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1" r:id="rId1"/>
  </p:sldMasterIdLst>
  <p:notesMasterIdLst>
    <p:notesMasterId r:id="rId19"/>
  </p:notesMasterIdLst>
  <p:handoutMasterIdLst>
    <p:handoutMasterId r:id="rId20"/>
  </p:handoutMasterIdLst>
  <p:sldIdLst>
    <p:sldId id="389" r:id="rId2"/>
    <p:sldId id="393" r:id="rId3"/>
    <p:sldId id="410" r:id="rId4"/>
    <p:sldId id="408" r:id="rId5"/>
    <p:sldId id="409" r:id="rId6"/>
    <p:sldId id="403" r:id="rId7"/>
    <p:sldId id="397" r:id="rId8"/>
    <p:sldId id="396" r:id="rId9"/>
    <p:sldId id="388" r:id="rId10"/>
    <p:sldId id="384" r:id="rId11"/>
    <p:sldId id="402" r:id="rId12"/>
    <p:sldId id="401" r:id="rId13"/>
    <p:sldId id="400" r:id="rId14"/>
    <p:sldId id="411" r:id="rId15"/>
    <p:sldId id="412" r:id="rId16"/>
    <p:sldId id="399" r:id="rId17"/>
    <p:sldId id="374"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3333FF"/>
    <a:srgbClr val="FFFF99"/>
    <a:srgbClr val="FFFFD5"/>
    <a:srgbClr val="003300"/>
    <a:srgbClr val="1BB34A"/>
    <a:srgbClr val="1FAC47"/>
    <a:srgbClr val="006600"/>
    <a:srgbClr val="805447"/>
    <a:srgbClr val="806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3508" autoAdjust="0"/>
  </p:normalViewPr>
  <p:slideViewPr>
    <p:cSldViewPr snapToGrid="0">
      <p:cViewPr varScale="1">
        <p:scale>
          <a:sx n="58" d="100"/>
          <a:sy n="58" d="100"/>
        </p:scale>
        <p:origin x="84" y="120"/>
      </p:cViewPr>
      <p:guideLst/>
    </p:cSldViewPr>
  </p:slideViewPr>
  <p:notesTextViewPr>
    <p:cViewPr>
      <p:scale>
        <a:sx n="1" d="1"/>
        <a:sy n="1" d="1"/>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202B8AA5-63C0-43BF-BA0B-20236C698A87}" type="datetimeFigureOut">
              <a:rPr kumimoji="1" lang="ja-JP" altLang="en-US" smtClean="0"/>
              <a:t>2022/3/7</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06EDDA4-71D8-4A52-AD5C-2B93CF6713C9}"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皆さん入職おめでとうございます。</a:t>
            </a:r>
            <a:endParaRPr kumimoji="1" lang="en-US" altLang="ja-JP" dirty="0" smtClean="0"/>
          </a:p>
          <a:p>
            <a:r>
              <a:rPr kumimoji="1" lang="ja-JP" altLang="en-US" smtClean="0"/>
              <a:t>本日</a:t>
            </a:r>
            <a:r>
              <a:rPr kumimoji="1" lang="ja-JP" altLang="en-US" dirty="0" smtClean="0"/>
              <a:t>は、新規採用者の皆さんへ大切なことをお伝えします。</a:t>
            </a:r>
            <a:endParaRPr kumimoji="1" lang="en-US" altLang="ja-JP" dirty="0" smtClean="0"/>
          </a:p>
        </p:txBody>
      </p:sp>
    </p:spTree>
    <p:extLst>
      <p:ext uri="{BB962C8B-B14F-4D97-AF65-F5344CB8AC3E}">
        <p14:creationId xmlns:p14="http://schemas.microsoft.com/office/powerpoint/2010/main" val="410526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■お話してきたとおり、新規採用者の皆さんには、多額の保障は必要ありません。</a:t>
            </a:r>
            <a:endParaRPr kumimoji="1" lang="en-US" altLang="ja-JP" dirty="0" smtClean="0"/>
          </a:p>
          <a:p>
            <a:r>
              <a:rPr kumimoji="1" lang="ja-JP" altLang="en-US" dirty="0" smtClean="0"/>
              <a:t>■必要最小限、団体生命共済の最も小さい保障型でも充分です。</a:t>
            </a:r>
            <a:endParaRPr kumimoji="1" lang="en-US" altLang="ja-JP" dirty="0" smtClean="0"/>
          </a:p>
          <a:p>
            <a:endParaRPr kumimoji="1" lang="en-US" altLang="ja-JP" dirty="0" smtClean="0"/>
          </a:p>
          <a:p>
            <a:r>
              <a:rPr kumimoji="1" lang="ja-JP" altLang="en-US" dirty="0" smtClean="0"/>
              <a:t>労働組合としては、皆さんを守るために、全員加入の方針を立てて取り組みをすすめています。</a:t>
            </a:r>
            <a:endParaRPr kumimoji="1" lang="en-US" altLang="ja-JP" dirty="0" smtClean="0"/>
          </a:p>
          <a:p>
            <a:r>
              <a:rPr kumimoji="1" lang="ja-JP" altLang="en-US" dirty="0" smtClean="0"/>
              <a:t>これに加入しておけば、当面、他の保障は不要です。</a:t>
            </a:r>
            <a:endParaRPr kumimoji="1" lang="en-US" altLang="ja-JP" dirty="0" smtClean="0"/>
          </a:p>
        </p:txBody>
      </p:sp>
    </p:spTree>
    <p:extLst>
      <p:ext uri="{BB962C8B-B14F-4D97-AF65-F5344CB8AC3E}">
        <p14:creationId xmlns:p14="http://schemas.microsoft.com/office/powerpoint/2010/main" val="81811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■さらに、団体生命共済に加入すると利用できる、とてもおすすめの積み立て制度があります。</a:t>
            </a:r>
            <a:endParaRPr kumimoji="1" lang="en-US" altLang="ja-JP" dirty="0" smtClean="0"/>
          </a:p>
          <a:p>
            <a:r>
              <a:rPr kumimoji="1" lang="ja-JP" altLang="en-US" dirty="0" smtClean="0"/>
              <a:t>退職後のための積み立て制度、</a:t>
            </a:r>
            <a:endParaRPr kumimoji="1" lang="en-US" altLang="ja-JP" dirty="0" smtClean="0"/>
          </a:p>
          <a:p>
            <a:r>
              <a:rPr kumimoji="1" lang="ja-JP" altLang="en-US" dirty="0" smtClean="0"/>
              <a:t>■長期共済と</a:t>
            </a:r>
            <a:endParaRPr kumimoji="1" lang="en-US" altLang="ja-JP" dirty="0" smtClean="0"/>
          </a:p>
          <a:p>
            <a:r>
              <a:rPr kumimoji="1" lang="ja-JP" altLang="en-US" dirty="0" smtClean="0"/>
              <a:t>■税制適格年金です。</a:t>
            </a:r>
            <a:endParaRPr kumimoji="1" lang="en-US" altLang="ja-JP" dirty="0" smtClean="0"/>
          </a:p>
          <a:p>
            <a:endParaRPr kumimoji="1" lang="en-US" altLang="ja-JP" dirty="0" smtClean="0"/>
          </a:p>
          <a:p>
            <a:r>
              <a:rPr kumimoji="1" lang="ja-JP" altLang="en-US" dirty="0" smtClean="0"/>
              <a:t>掛金は、給与天引きで積み立てられるので、気づかないうちに積み立てできますよ。</a:t>
            </a:r>
            <a:endParaRPr kumimoji="1" lang="en-US" altLang="ja-JP" dirty="0" smtClean="0"/>
          </a:p>
          <a:p>
            <a:r>
              <a:rPr kumimoji="1" lang="ja-JP" altLang="en-US" dirty="0" smtClean="0"/>
              <a:t>長期共済は、</a:t>
            </a:r>
            <a:endParaRPr kumimoji="1" lang="en-US" altLang="ja-JP" dirty="0" smtClean="0"/>
          </a:p>
          <a:p>
            <a:r>
              <a:rPr kumimoji="1" lang="ja-JP" altLang="en-US" u="sng" dirty="0" smtClean="0"/>
              <a:t>■</a:t>
            </a:r>
            <a:r>
              <a:rPr kumimoji="1" lang="en-US" altLang="ja-JP" u="sng" dirty="0" smtClean="0"/>
              <a:t>1</a:t>
            </a:r>
            <a:r>
              <a:rPr kumimoji="1" lang="ja-JP" altLang="en-US" u="sng" dirty="0" smtClean="0"/>
              <a:t>口</a:t>
            </a:r>
            <a:r>
              <a:rPr kumimoji="1" lang="en-US" altLang="ja-JP" u="sng" dirty="0" smtClean="0"/>
              <a:t>3,000</a:t>
            </a:r>
            <a:r>
              <a:rPr kumimoji="1" lang="ja-JP" altLang="en-US" u="sng" dirty="0" smtClean="0"/>
              <a:t>円から手軽に始めらます。最大</a:t>
            </a:r>
            <a:r>
              <a:rPr kumimoji="1" lang="en-US" altLang="ja-JP" u="sng" dirty="0" smtClean="0"/>
              <a:t>50</a:t>
            </a:r>
            <a:r>
              <a:rPr kumimoji="1" lang="ja-JP" altLang="en-US" u="sng" dirty="0" smtClean="0"/>
              <a:t>口まで積み立てができるのでたくさん積み立てることもできます。</a:t>
            </a:r>
            <a:endParaRPr kumimoji="1" lang="en-US" altLang="ja-JP" u="sng" dirty="0" smtClean="0"/>
          </a:p>
          <a:p>
            <a:endParaRPr kumimoji="1" lang="en-US" altLang="ja-JP" dirty="0" smtClean="0"/>
          </a:p>
          <a:p>
            <a:r>
              <a:rPr kumimoji="1" lang="ja-JP" altLang="en-US" dirty="0" smtClean="0"/>
              <a:t>一方、税制適格年金は</a:t>
            </a:r>
            <a:endParaRPr kumimoji="1" lang="en-US" altLang="ja-JP" dirty="0" smtClean="0"/>
          </a:p>
          <a:p>
            <a:r>
              <a:rPr kumimoji="1" lang="ja-JP" altLang="en-US" dirty="0" smtClean="0"/>
              <a:t>■個人年金保険料控除の枠を使えるので、節税効果があります。</a:t>
            </a:r>
            <a:endParaRPr kumimoji="1" lang="en-US" altLang="ja-JP" dirty="0" smtClean="0"/>
          </a:p>
          <a:p>
            <a:endParaRPr kumimoji="1" lang="ja-JP" altLang="en-US" dirty="0"/>
          </a:p>
        </p:txBody>
      </p:sp>
    </p:spTree>
    <p:extLst>
      <p:ext uri="{BB962C8B-B14F-4D97-AF65-F5344CB8AC3E}">
        <p14:creationId xmlns:p14="http://schemas.microsoft.com/office/powerpoint/2010/main" val="104232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銀行にお金を預けても、お金は増えない低金利の現在です。</a:t>
            </a:r>
            <a:endParaRPr kumimoji="1" lang="en-US" altLang="ja-JP" dirty="0" smtClean="0"/>
          </a:p>
          <a:p>
            <a:r>
              <a:rPr kumimoji="1" lang="ja-JP" altLang="en-US" dirty="0" smtClean="0"/>
              <a:t>長期共済・税制適格年金の魅力は、低金利の現在において、かなり効率的に積み立てができること。</a:t>
            </a:r>
            <a:endParaRPr kumimoji="1" lang="en-US" altLang="ja-JP" dirty="0" smtClean="0"/>
          </a:p>
          <a:p>
            <a:r>
              <a:rPr kumimoji="1" lang="ja-JP" altLang="en-US" dirty="0" smtClean="0"/>
              <a:t>■</a:t>
            </a:r>
            <a:r>
              <a:rPr kumimoji="1" lang="en-US" altLang="ja-JP" dirty="0" smtClean="0"/>
              <a:t>5</a:t>
            </a:r>
            <a:r>
              <a:rPr kumimoji="1" lang="ja-JP" altLang="en-US" dirty="0" smtClean="0"/>
              <a:t>年</a:t>
            </a:r>
            <a:r>
              <a:rPr kumimoji="1" lang="en-US" altLang="ja-JP" dirty="0" smtClean="0"/>
              <a:t>10</a:t>
            </a:r>
            <a:r>
              <a:rPr kumimoji="1" lang="ja-JP" altLang="en-US" dirty="0" smtClean="0"/>
              <a:t>年</a:t>
            </a:r>
            <a:r>
              <a:rPr kumimoji="1" lang="en-US" altLang="ja-JP" dirty="0" smtClean="0"/>
              <a:t>20</a:t>
            </a:r>
            <a:r>
              <a:rPr kumimoji="1" lang="ja-JP" altLang="en-US" dirty="0" smtClean="0"/>
              <a:t>年と長く積み立てるほど、返戻率は大きくなります。</a:t>
            </a:r>
            <a:endParaRPr kumimoji="1" lang="en-US" altLang="ja-JP" dirty="0" smtClean="0"/>
          </a:p>
          <a:p>
            <a:endParaRPr kumimoji="1" lang="en-US" altLang="ja-JP" dirty="0" smtClean="0"/>
          </a:p>
          <a:p>
            <a:r>
              <a:rPr kumimoji="1" lang="ja-JP" altLang="en-US" dirty="0" smtClean="0"/>
              <a:t>株式投資などよりは高リスク高リターンではありませんが、</a:t>
            </a:r>
            <a:endParaRPr kumimoji="1" lang="en-US" altLang="ja-JP" dirty="0" smtClean="0"/>
          </a:p>
          <a:p>
            <a:r>
              <a:rPr kumimoji="1" lang="ja-JP" altLang="en-US" dirty="0" smtClean="0"/>
              <a:t>■預けた掛金は</a:t>
            </a:r>
            <a:r>
              <a:rPr kumimoji="1" lang="ja-JP" altLang="en-US" dirty="0" err="1" smtClean="0"/>
              <a:t>こくみん</a:t>
            </a:r>
            <a:r>
              <a:rPr kumimoji="1" lang="ja-JP" altLang="en-US" dirty="0" smtClean="0"/>
              <a:t>共済 </a:t>
            </a:r>
            <a:r>
              <a:rPr kumimoji="1" lang="en-US" altLang="ja-JP" dirty="0" smtClean="0"/>
              <a:t>coop </a:t>
            </a:r>
            <a:r>
              <a:rPr kumimoji="1" lang="ja-JP" altLang="en-US" dirty="0" smtClean="0"/>
              <a:t>が安定的に運用しますので、皆さんはひたすら積み立てをするだけでリスク管理は不要です。</a:t>
            </a:r>
          </a:p>
          <a:p>
            <a:r>
              <a:rPr kumimoji="1" lang="ja-JP" altLang="en-US" dirty="0" smtClean="0"/>
              <a:t>低リスクでも堅実に積み立てができます。</a:t>
            </a:r>
            <a:endParaRPr kumimoji="1" lang="en-US" altLang="ja-JP" dirty="0" smtClean="0"/>
          </a:p>
        </p:txBody>
      </p:sp>
    </p:spTree>
    <p:extLst>
      <p:ext uri="{BB962C8B-B14F-4D97-AF65-F5344CB8AC3E}">
        <p14:creationId xmlns:p14="http://schemas.microsoft.com/office/powerpoint/2010/main" val="250268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1225" eaLnBrk="0" hangingPunct="0">
              <a:defRPr kumimoji="1" sz="2800">
                <a:solidFill>
                  <a:schemeClr val="tx1"/>
                </a:solidFill>
                <a:latin typeface="Times New Roman" pitchFamily="18" charset="0"/>
                <a:ea typeface="HG丸ｺﾞｼｯｸM-PRO" pitchFamily="50" charset="-128"/>
              </a:defRPr>
            </a:lvl1pPr>
            <a:lvl2pPr marL="742950" indent="-285750" defTabSz="911225" eaLnBrk="0" hangingPunct="0">
              <a:defRPr kumimoji="1" sz="2800">
                <a:solidFill>
                  <a:schemeClr val="tx1"/>
                </a:solidFill>
                <a:latin typeface="Times New Roman" pitchFamily="18" charset="0"/>
                <a:ea typeface="HG丸ｺﾞｼｯｸM-PRO" pitchFamily="50" charset="-128"/>
              </a:defRPr>
            </a:lvl2pPr>
            <a:lvl3pPr marL="1143000" indent="-228600" defTabSz="911225" eaLnBrk="0" hangingPunct="0">
              <a:defRPr kumimoji="1" sz="2800">
                <a:solidFill>
                  <a:schemeClr val="tx1"/>
                </a:solidFill>
                <a:latin typeface="Times New Roman" pitchFamily="18" charset="0"/>
                <a:ea typeface="HG丸ｺﾞｼｯｸM-PRO" pitchFamily="50" charset="-128"/>
              </a:defRPr>
            </a:lvl3pPr>
            <a:lvl4pPr marL="1600200" indent="-228600" defTabSz="911225" eaLnBrk="0" hangingPunct="0">
              <a:defRPr kumimoji="1" sz="2800">
                <a:solidFill>
                  <a:schemeClr val="tx1"/>
                </a:solidFill>
                <a:latin typeface="Times New Roman" pitchFamily="18" charset="0"/>
                <a:ea typeface="HG丸ｺﾞｼｯｸM-PRO" pitchFamily="50" charset="-128"/>
              </a:defRPr>
            </a:lvl4pPr>
            <a:lvl5pPr marL="2057400" indent="-228600" defTabSz="911225" eaLnBrk="0" hangingPunct="0">
              <a:defRPr kumimoji="1" sz="2800">
                <a:solidFill>
                  <a:schemeClr val="tx1"/>
                </a:solidFill>
                <a:latin typeface="Times New Roman" pitchFamily="18" charset="0"/>
                <a:ea typeface="HG丸ｺﾞｼｯｸM-PRO" pitchFamily="50" charset="-128"/>
              </a:defRPr>
            </a:lvl5pPr>
            <a:lvl6pPr marL="2514600" indent="-228600" defTabSz="911225"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6pPr>
            <a:lvl7pPr marL="2971800" indent="-228600" defTabSz="911225"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7pPr>
            <a:lvl8pPr marL="3429000" indent="-228600" defTabSz="911225"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8pPr>
            <a:lvl9pPr marL="3886200" indent="-228600" defTabSz="911225"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9pPr>
          </a:lstStyle>
          <a:p>
            <a:pPr eaLnBrk="1" hangingPunct="1"/>
            <a:fld id="{2C595A62-6251-476B-867F-9D6E66954B0D}" type="slidenum">
              <a:rPr lang="en-US" altLang="ja-JP" sz="1200" smtClean="0">
                <a:solidFill>
                  <a:srgbClr val="000000"/>
                </a:solidFill>
                <a:ea typeface="ＭＳ Ｐゴシック" charset="-128"/>
              </a:rPr>
              <a:pPr eaLnBrk="1" hangingPunct="1"/>
              <a:t>13</a:t>
            </a:fld>
            <a:endParaRPr lang="en-US" altLang="ja-JP" sz="1200">
              <a:solidFill>
                <a:srgbClr val="000000"/>
              </a:solidFill>
              <a:ea typeface="ＭＳ Ｐゴシック" charset="-128"/>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smtClean="0">
                <a:latin typeface="Times New Roman" pitchFamily="18" charset="0"/>
              </a:rPr>
              <a:t>積み立ては、細く・長く</a:t>
            </a:r>
            <a:r>
              <a:rPr lang="ja-JP" altLang="en-US" dirty="0" err="1" smtClean="0">
                <a:latin typeface="Times New Roman" pitchFamily="18" charset="0"/>
              </a:rPr>
              <a:t>が</a:t>
            </a:r>
            <a:r>
              <a:rPr lang="ja-JP" altLang="en-US" dirty="0" smtClean="0">
                <a:latin typeface="Times New Roman" pitchFamily="18" charset="0"/>
              </a:rPr>
              <a:t>おすすめです。</a:t>
            </a:r>
            <a:endParaRPr lang="en-US" altLang="ja-JP" dirty="0" smtClean="0">
              <a:latin typeface="Times New Roman" pitchFamily="18" charset="0"/>
            </a:endParaRPr>
          </a:p>
          <a:p>
            <a:pPr eaLnBrk="1" hangingPunct="1"/>
            <a:r>
              <a:rPr lang="ja-JP" altLang="en-US" dirty="0" smtClean="0">
                <a:latin typeface="Times New Roman" pitchFamily="18" charset="0"/>
              </a:rPr>
              <a:t>■例えば、毎月</a:t>
            </a:r>
            <a:r>
              <a:rPr lang="en-US" altLang="ja-JP" dirty="0" smtClean="0">
                <a:latin typeface="Times New Roman" pitchFamily="18" charset="0"/>
              </a:rPr>
              <a:t>3,000</a:t>
            </a:r>
            <a:r>
              <a:rPr lang="ja-JP" altLang="en-US" dirty="0" smtClean="0">
                <a:latin typeface="Times New Roman" pitchFamily="18" charset="0"/>
              </a:rPr>
              <a:t>円を</a:t>
            </a:r>
            <a:r>
              <a:rPr lang="en-US" altLang="ja-JP" dirty="0" smtClean="0">
                <a:latin typeface="Times New Roman" pitchFamily="18" charset="0"/>
              </a:rPr>
              <a:t>40</a:t>
            </a:r>
            <a:r>
              <a:rPr lang="ja-JP" altLang="en-US" dirty="0" smtClean="0">
                <a:latin typeface="Times New Roman" pitchFamily="18" charset="0"/>
              </a:rPr>
              <a:t>年間で積み立てた場合と、</a:t>
            </a:r>
            <a:endParaRPr lang="en-US" altLang="ja-JP" dirty="0" smtClean="0">
              <a:latin typeface="Times New Roman" pitchFamily="18" charset="0"/>
            </a:endParaRPr>
          </a:p>
          <a:p>
            <a:pPr eaLnBrk="1" hangingPunct="1"/>
            <a:r>
              <a:rPr lang="ja-JP" altLang="en-US" dirty="0" smtClean="0">
                <a:latin typeface="Times New Roman" pitchFamily="18" charset="0"/>
              </a:rPr>
              <a:t>■毎月</a:t>
            </a:r>
            <a:r>
              <a:rPr lang="en-US" altLang="ja-JP" dirty="0" smtClean="0">
                <a:latin typeface="Times New Roman" pitchFamily="18" charset="0"/>
              </a:rPr>
              <a:t>6,000</a:t>
            </a:r>
            <a:r>
              <a:rPr lang="ja-JP" altLang="en-US" dirty="0" smtClean="0">
                <a:latin typeface="Times New Roman" pitchFamily="18" charset="0"/>
              </a:rPr>
              <a:t>円を</a:t>
            </a:r>
            <a:r>
              <a:rPr lang="en-US" altLang="ja-JP" dirty="0" smtClean="0">
                <a:latin typeface="Times New Roman" pitchFamily="18" charset="0"/>
              </a:rPr>
              <a:t>20</a:t>
            </a:r>
            <a:r>
              <a:rPr lang="ja-JP" altLang="en-US" dirty="0" smtClean="0">
                <a:latin typeface="Times New Roman" pitchFamily="18" charset="0"/>
              </a:rPr>
              <a:t>年間積み立てた場合を比較してみると</a:t>
            </a:r>
            <a:r>
              <a:rPr lang="ja-JP" altLang="en-US" dirty="0" err="1" smtClean="0">
                <a:latin typeface="Times New Roman" pitchFamily="18" charset="0"/>
              </a:rPr>
              <a:t>、、、</a:t>
            </a:r>
            <a:endParaRPr lang="en-US" altLang="ja-JP" dirty="0" smtClean="0">
              <a:latin typeface="Times New Roman" pitchFamily="18" charset="0"/>
            </a:endParaRPr>
          </a:p>
          <a:p>
            <a:pPr eaLnBrk="1" hangingPunct="1"/>
            <a:r>
              <a:rPr lang="ja-JP" altLang="en-US" dirty="0" smtClean="0">
                <a:latin typeface="Times New Roman" pitchFamily="18" charset="0"/>
              </a:rPr>
              <a:t>■払ったお金はどちらも</a:t>
            </a:r>
            <a:r>
              <a:rPr lang="en-US" altLang="ja-JP" dirty="0" smtClean="0">
                <a:latin typeface="Times New Roman" pitchFamily="18" charset="0"/>
              </a:rPr>
              <a:t>144</a:t>
            </a:r>
            <a:r>
              <a:rPr lang="ja-JP" altLang="en-US" dirty="0" smtClean="0">
                <a:latin typeface="Times New Roman" pitchFamily="18" charset="0"/>
              </a:rPr>
              <a:t>万円と同額ですが、</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ja-JP" altLang="en-US" dirty="0" smtClean="0">
                <a:latin typeface="Times New Roman" pitchFamily="18" charset="0"/>
              </a:rPr>
              <a:t>■積立金には、</a:t>
            </a:r>
            <a:r>
              <a:rPr lang="en-US" altLang="ja-JP" dirty="0" smtClean="0">
                <a:latin typeface="Times New Roman" pitchFamily="18" charset="0"/>
              </a:rPr>
              <a:t>20</a:t>
            </a:r>
            <a:r>
              <a:rPr lang="ja-JP" altLang="en-US" dirty="0" smtClean="0">
                <a:latin typeface="Times New Roman" pitchFamily="18" charset="0"/>
              </a:rPr>
              <a:t>万円以上の差が生じるのです。</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ja-JP" altLang="en-US" dirty="0" smtClean="0">
                <a:latin typeface="Times New Roman" pitchFamily="18" charset="0"/>
              </a:rPr>
              <a:t>払った金額が</a:t>
            </a:r>
            <a:r>
              <a:rPr lang="en-US" altLang="ja-JP" dirty="0" smtClean="0">
                <a:latin typeface="Times New Roman" pitchFamily="18" charset="0"/>
              </a:rPr>
              <a:t>2</a:t>
            </a:r>
            <a:r>
              <a:rPr lang="ja-JP" altLang="en-US" dirty="0" smtClean="0">
                <a:latin typeface="Times New Roman" pitchFamily="18" charset="0"/>
              </a:rPr>
              <a:t>倍、</a:t>
            </a:r>
            <a:r>
              <a:rPr lang="en-US" altLang="ja-JP" dirty="0" smtClean="0">
                <a:latin typeface="Times New Roman" pitchFamily="18" charset="0"/>
              </a:rPr>
              <a:t>3</a:t>
            </a:r>
            <a:r>
              <a:rPr lang="ja-JP" altLang="en-US" dirty="0" smtClean="0">
                <a:latin typeface="Times New Roman" pitchFamily="18" charset="0"/>
              </a:rPr>
              <a:t>倍となると、この差も</a:t>
            </a:r>
            <a:r>
              <a:rPr lang="en-US" altLang="ja-JP" dirty="0" smtClean="0">
                <a:latin typeface="Times New Roman" pitchFamily="18" charset="0"/>
              </a:rPr>
              <a:t>2</a:t>
            </a:r>
            <a:r>
              <a:rPr lang="ja-JP" altLang="en-US" dirty="0" smtClean="0">
                <a:latin typeface="Times New Roman" pitchFamily="18" charset="0"/>
              </a:rPr>
              <a:t>倍</a:t>
            </a:r>
            <a:r>
              <a:rPr lang="en-US" altLang="ja-JP" dirty="0" smtClean="0">
                <a:latin typeface="Times New Roman" pitchFamily="18" charset="0"/>
              </a:rPr>
              <a:t>3</a:t>
            </a:r>
            <a:r>
              <a:rPr lang="ja-JP" altLang="en-US" dirty="0" smtClean="0">
                <a:latin typeface="Times New Roman" pitchFamily="18" charset="0"/>
              </a:rPr>
              <a:t>倍となります。</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ja-JP" altLang="en-US" dirty="0" smtClean="0">
                <a:latin typeface="Times New Roman" pitchFamily="18" charset="0"/>
              </a:rPr>
              <a:t>急な出費には、中途解約して、また積み立てしなおすこともできます。</a:t>
            </a:r>
            <a:endParaRPr lang="en-US" altLang="ja-JP" dirty="0" smtClean="0">
              <a:latin typeface="Times New Roman" pitchFamily="18" charset="0"/>
            </a:endParaRPr>
          </a:p>
          <a:p>
            <a:pPr eaLnBrk="1" hangingPunct="1"/>
            <a:r>
              <a:rPr lang="ja-JP" altLang="en-US" dirty="0" smtClean="0">
                <a:latin typeface="Times New Roman" pitchFamily="18" charset="0"/>
              </a:rPr>
              <a:t>時間を味方につけて、早くから積み立てをすることをお勧めします。</a:t>
            </a:r>
            <a:endParaRPr lang="en-US" altLang="ja-JP" dirty="0" smtClean="0">
              <a:latin typeface="Times New Roman" pitchFamily="18" charset="0"/>
            </a:endParaRPr>
          </a:p>
        </p:txBody>
      </p:sp>
    </p:spTree>
    <p:extLst>
      <p:ext uri="{BB962C8B-B14F-4D97-AF65-F5344CB8AC3E}">
        <p14:creationId xmlns:p14="http://schemas.microsoft.com/office/powerpoint/2010/main" val="135602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団体生命共済と長期共済を利用すると、掛金負担はどのくらいになるでしょうか？</a:t>
            </a:r>
            <a:endParaRPr kumimoji="1" lang="en-US" altLang="ja-JP" dirty="0" smtClean="0"/>
          </a:p>
          <a:p>
            <a:r>
              <a:rPr kumimoji="1" lang="ja-JP" altLang="en-US" dirty="0" smtClean="0"/>
              <a:t>■例えば、団体生命共済で死亡保障</a:t>
            </a:r>
            <a:r>
              <a:rPr kumimoji="1" lang="en-US" altLang="ja-JP" dirty="0" smtClean="0"/>
              <a:t>600</a:t>
            </a:r>
            <a:r>
              <a:rPr kumimoji="1" lang="ja-JP" altLang="en-US" dirty="0" smtClean="0"/>
              <a:t>万円と入院日額</a:t>
            </a:r>
            <a:r>
              <a:rPr kumimoji="1" lang="en-US" altLang="ja-JP" dirty="0" smtClean="0"/>
              <a:t>3,000</a:t>
            </a:r>
            <a:r>
              <a:rPr kumimoji="1" lang="ja-JP" altLang="en-US" dirty="0" smtClean="0"/>
              <a:t>円の医療保障を用意して、</a:t>
            </a:r>
            <a:endParaRPr kumimoji="1" lang="en-US" altLang="ja-JP" dirty="0" smtClean="0"/>
          </a:p>
          <a:p>
            <a:r>
              <a:rPr kumimoji="1" lang="ja-JP" altLang="en-US" dirty="0" smtClean="0"/>
              <a:t>長期共済では毎月</a:t>
            </a:r>
            <a:r>
              <a:rPr kumimoji="1" lang="en-US" altLang="ja-JP" dirty="0" smtClean="0"/>
              <a:t>3,000</a:t>
            </a:r>
            <a:r>
              <a:rPr kumimoji="1" lang="ja-JP" altLang="en-US" dirty="0" smtClean="0"/>
              <a:t>円を積み立てるとします。</a:t>
            </a:r>
            <a:endParaRPr kumimoji="1" lang="en-US" altLang="ja-JP" dirty="0" smtClean="0"/>
          </a:p>
          <a:p>
            <a:endParaRPr kumimoji="1" lang="en-US" altLang="ja-JP" dirty="0" smtClean="0"/>
          </a:p>
          <a:p>
            <a:r>
              <a:rPr kumimoji="1" lang="ja-JP" altLang="en-US" dirty="0" smtClean="0"/>
              <a:t>■その場合、一月あたりの掛金は、約</a:t>
            </a:r>
            <a:r>
              <a:rPr kumimoji="1" lang="en-US" altLang="ja-JP" dirty="0" smtClean="0"/>
              <a:t>6,020</a:t>
            </a:r>
            <a:r>
              <a:rPr kumimoji="1" lang="ja-JP" altLang="en-US" dirty="0" smtClean="0"/>
              <a:t>円ほどとなります。</a:t>
            </a:r>
            <a:endParaRPr kumimoji="1" lang="en-US" altLang="ja-JP" dirty="0" smtClean="0"/>
          </a:p>
          <a:p>
            <a:r>
              <a:rPr kumimoji="1" lang="ja-JP" altLang="en-US" dirty="0" smtClean="0"/>
              <a:t>一日あたりで計算するとどうでしょうか？そう考えると、それほど月々の負担も難しくないですね！</a:t>
            </a:r>
            <a:endParaRPr kumimoji="1" lang="en-US" altLang="ja-JP" dirty="0" smtClean="0"/>
          </a:p>
          <a:p>
            <a:endParaRPr kumimoji="1" lang="en-US" altLang="ja-JP" dirty="0" smtClean="0"/>
          </a:p>
          <a:p>
            <a:r>
              <a:rPr kumimoji="1" lang="ja-JP" altLang="en-US" dirty="0" smtClean="0"/>
              <a:t>なお、団体生命共済は都道府県によって最低保障などの取り扱いメニューや掛金が異なりますので、</a:t>
            </a:r>
            <a:endParaRPr kumimoji="1" lang="en-US" altLang="ja-JP" dirty="0" smtClean="0"/>
          </a:p>
          <a:p>
            <a:r>
              <a:rPr kumimoji="1" lang="ja-JP" altLang="en-US" dirty="0" smtClean="0"/>
              <a:t>詳しい保障や掛金はパンフレットでご確認ください。</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6597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■３つ目に</a:t>
            </a:r>
            <a:r>
              <a:rPr kumimoji="1" lang="ja-JP" altLang="en-US" dirty="0" err="1" smtClean="0"/>
              <a:t>じちろう</a:t>
            </a:r>
            <a:r>
              <a:rPr kumimoji="1" lang="ja-JP" altLang="en-US" dirty="0" smtClean="0"/>
              <a:t>マイカー共済の利用です。</a:t>
            </a:r>
            <a:endParaRPr kumimoji="1" lang="en-US" altLang="ja-JP" dirty="0" smtClean="0"/>
          </a:p>
          <a:p>
            <a:r>
              <a:rPr kumimoji="1" lang="ja-JP" altLang="en-US" dirty="0" smtClean="0"/>
              <a:t>こちらは、自動車の補償です。</a:t>
            </a:r>
            <a:endParaRPr kumimoji="1" lang="en-US" altLang="ja-JP" dirty="0" smtClean="0"/>
          </a:p>
          <a:p>
            <a:endParaRPr kumimoji="1" lang="en-US" altLang="ja-JP" dirty="0" smtClean="0"/>
          </a:p>
          <a:p>
            <a:r>
              <a:rPr kumimoji="1" lang="ja-JP" altLang="en-US" dirty="0" smtClean="0"/>
              <a:t>■</a:t>
            </a:r>
            <a:r>
              <a:rPr kumimoji="1" lang="ja-JP" altLang="en-US" dirty="0" err="1" smtClean="0"/>
              <a:t>じちろう</a:t>
            </a:r>
            <a:r>
              <a:rPr kumimoji="1" lang="ja-JP" altLang="en-US" dirty="0" smtClean="0"/>
              <a:t>マイカー共済は</a:t>
            </a:r>
            <a:r>
              <a:rPr kumimoji="1" lang="en-US" altLang="ja-JP" dirty="0" smtClean="0"/>
              <a:t>32.5</a:t>
            </a:r>
            <a:r>
              <a:rPr kumimoji="1" lang="ja-JP" altLang="en-US" dirty="0" smtClean="0"/>
              <a:t>％の団体割引が適用されます。</a:t>
            </a:r>
            <a:endParaRPr kumimoji="1" lang="en-US" altLang="ja-JP" dirty="0" smtClean="0"/>
          </a:p>
          <a:p>
            <a:r>
              <a:rPr kumimoji="1" lang="ja-JP" altLang="en-US" dirty="0" smtClean="0"/>
              <a:t>こちらは同居されている親族の自動車にも適用されるので、家族の方も助かりますよね。</a:t>
            </a:r>
            <a:endParaRPr kumimoji="1" lang="en-US" altLang="ja-JP" dirty="0" smtClean="0"/>
          </a:p>
          <a:p>
            <a:endParaRPr kumimoji="1" lang="en-US" altLang="ja-JP" dirty="0" smtClean="0"/>
          </a:p>
          <a:p>
            <a:r>
              <a:rPr kumimoji="1" lang="ja-JP" altLang="en-US" dirty="0" smtClean="0"/>
              <a:t>また、地方公務員は、法律上、重大な交通事故を起こして起訴されると特別な条例が無い限り失職する可能性があります。</a:t>
            </a:r>
            <a:endParaRPr kumimoji="1" lang="en-US" altLang="ja-JP" dirty="0" smtClean="0"/>
          </a:p>
          <a:p>
            <a:r>
              <a:rPr kumimoji="1" lang="ja-JP" altLang="en-US" dirty="0" smtClean="0"/>
              <a:t>■</a:t>
            </a:r>
            <a:r>
              <a:rPr kumimoji="1" lang="ja-JP" altLang="en-US" dirty="0" err="1" smtClean="0"/>
              <a:t>じちろう</a:t>
            </a:r>
            <a:r>
              <a:rPr kumimoji="1" lang="ja-JP" altLang="en-US" dirty="0" smtClean="0"/>
              <a:t>マイカー共済には、失職を防ぐ弁護士費用等保障特約も標準で装備されています。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5509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自分で車を持っている人、同居の家族が車を持っている人は、ぜひ見積もりをしてください。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見積り方法はご覧のとおり、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■組合経由で依頼する方法、もしくは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a:t>
            </a:r>
            <a:r>
              <a:rPr kumimoji="1" lang="ja-JP" altLang="en-US" dirty="0" smtClean="0"/>
              <a:t>３回クリック）ご自身でネットで見積もりをする方法があり、とても簡単にできます。</a:t>
            </a:r>
            <a:endParaRPr kumimoji="1" lang="en-US" altLang="ja-JP" dirty="0" smtClean="0"/>
          </a:p>
          <a:p>
            <a:endParaRPr kumimoji="1" lang="en-US" altLang="ja-JP" dirty="0" smtClean="0"/>
          </a:p>
          <a:p>
            <a:r>
              <a:rPr kumimoji="1" lang="ja-JP" altLang="en-US" dirty="0" smtClean="0"/>
              <a:t>■実際に見積依頼をした方の「約</a:t>
            </a:r>
            <a:r>
              <a:rPr kumimoji="1" lang="en-US" altLang="ja-JP" u="sng" dirty="0" smtClean="0"/>
              <a:t>8</a:t>
            </a:r>
            <a:r>
              <a:rPr kumimoji="1" lang="ja-JP" altLang="en-US" dirty="0" smtClean="0"/>
              <a:t>割」の方が加入されています。</a:t>
            </a:r>
            <a:endParaRPr kumimoji="1" lang="en-US" altLang="ja-JP" dirty="0" smtClean="0"/>
          </a:p>
          <a:p>
            <a:r>
              <a:rPr kumimoji="1" lang="ja-JP" altLang="en-US" dirty="0" smtClean="0"/>
              <a:t>割安な掛金で浮いたお金は長期共済・税制適格年金を使い、未来の「楽しみ」のために積み立てることをおすすめします。</a:t>
            </a:r>
            <a:endParaRPr kumimoji="1" lang="en-US" altLang="ja-JP" dirty="0" smtClean="0"/>
          </a:p>
        </p:txBody>
      </p:sp>
    </p:spTree>
    <p:extLst>
      <p:ext uri="{BB962C8B-B14F-4D97-AF65-F5344CB8AC3E}">
        <p14:creationId xmlns:p14="http://schemas.microsoft.com/office/powerpoint/2010/main" val="121815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■これから困ったことがあれば組合に相談してください。</a:t>
            </a:r>
            <a:endParaRPr kumimoji="1" lang="en-US" altLang="ja-JP" dirty="0" smtClean="0"/>
          </a:p>
          <a:p>
            <a:endParaRPr kumimoji="1" lang="en-US" altLang="ja-JP" dirty="0" smtClean="0"/>
          </a:p>
          <a:p>
            <a:r>
              <a:rPr kumimoji="1" lang="ja-JP" altLang="en-US" dirty="0" smtClean="0"/>
              <a:t>労働組合と共済は、あなたの仕事と暮らしを守ります。</a:t>
            </a:r>
            <a:endParaRPr kumimoji="1" lang="en-US" altLang="ja-JP" dirty="0" smtClean="0"/>
          </a:p>
          <a:p>
            <a:r>
              <a:rPr kumimoji="1" lang="ja-JP" altLang="en-US" dirty="0" smtClean="0"/>
              <a:t>労働組合と共済に全員が加入し、お互いに助け合うことが、明るい未来に繋がります。</a:t>
            </a:r>
            <a:endParaRPr kumimoji="1" lang="en-US" altLang="ja-JP" dirty="0" smtClean="0"/>
          </a:p>
          <a:p>
            <a:endParaRPr kumimoji="1" lang="en-US" altLang="ja-JP" dirty="0" smtClean="0"/>
          </a:p>
          <a:p>
            <a:r>
              <a:rPr kumimoji="1" lang="ja-JP" altLang="en-US" dirty="0" smtClean="0"/>
              <a:t>ともに頑張っていきましょう！</a:t>
            </a:r>
            <a:endParaRPr kumimoji="1" lang="en-US" altLang="ja-JP" dirty="0" smtClean="0"/>
          </a:p>
        </p:txBody>
      </p:sp>
    </p:spTree>
    <p:extLst>
      <p:ext uri="{BB962C8B-B14F-4D97-AF65-F5344CB8AC3E}">
        <p14:creationId xmlns:p14="http://schemas.microsoft.com/office/powerpoint/2010/main" val="244751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lang="ja-JP" altLang="en-US" dirty="0" smtClean="0"/>
              <a:t>これから皆さんがそれぞれの職場で働きはじめ、そして、新しい生活を始めるのにあたり、</a:t>
            </a:r>
            <a:endParaRPr lang="en-US" altLang="ja-JP" dirty="0" smtClean="0"/>
          </a:p>
          <a:p>
            <a:r>
              <a:rPr lang="ja-JP" altLang="en-US" dirty="0" smtClean="0"/>
              <a:t>取り巻く様々な困りごとから守ってくれる２つの仕組みを紹介します。</a:t>
            </a:r>
            <a:endParaRPr lang="en-US" altLang="ja-JP" dirty="0" smtClean="0"/>
          </a:p>
          <a:p>
            <a:endParaRPr lang="en-US" altLang="ja-JP" dirty="0" smtClean="0"/>
          </a:p>
          <a:p>
            <a:r>
              <a:rPr lang="ja-JP" altLang="en-US" dirty="0" smtClean="0"/>
              <a:t>■１つは、働く上での困りごとを支える労働組合。</a:t>
            </a:r>
            <a:endParaRPr lang="en-US" altLang="ja-JP" dirty="0" smtClean="0"/>
          </a:p>
          <a:p>
            <a:r>
              <a:rPr lang="ja-JP" altLang="en-US" dirty="0" smtClean="0"/>
              <a:t>■そしてもう１つは、暮らす上での困りごとを支える共済制度です。</a:t>
            </a:r>
            <a:endParaRPr lang="en-US" altLang="ja-JP" dirty="0" smtClean="0"/>
          </a:p>
          <a:p>
            <a:endParaRPr lang="en-US" altLang="ja-JP" dirty="0" smtClean="0"/>
          </a:p>
          <a:p>
            <a:r>
              <a:rPr lang="ja-JP" altLang="en-US" dirty="0" smtClean="0"/>
              <a:t>■この２つの仕組みは、どちらが欠けても、安心して働いたり、生活していくことはできません。</a:t>
            </a:r>
            <a:endParaRPr lang="en-US" altLang="ja-JP" dirty="0" smtClean="0"/>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2</a:t>
            </a:fld>
            <a:endParaRPr lang="ja-JP" altLang="en-US"/>
          </a:p>
        </p:txBody>
      </p:sp>
    </p:spTree>
    <p:extLst>
      <p:ext uri="{BB962C8B-B14F-4D97-AF65-F5344CB8AC3E}">
        <p14:creationId xmlns:p14="http://schemas.microsoft.com/office/powerpoint/2010/main" val="418963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lang="ja-JP" altLang="en-US" dirty="0" smtClean="0"/>
              <a:t>まずは、労働組合・自治労です。</a:t>
            </a:r>
            <a:endParaRPr lang="en-US" altLang="ja-JP" dirty="0" smtClean="0"/>
          </a:p>
          <a:p>
            <a:r>
              <a:rPr lang="ja-JP" altLang="en-US" dirty="0" smtClean="0"/>
              <a:t>■働く上での困りごとをまとめ、賃金や労働条件を守り、改善したり、</a:t>
            </a:r>
          </a:p>
          <a:p>
            <a:r>
              <a:rPr lang="ja-JP" altLang="en-US" dirty="0" smtClean="0"/>
              <a:t>働き甲斐のある風通しのよい職場をつくるため、ハラスメント対策やメンタルヘルス対策など様々な活動をしています。</a:t>
            </a:r>
            <a:endParaRPr lang="en-US" altLang="ja-JP" dirty="0" smtClean="0"/>
          </a:p>
          <a:p>
            <a:endParaRPr lang="en-US" altLang="ja-JP" dirty="0" smtClean="0"/>
          </a:p>
          <a:p>
            <a:r>
              <a:rPr lang="ja-JP" altLang="en-US" dirty="0" smtClean="0"/>
              <a:t>労働組合は、皆さんが安心して働くために欠かせない活動をしており、</a:t>
            </a:r>
            <a:endParaRPr lang="en-US" altLang="ja-JP" dirty="0" smtClean="0"/>
          </a:p>
          <a:p>
            <a:r>
              <a:rPr lang="ja-JP" altLang="en-US" dirty="0" smtClean="0"/>
              <a:t>その活動が、ひいては、地域住民への質の高い公共サービスにつながるのです。</a:t>
            </a:r>
            <a:endParaRPr lang="en-US" altLang="ja-JP" dirty="0" smtClean="0"/>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3</a:t>
            </a:fld>
            <a:endParaRPr lang="ja-JP" altLang="en-US"/>
          </a:p>
        </p:txBody>
      </p:sp>
    </p:spTree>
    <p:extLst>
      <p:ext uri="{BB962C8B-B14F-4D97-AF65-F5344CB8AC3E}">
        <p14:creationId xmlns:p14="http://schemas.microsoft.com/office/powerpoint/2010/main" val="255169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そしてもう一つは、私たちの生活上のリスク保障です。</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私たちが暮らすうえで、万一のことはもちろん、病気やけが、事故や自然災害は起きてほしくないですよね。</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しかしこれら取り巻くリスクを完全にゼロにすることはできません。</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こうしたリスクに備えるために、</a:t>
            </a:r>
            <a:r>
              <a:rPr kumimoji="1" lang="ja-JP" altLang="en-US" sz="1200" b="0" i="0" u="none" strike="noStrike" kern="1200" cap="none" spc="0" normalizeH="0" baseline="0" noProof="0" dirty="0" err="1" smtClean="0">
                <a:ln>
                  <a:noFill/>
                </a:ln>
                <a:solidFill>
                  <a:srgbClr val="FF0000"/>
                </a:solidFill>
                <a:effectLst/>
                <a:uLnTx/>
                <a:uFillTx/>
                <a:latin typeface="Meiryo UI" panose="020B0604030504040204" pitchFamily="50" charset="-128"/>
                <a:ea typeface="Meiryo UI" panose="020B0604030504040204" pitchFamily="50" charset="-128"/>
                <a:cs typeface="+mn-cs"/>
              </a:rPr>
              <a:t>じちろう</a:t>
            </a: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共済という保障制度を作り、多くの組合員の加入によって支えられています。</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発生頻度は低くとも損害が大きいリスクについては、保障で備えておくことが大切です。</a:t>
            </a:r>
            <a:endParaRPr kumimoji="1" lang="en-US" altLang="ja-JP"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err="1" smtClean="0">
                <a:ln>
                  <a:noFill/>
                </a:ln>
                <a:solidFill>
                  <a:srgbClr val="FF0000"/>
                </a:solidFill>
                <a:effectLst/>
                <a:uLnTx/>
                <a:uFillTx/>
                <a:latin typeface="Meiryo UI" panose="020B0604030504040204" pitchFamily="50" charset="-128"/>
                <a:ea typeface="Meiryo UI" panose="020B0604030504040204" pitchFamily="50" charset="-128"/>
                <a:cs typeface="+mn-cs"/>
              </a:rPr>
              <a:t>じちろう</a:t>
            </a:r>
            <a:r>
              <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共済は、様々なリスクに対応しています。</a:t>
            </a:r>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4</a:t>
            </a:fld>
            <a:endParaRPr lang="ja-JP" altLang="en-US"/>
          </a:p>
        </p:txBody>
      </p:sp>
    </p:spTree>
    <p:extLst>
      <p:ext uri="{BB962C8B-B14F-4D97-AF65-F5344CB8AC3E}">
        <p14:creationId xmlns:p14="http://schemas.microsoft.com/office/powerpoint/2010/main" val="343999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lang="ja-JP" altLang="en-US" dirty="0" smtClean="0"/>
              <a:t>なぜ労働組合が共済制度という保障を取り扱っているかというと、</a:t>
            </a:r>
            <a:endParaRPr lang="en-US" altLang="ja-JP" dirty="0" smtClean="0"/>
          </a:p>
          <a:p>
            <a:r>
              <a:rPr lang="ja-JP" altLang="en-US" dirty="0" smtClean="0"/>
              <a:t>暮らす上でのリスクに備えるという目的にくわえ、</a:t>
            </a:r>
            <a:endParaRPr lang="en-US" altLang="ja-JP" dirty="0" smtClean="0"/>
          </a:p>
          <a:p>
            <a:r>
              <a:rPr lang="ja-JP" altLang="en-US" dirty="0" smtClean="0"/>
              <a:t>■人生４大出費の１つといわれる保険料（共済掛金）を、</a:t>
            </a:r>
            <a:endParaRPr lang="en-US" altLang="ja-JP" dirty="0" smtClean="0"/>
          </a:p>
          <a:p>
            <a:r>
              <a:rPr lang="ja-JP" altLang="en-US" dirty="0" smtClean="0"/>
              <a:t>７７万人の自治労のスケールメリットを活かした割安な自分たちの制度として利用することで支出を減らし、</a:t>
            </a:r>
            <a:endParaRPr lang="en-US" altLang="ja-JP" dirty="0" smtClean="0"/>
          </a:p>
          <a:p>
            <a:r>
              <a:rPr lang="ja-JP" altLang="en-US" dirty="0" smtClean="0"/>
              <a:t>■結果として、自由に使えるお金を増やすためでもあります。</a:t>
            </a:r>
            <a:endParaRPr lang="en-US" altLang="ja-JP" dirty="0" smtClean="0"/>
          </a:p>
          <a:p>
            <a:endParaRPr lang="en-US" altLang="ja-JP" dirty="0" smtClean="0"/>
          </a:p>
          <a:p>
            <a:r>
              <a:rPr lang="ja-JP" altLang="en-US" dirty="0" smtClean="0"/>
              <a:t>労働組合が賃上げを求め、収入を増やそうとすることと、密接に関係しています。</a:t>
            </a:r>
            <a:endParaRPr lang="en-US" altLang="ja-JP" dirty="0" smtClean="0"/>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5</a:t>
            </a:fld>
            <a:endParaRPr lang="ja-JP" altLang="en-US"/>
          </a:p>
        </p:txBody>
      </p:sp>
    </p:spTree>
    <p:extLst>
      <p:ext uri="{BB962C8B-B14F-4D97-AF65-F5344CB8AC3E}">
        <p14:creationId xmlns:p14="http://schemas.microsoft.com/office/powerpoint/2010/main" val="13833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■皆さんは、保障といえばまずは民間保険を思い浮かべるのではないでしょうか？</a:t>
            </a:r>
            <a:endParaRPr kumimoji="1" lang="en-US" altLang="ja-JP" dirty="0" smtClean="0"/>
          </a:p>
          <a:p>
            <a:r>
              <a:rPr lang="ja-JP" altLang="en-US" dirty="0" smtClean="0"/>
              <a:t>民間保険も共済も、リスクに備えるという点では同じですが、</a:t>
            </a:r>
            <a:endParaRPr lang="en-US" altLang="ja-JP" dirty="0" smtClean="0"/>
          </a:p>
          <a:p>
            <a:r>
              <a:rPr lang="ja-JP" altLang="en-US" dirty="0" smtClean="0"/>
              <a:t>民間保険は株式会社などが運営しており、不特定多数の方が加入しています。</a:t>
            </a:r>
            <a:endParaRPr lang="en-US" altLang="ja-JP" dirty="0" smtClean="0"/>
          </a:p>
          <a:p>
            <a:r>
              <a:rPr lang="ja-JP" altLang="en-US" dirty="0" smtClean="0"/>
              <a:t>株式会社が運営しているため、支払う保険料の中には当然、会社の利益というものが含まれています。</a:t>
            </a:r>
            <a:endParaRPr lang="en-US" altLang="ja-JP" dirty="0" smtClean="0"/>
          </a:p>
          <a:p>
            <a:endParaRPr kumimoji="1" lang="en-US" altLang="ja-JP" dirty="0" smtClean="0"/>
          </a:p>
          <a:p>
            <a:r>
              <a:rPr lang="ja-JP" altLang="en-US" dirty="0" smtClean="0"/>
              <a:t>■一方で、共済に入れるのは組合員だけで、組合員自身が運営者でもあり、制度を利用する加入者です。</a:t>
            </a:r>
            <a:endParaRPr lang="en-US" altLang="ja-JP" dirty="0" smtClean="0"/>
          </a:p>
          <a:p>
            <a:r>
              <a:rPr lang="ja-JP" altLang="en-US" dirty="0" smtClean="0"/>
              <a:t>■非営利で運営されているため、決算のときに剰余が発生すると割り戻し金として還元されます。</a:t>
            </a:r>
            <a:endParaRPr lang="en-US" altLang="ja-JP" dirty="0" smtClean="0"/>
          </a:p>
          <a:p>
            <a:endParaRPr lang="en-US" altLang="ja-JP" dirty="0" smtClean="0"/>
          </a:p>
          <a:p>
            <a:r>
              <a:rPr lang="ja-JP" altLang="en-US" dirty="0" err="1" smtClean="0"/>
              <a:t>じちろう</a:t>
            </a:r>
            <a:r>
              <a:rPr lang="ja-JP" altLang="en-US" dirty="0" smtClean="0"/>
              <a:t>共済の場合は、不特定多数の方が加入できるわけではなく、</a:t>
            </a:r>
            <a:endParaRPr lang="en-US" altLang="ja-JP" dirty="0" smtClean="0"/>
          </a:p>
          <a:p>
            <a:r>
              <a:rPr lang="ja-JP" altLang="en-US" dirty="0" smtClean="0"/>
              <a:t>■一般的に病気になる可能性や事故率が低い</a:t>
            </a:r>
            <a:endParaRPr lang="en-US" altLang="ja-JP" dirty="0" smtClean="0"/>
          </a:p>
          <a:p>
            <a:r>
              <a:rPr lang="ja-JP" altLang="en-US" dirty="0" smtClean="0"/>
              <a:t>７</a:t>
            </a:r>
            <a:r>
              <a:rPr lang="en-US" altLang="ja-JP" dirty="0" smtClean="0"/>
              <a:t>7</a:t>
            </a:r>
            <a:r>
              <a:rPr lang="ja-JP" altLang="en-US" dirty="0" smtClean="0"/>
              <a:t>万人の自治労組合員だけが共済を利用することができるので、</a:t>
            </a:r>
            <a:endParaRPr lang="en-US" altLang="ja-JP" dirty="0" smtClean="0"/>
          </a:p>
          <a:p>
            <a:r>
              <a:rPr lang="ja-JP" altLang="en-US" dirty="0" smtClean="0"/>
              <a:t>保障に対して掛金を割安にできます。</a:t>
            </a:r>
            <a:endParaRPr lang="en-US" altLang="ja-JP" dirty="0" smtClean="0"/>
          </a:p>
          <a:p>
            <a:endParaRPr lang="en-US" altLang="ja-JP" dirty="0" smtClean="0"/>
          </a:p>
          <a:p>
            <a:r>
              <a:rPr lang="ja-JP" altLang="en-US" dirty="0" smtClean="0"/>
              <a:t>また、加入の手続きも、万一の時に給付請求するときも、皆さんの職場の組合が窓口です。</a:t>
            </a:r>
            <a:endParaRPr lang="en-US" altLang="ja-JP" dirty="0" smtClean="0"/>
          </a:p>
          <a:p>
            <a:r>
              <a:rPr lang="ja-JP" altLang="en-US" dirty="0" smtClean="0"/>
              <a:t>皆さんに勧め拡げていくことも、労働組合活動の一環として行っています。</a:t>
            </a:r>
            <a:endParaRPr lang="en-US" altLang="ja-JP" dirty="0" smtClean="0"/>
          </a:p>
          <a:p>
            <a:r>
              <a:rPr lang="ja-JP" altLang="en-US" dirty="0" smtClean="0"/>
              <a:t>■その分、低コストですよね。</a:t>
            </a:r>
            <a:endParaRPr lang="en-US" altLang="ja-JP" dirty="0" smtClean="0"/>
          </a:p>
          <a:p>
            <a:endParaRPr lang="en-US" altLang="ja-JP" dirty="0" smtClean="0"/>
          </a:p>
          <a:p>
            <a:r>
              <a:rPr lang="ja-JP" altLang="en-US" dirty="0" smtClean="0"/>
              <a:t>■このように、非営利・低リスク・低コストの</a:t>
            </a:r>
            <a:r>
              <a:rPr lang="ja-JP" altLang="en-US" dirty="0" err="1" smtClean="0"/>
              <a:t>じちろう</a:t>
            </a:r>
            <a:r>
              <a:rPr lang="ja-JP" altLang="en-US" dirty="0" smtClean="0"/>
              <a:t>共済の仕組みは、割安でお得な掛金に結びついているのです。</a:t>
            </a:r>
            <a:endParaRPr lang="en-US" altLang="ja-JP" dirty="0" smtClean="0"/>
          </a:p>
        </p:txBody>
      </p:sp>
    </p:spTree>
    <p:extLst>
      <p:ext uri="{BB962C8B-B14F-4D97-AF65-F5344CB8AC3E}">
        <p14:creationId xmlns:p14="http://schemas.microsoft.com/office/powerpoint/2010/main" val="264778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smtClean="0"/>
              <a:t>保障を考える時、多すぎても保険料や掛金のムダだし、少なすぎても万一の時に不足してしまいます。</a:t>
            </a:r>
            <a:endParaRPr lang="en-US" altLang="ja-JP" dirty="0" smtClean="0"/>
          </a:p>
          <a:p>
            <a:pPr rtl="0"/>
            <a:r>
              <a:rPr lang="ja-JP" altLang="en-US" dirty="0" smtClean="0"/>
              <a:t>■そこで、どれくらい保障を考えればよいのかという必要保障額を知ることが大切です。</a:t>
            </a:r>
            <a:endParaRPr lang="en-US" altLang="ja-JP" dirty="0" smtClean="0"/>
          </a:p>
          <a:p>
            <a:pPr rtl="0"/>
            <a:endParaRPr lang="en-US" altLang="ja-JP" dirty="0" smtClean="0"/>
          </a:p>
          <a:p>
            <a:pPr rtl="0"/>
            <a:r>
              <a:rPr lang="ja-JP" altLang="en-US" dirty="0" smtClean="0"/>
              <a:t>まず、病気やけがのリスクはどうでしょうか。</a:t>
            </a:r>
            <a:endParaRPr lang="en-US" altLang="ja-JP" dirty="0" smtClean="0"/>
          </a:p>
          <a:p>
            <a:pPr rtl="0"/>
            <a:r>
              <a:rPr lang="ja-JP" altLang="en-US" dirty="0" smtClean="0"/>
              <a:t>若い方でも、けがのリスクはありますよね。</a:t>
            </a:r>
            <a:endParaRPr lang="en-US" altLang="ja-JP" dirty="0" smtClean="0"/>
          </a:p>
          <a:p>
            <a:pPr rtl="0"/>
            <a:endParaRPr lang="en-US" altLang="ja-JP" dirty="0" smtClean="0"/>
          </a:p>
          <a:p>
            <a:pPr rtl="0"/>
            <a:r>
              <a:rPr lang="ja-JP" altLang="en-US" dirty="0" smtClean="0"/>
              <a:t>医療費でもっともお金がかかるのは、手術や入院時ですが、</a:t>
            </a:r>
            <a:endParaRPr lang="en-US" altLang="ja-JP" dirty="0" smtClean="0"/>
          </a:p>
          <a:p>
            <a:pPr rtl="0"/>
            <a:r>
              <a:rPr lang="ja-JP" altLang="en-US" dirty="0" smtClean="0"/>
              <a:t>■日本の公的健康保険制度は充実しており、仮に手術をして１か月間入院したとしても</a:t>
            </a:r>
            <a:endParaRPr lang="en-US" altLang="ja-JP" dirty="0" smtClean="0"/>
          </a:p>
          <a:p>
            <a:pPr rtl="0"/>
            <a:r>
              <a:rPr lang="ja-JP" altLang="en-US" dirty="0" smtClean="0"/>
              <a:t>自己負担は一定の金額で収まります。</a:t>
            </a:r>
            <a:endParaRPr lang="en-US" altLang="ja-JP" dirty="0" smtClean="0"/>
          </a:p>
          <a:p>
            <a:pPr rtl="0"/>
            <a:endParaRPr lang="en-US" altLang="ja-JP" dirty="0" smtClean="0"/>
          </a:p>
          <a:p>
            <a:pPr rtl="0"/>
            <a:r>
              <a:rPr lang="ja-JP" altLang="en-US" dirty="0" smtClean="0"/>
              <a:t>■さらに自治体職員の場合は、１か月</a:t>
            </a:r>
            <a:r>
              <a:rPr lang="en-US" altLang="ja-JP" dirty="0" smtClean="0"/>
              <a:t>25,000</a:t>
            </a:r>
            <a:r>
              <a:rPr lang="ja-JP" altLang="en-US" dirty="0" smtClean="0"/>
              <a:t>円以上の医療費は戻ってくる仕組みがあり、</a:t>
            </a:r>
            <a:endParaRPr lang="en-US" altLang="ja-JP" dirty="0" smtClean="0"/>
          </a:p>
          <a:p>
            <a:pPr rtl="0"/>
            <a:r>
              <a:rPr lang="ja-JP" altLang="en-US" dirty="0" smtClean="0"/>
              <a:t>手厚く守られているので、やはり高額の医療保障などは不要です。</a:t>
            </a:r>
            <a:endParaRPr lang="en-US" altLang="ja-JP" dirty="0" smtClean="0"/>
          </a:p>
          <a:p>
            <a:pPr rtl="0"/>
            <a:endParaRPr lang="en-US" altLang="ja-JP" dirty="0" smtClean="0"/>
          </a:p>
          <a:p>
            <a:pPr rtl="0"/>
            <a:r>
              <a:rPr lang="ja-JP" altLang="en-US" dirty="0" smtClean="0"/>
              <a:t>■しかし入院時の食事代や</a:t>
            </a:r>
            <a:endParaRPr lang="en-US" altLang="ja-JP" dirty="0" smtClean="0"/>
          </a:p>
          <a:p>
            <a:pPr rtl="0"/>
            <a:r>
              <a:rPr lang="ja-JP" altLang="en-US" dirty="0" smtClean="0"/>
              <a:t>■生活雑貨費用で、毎日</a:t>
            </a:r>
            <a:r>
              <a:rPr lang="en-US" altLang="ja-JP" dirty="0" smtClean="0"/>
              <a:t>3,000</a:t>
            </a:r>
            <a:r>
              <a:rPr lang="ja-JP" altLang="en-US" dirty="0" smtClean="0"/>
              <a:t>円くらいはかかるので、</a:t>
            </a:r>
            <a:endParaRPr lang="en-US" altLang="ja-JP" dirty="0" smtClean="0"/>
          </a:p>
          <a:p>
            <a:pPr rtl="0"/>
            <a:r>
              <a:rPr lang="ja-JP" altLang="en-US" dirty="0" smtClean="0"/>
              <a:t>逆に言えば、</a:t>
            </a:r>
            <a:endParaRPr lang="en-US" altLang="ja-JP" dirty="0" smtClean="0"/>
          </a:p>
          <a:p>
            <a:pPr rtl="0"/>
            <a:r>
              <a:rPr lang="ja-JP" altLang="en-US" dirty="0" smtClean="0"/>
              <a:t>■入院した時に１日あたり</a:t>
            </a:r>
            <a:r>
              <a:rPr lang="en-US" altLang="ja-JP" dirty="0" smtClean="0"/>
              <a:t>3,000</a:t>
            </a:r>
            <a:r>
              <a:rPr lang="ja-JP" altLang="en-US" dirty="0" smtClean="0"/>
              <a:t>円くらいもらえる医療保障に入っておけば、</a:t>
            </a:r>
            <a:endParaRPr lang="en-US" altLang="ja-JP" dirty="0" smtClean="0"/>
          </a:p>
          <a:p>
            <a:pPr rtl="0"/>
            <a:r>
              <a:rPr lang="ja-JP" altLang="en-US" dirty="0" smtClean="0"/>
              <a:t>お金の心配をせずに治療に専念できると言えます。</a:t>
            </a:r>
            <a:endParaRPr lang="ja-JP" altLang="en-US" dirty="0"/>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7</a:t>
            </a:fld>
            <a:endParaRPr lang="ja-JP" altLang="en-US"/>
          </a:p>
        </p:txBody>
      </p:sp>
    </p:spTree>
    <p:extLst>
      <p:ext uri="{BB962C8B-B14F-4D97-AF65-F5344CB8AC3E}">
        <p14:creationId xmlns:p14="http://schemas.microsoft.com/office/powerpoint/2010/main" val="203750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smtClean="0"/>
              <a:t>一方、入職したばかりの皆さんにとって、死亡してしまうというリスクは想像もできないかもしれませんね。</a:t>
            </a:r>
            <a:endParaRPr lang="en-US" altLang="ja-JP" dirty="0" smtClean="0"/>
          </a:p>
          <a:p>
            <a:pPr rtl="0"/>
            <a:endParaRPr lang="en-US" altLang="ja-JP" dirty="0" smtClean="0"/>
          </a:p>
          <a:p>
            <a:pPr rtl="0"/>
            <a:r>
              <a:rPr lang="ja-JP" altLang="en-US" dirty="0" smtClean="0"/>
              <a:t>結論から延べれば、若年層や独身の方の場合は、万一亡くなっても経済的に困る遺族がいないので、</a:t>
            </a:r>
            <a:endParaRPr lang="en-US" altLang="ja-JP" dirty="0" smtClean="0"/>
          </a:p>
          <a:p>
            <a:pPr rtl="0"/>
            <a:r>
              <a:rPr lang="ja-JP" altLang="en-US" dirty="0" smtClean="0"/>
              <a:t>多額の保障は不要ですが、無保障だと遺族に負担がかかるので、葬儀費用の数百万円分くらいの保障は備えておきましょう。</a:t>
            </a:r>
            <a:endParaRPr lang="en-US" altLang="ja-JP" dirty="0" smtClean="0"/>
          </a:p>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8530193B-564F-4854-8A52-728F3FB19C85}" type="slidenum">
              <a:rPr lang="en-US" altLang="ja-JP" smtClean="0"/>
              <a:t>8</a:t>
            </a:fld>
            <a:endParaRPr lang="ja-JP" altLang="en-US"/>
          </a:p>
        </p:txBody>
      </p:sp>
    </p:spTree>
    <p:extLst>
      <p:ext uri="{BB962C8B-B14F-4D97-AF65-F5344CB8AC3E}">
        <p14:creationId xmlns:p14="http://schemas.microsoft.com/office/powerpoint/2010/main" val="164985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じちろう</a:t>
            </a:r>
            <a:r>
              <a:rPr kumimoji="1" lang="ja-JP" altLang="en-US" dirty="0" smtClean="0"/>
              <a:t>共済では、</a:t>
            </a:r>
            <a:r>
              <a:rPr kumimoji="1" lang="en-US" altLang="ja-JP" dirty="0" smtClean="0"/>
              <a:t>『</a:t>
            </a:r>
            <a:r>
              <a:rPr kumimoji="1" lang="ja-JP" altLang="en-US" dirty="0" smtClean="0"/>
              <a:t>団体生命共済</a:t>
            </a:r>
            <a:r>
              <a:rPr kumimoji="1" lang="en-US" altLang="ja-JP" dirty="0" smtClean="0"/>
              <a:t>』</a:t>
            </a:r>
            <a:r>
              <a:rPr kumimoji="1" lang="ja-JP" altLang="en-US" dirty="0" smtClean="0"/>
              <a:t>という制度が、万一の時や病気やけがに備える生命・医療保障です。</a:t>
            </a:r>
            <a:endParaRPr kumimoji="1" lang="en-US" altLang="ja-JP" dirty="0" smtClean="0"/>
          </a:p>
          <a:p>
            <a:r>
              <a:rPr kumimoji="1" lang="ja-JP" altLang="en-US" dirty="0" smtClean="0"/>
              <a:t>自治労組合員のニーズによって作られたムリ・ムダの無い制度で、生命保障のみならず医療保障も充実しています。</a:t>
            </a:r>
            <a:endParaRPr kumimoji="1" lang="en-US" altLang="ja-JP" dirty="0" smtClean="0"/>
          </a:p>
          <a:p>
            <a:endParaRPr kumimoji="1" lang="en-US" altLang="ja-JP" dirty="0" smtClean="0"/>
          </a:p>
          <a:p>
            <a:r>
              <a:rPr kumimoji="1" lang="ja-JP" altLang="en-US" dirty="0" smtClean="0"/>
              <a:t>■例えば、けがの場合、５日以上の通院だけでも保障されます。ギプスなどの固定具を使用したときは、</a:t>
            </a:r>
            <a:endParaRPr kumimoji="1" lang="en-US" altLang="ja-JP" dirty="0" smtClean="0"/>
          </a:p>
          <a:p>
            <a:r>
              <a:rPr kumimoji="1" lang="ja-JP" altLang="en-US" dirty="0" smtClean="0"/>
              <a:t>実際には毎日通院していなくても固定具装着期間も通院日数としてカウントされます。</a:t>
            </a:r>
            <a:endParaRPr kumimoji="1" lang="en-US" altLang="ja-JP" dirty="0" smtClean="0"/>
          </a:p>
          <a:p>
            <a:endParaRPr kumimoji="1" lang="en-US" altLang="ja-JP" dirty="0" smtClean="0"/>
          </a:p>
          <a:p>
            <a:r>
              <a:rPr kumimoji="1" lang="ja-JP" altLang="en-US" dirty="0" smtClean="0"/>
              <a:t>■また手術についても、特に女性特有の病気、例えば胸の病気や子宮の病気など</a:t>
            </a:r>
            <a:endParaRPr kumimoji="1" lang="en-US" altLang="ja-JP" dirty="0" smtClean="0"/>
          </a:p>
          <a:p>
            <a:r>
              <a:rPr kumimoji="1" lang="ja-JP" altLang="en-US" dirty="0" smtClean="0"/>
              <a:t>所定の１４種類の手術については一番高い共済金が支払われます。</a:t>
            </a:r>
            <a:endParaRPr kumimoji="1" lang="en-US" altLang="ja-JP" dirty="0" smtClean="0"/>
          </a:p>
          <a:p>
            <a:endParaRPr kumimoji="1" lang="en-US" altLang="ja-JP" dirty="0" smtClean="0"/>
          </a:p>
          <a:p>
            <a:r>
              <a:rPr kumimoji="1" lang="ja-JP" altLang="en-US" dirty="0" smtClean="0"/>
              <a:t>他にも保障は幅広くリスクをカバーしており、安心です。</a:t>
            </a:r>
            <a:endParaRPr kumimoji="1" lang="ja-JP" altLang="en-US" dirty="0"/>
          </a:p>
        </p:txBody>
      </p:sp>
    </p:spTree>
    <p:extLst>
      <p:ext uri="{BB962C8B-B14F-4D97-AF65-F5344CB8AC3E}">
        <p14:creationId xmlns:p14="http://schemas.microsoft.com/office/powerpoint/2010/main" val="318816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34538CD-E5B1-4831-9D38-79EBFDE4F1C3}"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09739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12C21A-ACBD-45EE-8301-76549BD531AC}"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42935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393DD4-9C8A-4FAB-B820-10FFD516E3F0}"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997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BBF4CA-4073-48ED-A286-D8B212CEEE8A}"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63267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C1063B-4B8D-44C9-BE5C-FE5067E5475D}"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80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017802-EE38-4C0F-B2C8-A5C88D33C993}"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42446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322BB-4567-461E-8CE0-BAE5252A4735}"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746186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E5C322-9E83-4C4F-93A2-C7D9BEC9E1B6}"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707399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比較">
    <p:spTree>
      <p:nvGrpSpPr>
        <p:cNvPr id="1" name=""/>
        <p:cNvGrpSpPr/>
        <p:nvPr/>
      </p:nvGrpSpPr>
      <p:grpSpPr>
        <a:xfrm>
          <a:off x="0" y="0"/>
          <a:ext cx="0" cy="0"/>
          <a:chOff x="0" y="0"/>
          <a:chExt cx="0" cy="0"/>
        </a:xfrm>
      </p:grpSpPr>
      <p:sp>
        <p:nvSpPr>
          <p:cNvPr id="3" name="比較の左のプレースホルダー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344711"/>
            <a:ext cx="5472000" cy="360000"/>
          </a:xfrm>
        </p:spPr>
        <p:txBody>
          <a:bodyPr rtlCol="0" anchor="t"/>
          <a:lstStyle>
            <a:lvl1pPr marL="0" indent="0">
              <a:buNone/>
              <a:defRPr sz="2400" b="1" baseline="0">
                <a:solidFill>
                  <a:schemeClr val="tx1">
                    <a:lumMod val="75000"/>
                    <a:lumOff val="25000"/>
                  </a:schemeClr>
                </a:solidFill>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921682"/>
            <a:ext cx="5472000" cy="4198318"/>
          </a:xfrm>
        </p:spPr>
        <p:txBody>
          <a:bodyPr rtlCol="0"/>
          <a:lstStyle>
            <a:lvl1pPr>
              <a:defRPr baseline="0">
                <a:solidFill>
                  <a:schemeClr val="tx1">
                    <a:lumMod val="75000"/>
                    <a:lumOff val="25000"/>
                  </a:schemeClr>
                </a:solidFill>
                <a:ea typeface="Meiryo UI" panose="020B0604030504040204" pitchFamily="50" charset="-128"/>
              </a:defRPr>
            </a:lvl1pPr>
            <a:lvl2pPr>
              <a:defRPr baseline="0">
                <a:solidFill>
                  <a:schemeClr val="tx1">
                    <a:lumMod val="75000"/>
                    <a:lumOff val="25000"/>
                  </a:schemeClr>
                </a:solidFill>
                <a:ea typeface="Meiryo UI" panose="020B0604030504040204" pitchFamily="50" charset="-128"/>
              </a:defRPr>
            </a:lvl2pPr>
            <a:lvl3pPr>
              <a:defRPr baseline="0">
                <a:solidFill>
                  <a:schemeClr val="tx1">
                    <a:lumMod val="75000"/>
                    <a:lumOff val="25000"/>
                  </a:schemeClr>
                </a:solidFill>
                <a:ea typeface="Meiryo UI" panose="020B0604030504040204" pitchFamily="50" charset="-128"/>
              </a:defRPr>
            </a:lvl3pPr>
            <a:lvl4pPr>
              <a:defRPr baseline="0">
                <a:solidFill>
                  <a:schemeClr val="tx1">
                    <a:lumMod val="75000"/>
                    <a:lumOff val="25000"/>
                  </a:schemeClr>
                </a:solidFill>
                <a:ea typeface="Meiryo UI" panose="020B0604030504040204" pitchFamily="50" charset="-128"/>
              </a:defRPr>
            </a:lvl4pPr>
            <a:lvl5pPr>
              <a:defRPr baseline="0">
                <a:solidFill>
                  <a:schemeClr val="tx1">
                    <a:lumMod val="75000"/>
                    <a:lumOff val="25000"/>
                  </a:schemeClr>
                </a:solidFill>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スライド番号プレースホルダー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baseline="0">
                <a:solidFill>
                  <a:schemeClr val="tx1">
                    <a:lumMod val="75000"/>
                    <a:lumOff val="25000"/>
                  </a:schemeClr>
                </a:solidFill>
                <a:ea typeface="Meiryo UI" panose="020B0604030504040204" pitchFamily="50" charset="-128"/>
              </a:defRPr>
            </a:lvl1pPr>
          </a:lstStyle>
          <a:p>
            <a:fld id="{19B51A1E-902D-48AF-9020-955120F399B6}" type="slidenum">
              <a:rPr lang="en-US" altLang="ja-JP" noProof="0" smtClean="0"/>
              <a:pPr/>
              <a:t>‹#›</a:t>
            </a:fld>
            <a:endParaRPr lang="ja-JP" altLang="en-US" noProof="0"/>
          </a:p>
        </p:txBody>
      </p:sp>
      <p:sp>
        <p:nvSpPr>
          <p:cNvPr id="5" name="フッター プレースホルダー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lvl1pPr>
              <a:defRPr baseline="0">
                <a:ea typeface="Meiryo UI" panose="020B0604030504040204" pitchFamily="50" charset="-128"/>
              </a:defRPr>
            </a:lvl1pPr>
          </a:lstStyle>
          <a:p>
            <a:r>
              <a:rPr lang="ja-JP" altLang="en-US" noProof="0"/>
              <a:t>フッターを追加</a:t>
            </a:r>
          </a:p>
        </p:txBody>
      </p:sp>
      <p:sp>
        <p:nvSpPr>
          <p:cNvPr id="6" name="タイトル 5">
            <a:extLst>
              <a:ext uri="{FF2B5EF4-FFF2-40B4-BE49-F238E27FC236}">
                <a16:creationId xmlns:a16="http://schemas.microsoft.com/office/drawing/2014/main" id="{03EC6BDA-4EF2-4001-BA40-F8286207C945}"/>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3" name="長方形 12">
            <a:extLst>
              <a:ext uri="{FF2B5EF4-FFF2-40B4-BE49-F238E27FC236}">
                <a16:creationId xmlns:a16="http://schemas.microsoft.com/office/drawing/2014/main" id="{DF99E603-2E51-4A76-B2DA-73C43D7475AA}"/>
              </a:ext>
            </a:extLst>
          </p:cNvPr>
          <p:cNvSpPr/>
          <p:nvPr userDrawn="1"/>
        </p:nvSpPr>
        <p:spPr>
          <a:xfrm>
            <a:off x="432000" y="432000"/>
            <a:ext cx="84835" cy="695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テキスト プレースホルダー 4">
            <a:extLst>
              <a:ext uri="{FF2B5EF4-FFF2-40B4-BE49-F238E27FC236}">
                <a16:creationId xmlns:a16="http://schemas.microsoft.com/office/drawing/2014/main" id="{4AC0AC83-4BF5-452E-9148-988027C7496D}"/>
              </a:ext>
            </a:extLst>
          </p:cNvPr>
          <p:cNvSpPr>
            <a:spLocks noGrp="1"/>
          </p:cNvSpPr>
          <p:nvPr>
            <p:ph type="body" sz="quarter" idx="3" hasCustomPrompt="1"/>
          </p:nvPr>
        </p:nvSpPr>
        <p:spPr>
          <a:xfrm>
            <a:off x="6288002" y="1344711"/>
            <a:ext cx="5483996" cy="360000"/>
          </a:xfrm>
        </p:spPr>
        <p:txBody>
          <a:bodyPr vert="horz" lIns="0" tIns="0" rIns="0" bIns="0" rtlCol="0" anchor="t">
            <a:noAutofit/>
          </a:bodyPr>
          <a:lstStyle>
            <a:lvl1pPr marL="0" indent="0">
              <a:buNone/>
              <a:defRPr lang="en-US" sz="2400" b="1" baseline="0">
                <a:ea typeface="Meiryo UI" panose="020B0604030504040204" pitchFamily="50" charset="-128"/>
              </a:defRPr>
            </a:lvl1pPr>
          </a:lstStyle>
          <a:p>
            <a:pPr marL="266700" lvl="0" indent="-266700" rtl="0"/>
            <a:r>
              <a:rPr lang="ja-JP" altLang="en-US" noProof="0"/>
              <a:t>マスター テキストのスタイルを編集する</a:t>
            </a:r>
          </a:p>
        </p:txBody>
      </p:sp>
      <p:sp>
        <p:nvSpPr>
          <p:cNvPr id="16" name="コンテンツ プレースホルダー 5">
            <a:extLst>
              <a:ext uri="{FF2B5EF4-FFF2-40B4-BE49-F238E27FC236}">
                <a16:creationId xmlns:a16="http://schemas.microsoft.com/office/drawing/2014/main" id="{B0B75294-97C0-4F49-A2A0-761663E8AAD2}"/>
              </a:ext>
            </a:extLst>
          </p:cNvPr>
          <p:cNvSpPr>
            <a:spLocks noGrp="1"/>
          </p:cNvSpPr>
          <p:nvPr>
            <p:ph sz="quarter" idx="4" hasCustomPrompt="1"/>
          </p:nvPr>
        </p:nvSpPr>
        <p:spPr>
          <a:xfrm>
            <a:off x="6288002" y="1921683"/>
            <a:ext cx="5483996" cy="4198318"/>
          </a:xfrm>
        </p:spPr>
        <p:txBody>
          <a:bodyPr rtlCol="0"/>
          <a:lstStyle>
            <a:lvl1pPr>
              <a:defRPr baseline="0">
                <a:ea typeface="Meiryo UI" panose="020B0604030504040204" pitchFamily="50" charset="-128"/>
              </a:defRPr>
            </a:lvl1pPr>
            <a:lvl2pPr>
              <a:defRPr baseline="0">
                <a:ea typeface="Meiryo UI" panose="020B0604030504040204" pitchFamily="50" charset="-128"/>
              </a:defRPr>
            </a:lvl2pPr>
            <a:lvl3pPr>
              <a:defRPr baseline="0">
                <a:ea typeface="Meiryo UI" panose="020B0604030504040204" pitchFamily="50" charset="-128"/>
              </a:defRPr>
            </a:lvl3pPr>
            <a:lvl4pPr>
              <a:defRPr baseline="0">
                <a:ea typeface="Meiryo UI" panose="020B0604030504040204" pitchFamily="50" charset="-128"/>
              </a:defRPr>
            </a:lvl4pPr>
            <a:lvl5pPr>
              <a:defRPr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485194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比較">
    <p:spTree>
      <p:nvGrpSpPr>
        <p:cNvPr id="1" name=""/>
        <p:cNvGrpSpPr/>
        <p:nvPr/>
      </p:nvGrpSpPr>
      <p:grpSpPr>
        <a:xfrm>
          <a:off x="0" y="0"/>
          <a:ext cx="0" cy="0"/>
          <a:chOff x="0" y="0"/>
          <a:chExt cx="0" cy="0"/>
        </a:xfrm>
      </p:grpSpPr>
      <p:sp>
        <p:nvSpPr>
          <p:cNvPr id="3" name="比較の左のプレースホルダー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344711"/>
            <a:ext cx="5472000" cy="360000"/>
          </a:xfrm>
        </p:spPr>
        <p:txBody>
          <a:bodyPr rtlCol="0" anchor="t"/>
          <a:lstStyle>
            <a:lvl1pPr marL="0" indent="0">
              <a:buNone/>
              <a:defRPr sz="2400" b="1" baseline="0">
                <a:solidFill>
                  <a:schemeClr val="tx1">
                    <a:lumMod val="75000"/>
                    <a:lumOff val="25000"/>
                  </a:schemeClr>
                </a:solidFill>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921682"/>
            <a:ext cx="5472000" cy="4198318"/>
          </a:xfrm>
        </p:spPr>
        <p:txBody>
          <a:bodyPr rtlCol="0"/>
          <a:lstStyle>
            <a:lvl1pPr>
              <a:defRPr baseline="0">
                <a:solidFill>
                  <a:schemeClr val="tx1">
                    <a:lumMod val="75000"/>
                    <a:lumOff val="25000"/>
                  </a:schemeClr>
                </a:solidFill>
                <a:ea typeface="Meiryo UI" panose="020B0604030504040204" pitchFamily="50" charset="-128"/>
              </a:defRPr>
            </a:lvl1pPr>
            <a:lvl2pPr>
              <a:defRPr baseline="0">
                <a:solidFill>
                  <a:schemeClr val="tx1">
                    <a:lumMod val="75000"/>
                    <a:lumOff val="25000"/>
                  </a:schemeClr>
                </a:solidFill>
                <a:ea typeface="Meiryo UI" panose="020B0604030504040204" pitchFamily="50" charset="-128"/>
              </a:defRPr>
            </a:lvl2pPr>
            <a:lvl3pPr>
              <a:defRPr baseline="0">
                <a:solidFill>
                  <a:schemeClr val="tx1">
                    <a:lumMod val="75000"/>
                    <a:lumOff val="25000"/>
                  </a:schemeClr>
                </a:solidFill>
                <a:ea typeface="Meiryo UI" panose="020B0604030504040204" pitchFamily="50" charset="-128"/>
              </a:defRPr>
            </a:lvl3pPr>
            <a:lvl4pPr>
              <a:defRPr baseline="0">
                <a:solidFill>
                  <a:schemeClr val="tx1">
                    <a:lumMod val="75000"/>
                    <a:lumOff val="25000"/>
                  </a:schemeClr>
                </a:solidFill>
                <a:ea typeface="Meiryo UI" panose="020B0604030504040204" pitchFamily="50" charset="-128"/>
              </a:defRPr>
            </a:lvl4pPr>
            <a:lvl5pPr>
              <a:defRPr baseline="0">
                <a:solidFill>
                  <a:schemeClr val="tx1">
                    <a:lumMod val="75000"/>
                    <a:lumOff val="25000"/>
                  </a:schemeClr>
                </a:solidFill>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スライド番号プレースホルダー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baseline="0">
                <a:solidFill>
                  <a:schemeClr val="tx1">
                    <a:lumMod val="75000"/>
                    <a:lumOff val="25000"/>
                  </a:schemeClr>
                </a:solidFill>
                <a:ea typeface="Meiryo UI" panose="020B0604030504040204" pitchFamily="50" charset="-128"/>
              </a:defRPr>
            </a:lvl1pPr>
          </a:lstStyle>
          <a:p>
            <a:fld id="{19B51A1E-902D-48AF-9020-955120F399B6}" type="slidenum">
              <a:rPr lang="en-US" altLang="ja-JP" noProof="0" smtClean="0"/>
              <a:pPr/>
              <a:t>‹#›</a:t>
            </a:fld>
            <a:endParaRPr lang="ja-JP" altLang="en-US" noProof="0"/>
          </a:p>
        </p:txBody>
      </p:sp>
      <p:sp>
        <p:nvSpPr>
          <p:cNvPr id="5" name="フッター プレースホルダー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lvl1pPr>
              <a:defRPr baseline="0">
                <a:ea typeface="Meiryo UI" panose="020B0604030504040204" pitchFamily="50" charset="-128"/>
              </a:defRPr>
            </a:lvl1pPr>
          </a:lstStyle>
          <a:p>
            <a:r>
              <a:rPr lang="ja-JP" altLang="en-US" noProof="0"/>
              <a:t>フッターを追加</a:t>
            </a:r>
          </a:p>
        </p:txBody>
      </p:sp>
      <p:sp>
        <p:nvSpPr>
          <p:cNvPr id="6" name="タイトル 5">
            <a:extLst>
              <a:ext uri="{FF2B5EF4-FFF2-40B4-BE49-F238E27FC236}">
                <a16:creationId xmlns:a16="http://schemas.microsoft.com/office/drawing/2014/main" id="{03EC6BDA-4EF2-4001-BA40-F8286207C945}"/>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3" name="長方形 12">
            <a:extLst>
              <a:ext uri="{FF2B5EF4-FFF2-40B4-BE49-F238E27FC236}">
                <a16:creationId xmlns:a16="http://schemas.microsoft.com/office/drawing/2014/main" id="{DF99E603-2E51-4A76-B2DA-73C43D7475AA}"/>
              </a:ext>
            </a:extLst>
          </p:cNvPr>
          <p:cNvSpPr/>
          <p:nvPr userDrawn="1"/>
        </p:nvSpPr>
        <p:spPr>
          <a:xfrm>
            <a:off x="432000" y="432000"/>
            <a:ext cx="84835" cy="695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テキスト プレースホルダー 4">
            <a:extLst>
              <a:ext uri="{FF2B5EF4-FFF2-40B4-BE49-F238E27FC236}">
                <a16:creationId xmlns:a16="http://schemas.microsoft.com/office/drawing/2014/main" id="{4AC0AC83-4BF5-452E-9148-988027C7496D}"/>
              </a:ext>
            </a:extLst>
          </p:cNvPr>
          <p:cNvSpPr>
            <a:spLocks noGrp="1"/>
          </p:cNvSpPr>
          <p:nvPr>
            <p:ph type="body" sz="quarter" idx="3" hasCustomPrompt="1"/>
          </p:nvPr>
        </p:nvSpPr>
        <p:spPr>
          <a:xfrm>
            <a:off x="6288002" y="1344711"/>
            <a:ext cx="5483996" cy="360000"/>
          </a:xfrm>
        </p:spPr>
        <p:txBody>
          <a:bodyPr vert="horz" lIns="0" tIns="0" rIns="0" bIns="0" rtlCol="0" anchor="t">
            <a:noAutofit/>
          </a:bodyPr>
          <a:lstStyle>
            <a:lvl1pPr marL="0" indent="0">
              <a:buNone/>
              <a:defRPr lang="en-US" sz="2400" b="1" baseline="0">
                <a:ea typeface="Meiryo UI" panose="020B0604030504040204" pitchFamily="50" charset="-128"/>
              </a:defRPr>
            </a:lvl1pPr>
          </a:lstStyle>
          <a:p>
            <a:pPr marL="266700" lvl="0" indent="-266700" rtl="0"/>
            <a:r>
              <a:rPr lang="ja-JP" altLang="en-US" noProof="0"/>
              <a:t>マスター テキストのスタイルを編集する</a:t>
            </a:r>
          </a:p>
        </p:txBody>
      </p:sp>
      <p:sp>
        <p:nvSpPr>
          <p:cNvPr id="16" name="コンテンツ プレースホルダー 5">
            <a:extLst>
              <a:ext uri="{FF2B5EF4-FFF2-40B4-BE49-F238E27FC236}">
                <a16:creationId xmlns:a16="http://schemas.microsoft.com/office/drawing/2014/main" id="{B0B75294-97C0-4F49-A2A0-761663E8AAD2}"/>
              </a:ext>
            </a:extLst>
          </p:cNvPr>
          <p:cNvSpPr>
            <a:spLocks noGrp="1"/>
          </p:cNvSpPr>
          <p:nvPr>
            <p:ph sz="quarter" idx="4" hasCustomPrompt="1"/>
          </p:nvPr>
        </p:nvSpPr>
        <p:spPr>
          <a:xfrm>
            <a:off x="6288002" y="1921683"/>
            <a:ext cx="5483996" cy="4198318"/>
          </a:xfrm>
        </p:spPr>
        <p:txBody>
          <a:bodyPr rtlCol="0"/>
          <a:lstStyle>
            <a:lvl1pPr>
              <a:defRPr baseline="0">
                <a:ea typeface="Meiryo UI" panose="020B0604030504040204" pitchFamily="50" charset="-128"/>
              </a:defRPr>
            </a:lvl1pPr>
            <a:lvl2pPr>
              <a:defRPr baseline="0">
                <a:ea typeface="Meiryo UI" panose="020B0604030504040204" pitchFamily="50" charset="-128"/>
              </a:defRPr>
            </a:lvl2pPr>
            <a:lvl3pPr>
              <a:defRPr baseline="0">
                <a:ea typeface="Meiryo UI" panose="020B0604030504040204" pitchFamily="50" charset="-128"/>
              </a:defRPr>
            </a:lvl3pPr>
            <a:lvl4pPr>
              <a:defRPr baseline="0">
                <a:ea typeface="Meiryo UI" panose="020B0604030504040204" pitchFamily="50" charset="-128"/>
              </a:defRPr>
            </a:lvl4pPr>
            <a:lvl5pPr>
              <a:defRPr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08540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C33D67-F16B-41CA-9AB0-FEE2F623F96F}"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43310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8CA28D-7C54-4FC4-A04A-7DD1FCB8249A}"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5549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B14C8A-D8C4-4C7A-8BED-0C754F7CC9B4}"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99385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ACBDED-5558-4875-929F-269834585D01}" type="datetime1">
              <a:rPr kumimoji="1" lang="ja-JP" altLang="en-US" smtClean="0"/>
              <a:t>2022/3/7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515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D7D2E4-4F82-4408-93DB-5905C9F51863}" type="datetime1">
              <a:rPr kumimoji="1" lang="ja-JP" altLang="en-US" smtClean="0"/>
              <a:t>2022/3/7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28C29-2B79-4EE8-9B27-8EAFC38607DB}" type="slidenum">
              <a:rPr kumimoji="1" lang="ja-JP" altLang="en-US" smtClean="0"/>
              <a:t>‹#›</a:t>
            </a:fld>
            <a:endParaRPr kumimoji="1" lang="ja-JP" altLang="en-US" dirty="0"/>
          </a:p>
        </p:txBody>
      </p:sp>
    </p:spTree>
    <p:extLst>
      <p:ext uri="{BB962C8B-B14F-4D97-AF65-F5344CB8AC3E}">
        <p14:creationId xmlns:p14="http://schemas.microsoft.com/office/powerpoint/2010/main" val="400861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E035E-3CA4-480F-B499-8DA37B75B163}" type="datetime1">
              <a:rPr kumimoji="1" lang="ja-JP" altLang="en-US" smtClean="0"/>
              <a:t>2022/3/7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8259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8F9F92-7376-4921-B43A-2FB4C99BAB69}"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60038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6C36A175-9DBD-41E2-ABEE-6105057D3C7B}" type="datetime1">
              <a:rPr kumimoji="1" lang="ja-JP" altLang="en-US" smtClean="0"/>
              <a:t>2022/3/7</a:t>
            </a:fld>
            <a:endParaRPr kumimoji="1" lang="ja-JP" altLang="en-US"/>
          </a:p>
        </p:txBody>
      </p:sp>
    </p:spTree>
    <p:extLst>
      <p:ext uri="{BB962C8B-B14F-4D97-AF65-F5344CB8AC3E}">
        <p14:creationId xmlns:p14="http://schemas.microsoft.com/office/powerpoint/2010/main" val="23286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A5E02F-E1E9-4B3A-B262-3EC1C5F1C395}" type="datetime1">
              <a:rPr kumimoji="1" lang="ja-JP" altLang="en-US" smtClean="0"/>
              <a:t>2022/3/7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86939885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9" r:id="rId17"/>
    <p:sldLayoutId id="2147483900" r:id="rId18"/>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80805"/>
            <a:ext cx="12192000" cy="1200329"/>
          </a:xfrm>
          <a:prstGeom prst="rect">
            <a:avLst/>
          </a:prstGeom>
          <a:solidFill>
            <a:schemeClr val="accent4"/>
          </a:solidFill>
        </p:spPr>
        <p:txBody>
          <a:bodyPr wrap="square" rtlCol="0">
            <a:spAutoFit/>
          </a:bodyPr>
          <a:lstStyle/>
          <a:p>
            <a:pPr algn="ctr"/>
            <a:r>
              <a:rPr lang="ja-JP" altLang="en-US" sz="4400" b="1" dirty="0" smtClean="0">
                <a:solidFill>
                  <a:srgbClr val="3333FF"/>
                </a:solidFill>
              </a:rPr>
              <a:t>ようこそ！自治労の仲間へ</a:t>
            </a:r>
            <a:endParaRPr lang="en-US" altLang="ja-JP" sz="4400" b="1" dirty="0" smtClean="0">
              <a:solidFill>
                <a:srgbClr val="3333FF"/>
              </a:solidFill>
            </a:endParaRPr>
          </a:p>
          <a:p>
            <a:pPr algn="ctr"/>
            <a:r>
              <a:rPr lang="ja-JP" altLang="en-US" sz="2800" b="1" dirty="0" smtClean="0">
                <a:solidFill>
                  <a:srgbClr val="3333FF"/>
                </a:solidFill>
              </a:rPr>
              <a:t>～新規採用となられた皆さんへ</a:t>
            </a:r>
            <a:r>
              <a:rPr kumimoji="1" lang="ja-JP" altLang="en-US" sz="2800" b="1" dirty="0" smtClean="0">
                <a:solidFill>
                  <a:srgbClr val="3333FF"/>
                </a:solidFill>
              </a:rPr>
              <a:t>～</a:t>
            </a:r>
            <a:endParaRPr kumimoji="1" lang="ja-JP" altLang="en-US" sz="2800" b="1" dirty="0">
              <a:solidFill>
                <a:srgbClr val="3333FF"/>
              </a:solidFill>
            </a:endParaRPr>
          </a:p>
        </p:txBody>
      </p:sp>
      <p:sp>
        <p:nvSpPr>
          <p:cNvPr id="12" name="テキスト ボックス 11"/>
          <p:cNvSpPr txBox="1"/>
          <p:nvPr/>
        </p:nvSpPr>
        <p:spPr>
          <a:xfrm>
            <a:off x="244657" y="1542888"/>
            <a:ext cx="11499573" cy="1472327"/>
          </a:xfrm>
          <a:prstGeom prst="horizontalScroll">
            <a:avLst/>
          </a:prstGeom>
          <a:solidFill>
            <a:srgbClr val="FFFF99"/>
          </a:solidFill>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ja-JP" altLang="en-US" sz="6600" b="1" dirty="0" smtClean="0">
                <a:solidFill>
                  <a:schemeClr val="tx1"/>
                </a:solidFill>
                <a:latin typeface="Meiryo UI" panose="020B0604030504040204" pitchFamily="50" charset="-128"/>
                <a:ea typeface="Meiryo UI" panose="020B0604030504040204" pitchFamily="50" charset="-128"/>
              </a:rPr>
              <a:t>組合</a:t>
            </a:r>
            <a:r>
              <a:rPr lang="ja-JP" altLang="en-US" sz="4800" b="1" dirty="0" smtClean="0">
                <a:solidFill>
                  <a:schemeClr val="tx1"/>
                </a:solidFill>
                <a:latin typeface="Meiryo UI" panose="020B0604030504040204" pitchFamily="50" charset="-128"/>
                <a:ea typeface="Meiryo UI" panose="020B0604030504040204" pitchFamily="50" charset="-128"/>
              </a:rPr>
              <a:t>が</a:t>
            </a:r>
            <a:r>
              <a:rPr lang="en-US" altLang="ja-JP" sz="4800" b="1" dirty="0" smtClean="0">
                <a:solidFill>
                  <a:schemeClr val="tx1"/>
                </a:solidFill>
                <a:latin typeface="Meiryo UI" panose="020B0604030504040204" pitchFamily="50" charset="-128"/>
                <a:ea typeface="Meiryo UI" panose="020B0604030504040204" pitchFamily="50" charset="-128"/>
              </a:rPr>
              <a:t>『</a:t>
            </a:r>
            <a:r>
              <a:rPr lang="ja-JP" altLang="en-US" sz="6600" b="1" dirty="0" smtClean="0">
                <a:solidFill>
                  <a:schemeClr val="tx1"/>
                </a:solidFill>
                <a:latin typeface="Meiryo UI" panose="020B0604030504040204" pitchFamily="50" charset="-128"/>
                <a:ea typeface="Meiryo UI" panose="020B0604030504040204" pitchFamily="50" charset="-128"/>
              </a:rPr>
              <a:t>仕事</a:t>
            </a:r>
            <a:r>
              <a:rPr lang="en-US" altLang="ja-JP" sz="4800" b="1" dirty="0" smtClean="0">
                <a:solidFill>
                  <a:schemeClr val="tx1"/>
                </a:solidFill>
                <a:latin typeface="Meiryo UI" panose="020B0604030504040204" pitchFamily="50" charset="-128"/>
                <a:ea typeface="Meiryo UI" panose="020B0604030504040204" pitchFamily="50" charset="-128"/>
              </a:rPr>
              <a:t>』</a:t>
            </a:r>
            <a:r>
              <a:rPr lang="ja-JP" altLang="en-US" sz="4800" b="1" dirty="0" smtClean="0">
                <a:solidFill>
                  <a:schemeClr val="tx1"/>
                </a:solidFill>
                <a:latin typeface="Meiryo UI" panose="020B0604030504040204" pitchFamily="50" charset="-128"/>
                <a:ea typeface="Meiryo UI" panose="020B0604030504040204" pitchFamily="50" charset="-128"/>
              </a:rPr>
              <a:t>と</a:t>
            </a:r>
            <a:r>
              <a:rPr lang="en-US" altLang="ja-JP" sz="4800" b="1" dirty="0" smtClean="0">
                <a:solidFill>
                  <a:schemeClr val="tx1"/>
                </a:solidFill>
                <a:latin typeface="Meiryo UI" panose="020B0604030504040204" pitchFamily="50" charset="-128"/>
                <a:ea typeface="Meiryo UI" panose="020B0604030504040204" pitchFamily="50" charset="-128"/>
              </a:rPr>
              <a:t>『</a:t>
            </a:r>
            <a:r>
              <a:rPr lang="ja-JP" altLang="en-US" sz="6600" b="1" dirty="0" smtClean="0">
                <a:solidFill>
                  <a:schemeClr val="tx1"/>
                </a:solidFill>
                <a:latin typeface="Meiryo UI" panose="020B0604030504040204" pitchFamily="50" charset="-128"/>
                <a:ea typeface="Meiryo UI" panose="020B0604030504040204" pitchFamily="50" charset="-128"/>
              </a:rPr>
              <a:t>暮らし</a:t>
            </a:r>
            <a:r>
              <a:rPr lang="en-US" altLang="ja-JP" sz="4800" b="1" dirty="0" smtClean="0">
                <a:solidFill>
                  <a:schemeClr val="tx1"/>
                </a:solidFill>
                <a:latin typeface="Meiryo UI" panose="020B0604030504040204" pitchFamily="50" charset="-128"/>
                <a:ea typeface="Meiryo UI" panose="020B0604030504040204" pitchFamily="50" charset="-128"/>
              </a:rPr>
              <a:t>』</a:t>
            </a:r>
            <a:r>
              <a:rPr lang="ja-JP" altLang="en-US" sz="4800" b="1" dirty="0" smtClean="0">
                <a:solidFill>
                  <a:schemeClr val="tx1"/>
                </a:solidFill>
                <a:latin typeface="Meiryo UI" panose="020B0604030504040204" pitchFamily="50" charset="-128"/>
                <a:ea typeface="Meiryo UI" panose="020B0604030504040204" pitchFamily="50" charset="-128"/>
              </a:rPr>
              <a:t>を守ります！</a:t>
            </a:r>
            <a:endParaRPr kumimoji="1" lang="ja-JP" altLang="en-US" sz="48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0" y="6450858"/>
            <a:ext cx="12192000" cy="307777"/>
          </a:xfrm>
          <a:prstGeom prst="rect">
            <a:avLst/>
          </a:prstGeom>
        </p:spPr>
        <p:txBody>
          <a:bodyPr wrap="square">
            <a:spAutoFit/>
          </a:bodyPr>
          <a:lstStyle/>
          <a:p>
            <a:pPr algn="ctr">
              <a:spcAft>
                <a:spcPts val="0"/>
              </a:spcAft>
              <a:tabLst>
                <a:tab pos="2700020" algn="ctr"/>
                <a:tab pos="5400040" algn="r"/>
              </a:tabLst>
            </a:pPr>
            <a:r>
              <a:rPr lang="ja-JP" altLang="en-US" sz="1400" b="1" kern="100" dirty="0" smtClean="0">
                <a:solidFill>
                  <a:srgbClr val="0070C0"/>
                </a:solidFill>
                <a:latin typeface="+mj-ea"/>
                <a:ea typeface="+mj-ea"/>
                <a:cs typeface="Times New Roman" panose="02020603050405020304" pitchFamily="18" charset="0"/>
              </a:rPr>
              <a:t>本動画は、情報提供を目的としたものであり、商品の推進・販売を目的とするものではありません。</a:t>
            </a:r>
            <a:endParaRPr lang="ja-JP" altLang="ja-JP" sz="1400" b="1" kern="100" dirty="0">
              <a:solidFill>
                <a:srgbClr val="0070C0"/>
              </a:solidFill>
              <a:effectLst/>
              <a:latin typeface="+mj-ea"/>
              <a:ea typeface="+mj-ea"/>
              <a:cs typeface="Times New Roman" panose="020206030504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731" y="2972877"/>
            <a:ext cx="5584728" cy="2805204"/>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366" y="5692938"/>
            <a:ext cx="542543" cy="545999"/>
          </a:xfrm>
          <a:prstGeom prst="rect">
            <a:avLst/>
          </a:prstGeom>
        </p:spPr>
      </p:pic>
      <p:sp>
        <p:nvSpPr>
          <p:cNvPr id="15" name="テキスト ボックス 14"/>
          <p:cNvSpPr txBox="1"/>
          <p:nvPr/>
        </p:nvSpPr>
        <p:spPr>
          <a:xfrm>
            <a:off x="3756991" y="5642773"/>
            <a:ext cx="5883965" cy="646331"/>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自治労本部共済推進委員会</a:t>
            </a:r>
            <a:endParaRPr kumimoji="1" lang="en-US" altLang="zh-TW" sz="3600" b="1"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9817675" y="5778081"/>
            <a:ext cx="201764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latin typeface="+mn-ea"/>
              </a:rPr>
              <a:t>2022</a:t>
            </a:r>
            <a:r>
              <a:rPr kumimoji="1" lang="ja-JP" altLang="en-US" dirty="0" smtClean="0">
                <a:latin typeface="+mn-ea"/>
              </a:rPr>
              <a:t>年</a:t>
            </a:r>
            <a:r>
              <a:rPr kumimoji="1" lang="en-US" altLang="ja-JP" dirty="0" smtClean="0">
                <a:latin typeface="+mn-ea"/>
              </a:rPr>
              <a:t>2</a:t>
            </a:r>
            <a:r>
              <a:rPr kumimoji="1" lang="ja-JP" altLang="en-US" dirty="0" smtClean="0">
                <a:latin typeface="+mn-ea"/>
              </a:rPr>
              <a:t>月作成</a:t>
            </a:r>
            <a:endParaRPr kumimoji="1" lang="ja-JP" altLang="en-US" dirty="0">
              <a:latin typeface="+mn-ea"/>
            </a:endParaRPr>
          </a:p>
        </p:txBody>
      </p:sp>
      <p:sp>
        <p:nvSpPr>
          <p:cNvPr id="5" name="円形吹き出し 4"/>
          <p:cNvSpPr/>
          <p:nvPr/>
        </p:nvSpPr>
        <p:spPr>
          <a:xfrm>
            <a:off x="244657" y="3014641"/>
            <a:ext cx="2528360" cy="1656749"/>
          </a:xfrm>
          <a:prstGeom prst="wedgeEllipseCallout">
            <a:avLst>
              <a:gd name="adj1" fmla="val 73595"/>
              <a:gd name="adj2" fmla="val -5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入職おめでとうございます！</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円形吹き出し 12"/>
          <p:cNvSpPr/>
          <p:nvPr/>
        </p:nvSpPr>
        <p:spPr>
          <a:xfrm>
            <a:off x="9362661" y="2972877"/>
            <a:ext cx="2483126" cy="1609061"/>
          </a:xfrm>
          <a:prstGeom prst="wedgeEllipseCallout">
            <a:avLst>
              <a:gd name="adj1" fmla="val -73075"/>
              <a:gd name="adj2" fmla="val 5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働く仲間が</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あなた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を</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全力バックアップ！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1</a:t>
            </a:fld>
            <a:endParaRPr lang="ja-JP" altLang="en-US" sz="2800" i="0" dirty="0">
              <a:solidFill>
                <a:schemeClr val="bg1"/>
              </a:solidFill>
            </a:endParaRPr>
          </a:p>
        </p:txBody>
      </p:sp>
    </p:spTree>
    <p:extLst>
      <p:ext uri="{BB962C8B-B14F-4D97-AF65-F5344CB8AC3E}">
        <p14:creationId xmlns:p14="http://schemas.microsoft.com/office/powerpoint/2010/main" val="54105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035163" y="5990562"/>
            <a:ext cx="683339" cy="365125"/>
          </a:xfrm>
        </p:spPr>
        <p:txBody>
          <a:bodyPr/>
          <a:lstStyle/>
          <a:p>
            <a:fld id="{47228C29-2B79-4EE8-9B27-8EAFC38607DB}" type="slidenum">
              <a:rPr kumimoji="1" lang="ja-JP" altLang="en-US" smtClean="0"/>
              <a:t>10</a:t>
            </a:fld>
            <a:endParaRPr kumimoji="1" lang="ja-JP"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53" y="1838739"/>
            <a:ext cx="3248049" cy="66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74" y="2505974"/>
            <a:ext cx="2415796" cy="2708619"/>
          </a:xfrm>
          <a:prstGeom prst="rect">
            <a:avLst/>
          </a:prstGeom>
        </p:spPr>
      </p:pic>
      <p:sp>
        <p:nvSpPr>
          <p:cNvPr id="6" name="テキスト ボックス 5"/>
          <p:cNvSpPr txBox="1"/>
          <p:nvPr/>
        </p:nvSpPr>
        <p:spPr>
          <a:xfrm>
            <a:off x="4235450" y="2210995"/>
            <a:ext cx="2127250" cy="954107"/>
          </a:xfrm>
          <a:prstGeom prst="rect">
            <a:avLst/>
          </a:prstGeom>
          <a:noFill/>
        </p:spPr>
        <p:txBody>
          <a:bodyPr wrap="square" rtlCol="0">
            <a:spAutoFit/>
          </a:bodyPr>
          <a:lstStyle/>
          <a:p>
            <a:r>
              <a:rPr kumimoji="1" lang="ja-JP" altLang="en-US" sz="3600" dirty="0" smtClean="0"/>
              <a:t>死亡保障</a:t>
            </a:r>
            <a:endParaRPr lang="en-US" altLang="ja-JP" sz="3600" dirty="0"/>
          </a:p>
          <a:p>
            <a:endParaRPr kumimoji="1" lang="ja-JP" altLang="en-US" sz="2000" dirty="0"/>
          </a:p>
        </p:txBody>
      </p:sp>
      <p:sp>
        <p:nvSpPr>
          <p:cNvPr id="9" name="正方形/長方形 8"/>
          <p:cNvSpPr/>
          <p:nvPr/>
        </p:nvSpPr>
        <p:spPr bwMode="gray">
          <a:xfrm>
            <a:off x="3829050" y="2792440"/>
            <a:ext cx="2940050" cy="2194769"/>
          </a:xfrm>
          <a:prstGeom prst="rect">
            <a:avLst/>
          </a:prstGeom>
          <a:solidFill>
            <a:schemeClr val="accent4">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smtClean="0">
                <a:solidFill>
                  <a:schemeClr val="tx1"/>
                </a:solidFill>
              </a:rPr>
              <a:t>数百万円</a:t>
            </a:r>
            <a:endParaRPr kumimoji="1" lang="ja-JP" altLang="en-US" sz="3200" dirty="0">
              <a:solidFill>
                <a:schemeClr val="tx1"/>
              </a:solidFill>
            </a:endParaRPr>
          </a:p>
        </p:txBody>
      </p:sp>
      <p:sp>
        <p:nvSpPr>
          <p:cNvPr id="12" name="テキスト ボックス 11"/>
          <p:cNvSpPr txBox="1"/>
          <p:nvPr/>
        </p:nvSpPr>
        <p:spPr>
          <a:xfrm>
            <a:off x="7991061" y="2236461"/>
            <a:ext cx="2297675" cy="954107"/>
          </a:xfrm>
          <a:prstGeom prst="rect">
            <a:avLst/>
          </a:prstGeom>
          <a:noFill/>
        </p:spPr>
        <p:txBody>
          <a:bodyPr wrap="square" rtlCol="0">
            <a:spAutoFit/>
          </a:bodyPr>
          <a:lstStyle/>
          <a:p>
            <a:r>
              <a:rPr lang="ja-JP" altLang="en-US" sz="3600" dirty="0"/>
              <a:t>医療</a:t>
            </a:r>
            <a:r>
              <a:rPr kumimoji="1" lang="ja-JP" altLang="en-US" sz="3600" dirty="0" smtClean="0"/>
              <a:t>保障</a:t>
            </a:r>
            <a:endParaRPr lang="en-US" altLang="ja-JP" sz="3600" dirty="0"/>
          </a:p>
          <a:p>
            <a:endParaRPr kumimoji="1" lang="ja-JP" altLang="en-US" sz="2000" dirty="0"/>
          </a:p>
        </p:txBody>
      </p:sp>
      <p:sp>
        <p:nvSpPr>
          <p:cNvPr id="13" name="正方形/長方形 12"/>
          <p:cNvSpPr/>
          <p:nvPr/>
        </p:nvSpPr>
        <p:spPr bwMode="gray">
          <a:xfrm>
            <a:off x="7565138" y="2792440"/>
            <a:ext cx="2940050" cy="2194769"/>
          </a:xfrm>
          <a:prstGeom prst="rect">
            <a:avLst/>
          </a:prstGeom>
          <a:solidFill>
            <a:schemeClr val="accent4">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smtClean="0">
                <a:solidFill>
                  <a:schemeClr val="tx1"/>
                </a:solidFill>
              </a:rPr>
              <a:t>入院日額</a:t>
            </a:r>
            <a:endParaRPr kumimoji="1" lang="en-US" altLang="ja-JP" sz="3200" dirty="0" smtClean="0">
              <a:solidFill>
                <a:schemeClr val="tx1"/>
              </a:solidFill>
            </a:endParaRPr>
          </a:p>
          <a:p>
            <a:pPr algn="ctr"/>
            <a:r>
              <a:rPr kumimoji="1" lang="en-US" altLang="ja-JP" sz="3200" dirty="0" smtClean="0">
                <a:solidFill>
                  <a:schemeClr val="tx1"/>
                </a:solidFill>
              </a:rPr>
              <a:t>3,000</a:t>
            </a:r>
            <a:r>
              <a:rPr kumimoji="1" lang="ja-JP" altLang="en-US" sz="3200" dirty="0" smtClean="0">
                <a:solidFill>
                  <a:schemeClr val="tx1"/>
                </a:solidFill>
              </a:rPr>
              <a:t>円</a:t>
            </a:r>
            <a:endParaRPr kumimoji="1" lang="ja-JP" altLang="en-US" sz="3200" dirty="0">
              <a:solidFill>
                <a:schemeClr val="tx1"/>
              </a:solidFill>
            </a:endParaRPr>
          </a:p>
        </p:txBody>
      </p:sp>
      <p:sp>
        <p:nvSpPr>
          <p:cNvPr id="14" name="加算 13"/>
          <p:cNvSpPr/>
          <p:nvPr/>
        </p:nvSpPr>
        <p:spPr>
          <a:xfrm>
            <a:off x="6759935" y="3463977"/>
            <a:ext cx="814368" cy="851693"/>
          </a:xfrm>
          <a:prstGeom prst="mathPlus">
            <a:avLst>
              <a:gd name="adj1" fmla="val 12650"/>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正方形/長方形 16"/>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8"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latin typeface="+mn-ea"/>
                <a:ea typeface="+mn-ea"/>
              </a:rPr>
              <a:t>新規採用者に必要な生命・医療の保障</a:t>
            </a:r>
            <a:endParaRPr lang="ja-JP" altLang="en-US" sz="4400" b="1" dirty="0">
              <a:solidFill>
                <a:schemeClr val="tx1"/>
              </a:solidFill>
              <a:latin typeface="+mn-ea"/>
              <a:ea typeface="+mn-ea"/>
            </a:endParaRPr>
          </a:p>
        </p:txBody>
      </p:sp>
      <p:sp>
        <p:nvSpPr>
          <p:cNvPr id="19" name="テキスト ボックス 18"/>
          <p:cNvSpPr txBox="1"/>
          <p:nvPr/>
        </p:nvSpPr>
        <p:spPr>
          <a:xfrm>
            <a:off x="417385" y="5503440"/>
            <a:ext cx="11357230" cy="646331"/>
          </a:xfrm>
          <a:prstGeom prst="rect">
            <a:avLst/>
          </a:prstGeom>
          <a:solidFill>
            <a:srgbClr val="FFFF00"/>
          </a:solidFill>
          <a:ln w="38100">
            <a:solidFill>
              <a:srgbClr val="FF0000"/>
            </a:solidFill>
          </a:ln>
        </p:spPr>
        <p:txBody>
          <a:bodyPr wrap="square" rtlCol="0">
            <a:spAutoFit/>
          </a:bodyPr>
          <a:lstStyle/>
          <a:p>
            <a:pPr algn="ctr"/>
            <a:r>
              <a:rPr lang="ja-JP" altLang="en-US" sz="3600" dirty="0" smtClean="0">
                <a:solidFill>
                  <a:srgbClr val="FF0000"/>
                </a:solidFill>
                <a:latin typeface="Meiryo UI" panose="020B0604030504040204" pitchFamily="50" charset="-128"/>
                <a:ea typeface="Meiryo UI" panose="020B0604030504040204" pitchFamily="50" charset="-128"/>
              </a:rPr>
              <a:t>最も小さい保障型（若年層型など）でも充分！</a:t>
            </a:r>
            <a:endParaRPr lang="ja-JP" altLang="en-US" sz="3600" dirty="0">
              <a:solidFill>
                <a:srgbClr val="FF0000"/>
              </a:solidFill>
              <a:latin typeface="Meiryo UI" panose="020B0604030504040204" pitchFamily="50" charset="-128"/>
              <a:ea typeface="Meiryo UI" panose="020B0604030504040204" pitchFamily="50" charset="-128"/>
            </a:endParaRPr>
          </a:p>
        </p:txBody>
      </p:sp>
      <p:sp>
        <p:nvSpPr>
          <p:cNvPr id="20"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10</a:t>
            </a:fld>
            <a:endParaRPr lang="ja-JP" altLang="en-US" sz="2800" dirty="0">
              <a:solidFill>
                <a:schemeClr val="bg1"/>
              </a:solidFill>
            </a:endParaRPr>
          </a:p>
        </p:txBody>
      </p:sp>
      <p:sp>
        <p:nvSpPr>
          <p:cNvPr id="15" name="正方形/長方形 14"/>
          <p:cNvSpPr/>
          <p:nvPr/>
        </p:nvSpPr>
        <p:spPr>
          <a:xfrm>
            <a:off x="425923" y="6267325"/>
            <a:ext cx="11600424" cy="261610"/>
          </a:xfrm>
          <a:prstGeom prst="rect">
            <a:avLst/>
          </a:prstGeom>
        </p:spPr>
        <p:txBody>
          <a:bodyPr wrap="square">
            <a:spAutoFit/>
          </a:bodyPr>
          <a:lstStyle/>
          <a:p>
            <a:r>
              <a:rPr lang="ja-JP" altLang="en-US" sz="1100" dirty="0" smtClean="0"/>
              <a:t>※若年層型を取り扱っていない組合もあります。</a:t>
            </a:r>
            <a:endParaRPr lang="ja-JP" altLang="en-US" sz="1100" dirty="0"/>
          </a:p>
        </p:txBody>
      </p:sp>
    </p:spTree>
    <p:extLst>
      <p:ext uri="{BB962C8B-B14F-4D97-AF65-F5344CB8AC3E}">
        <p14:creationId xmlns:p14="http://schemas.microsoft.com/office/powerpoint/2010/main" val="355065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944734" y="1666588"/>
            <a:ext cx="10207869" cy="1787339"/>
          </a:xfrm>
          <a:prstGeom prst="rightArrow">
            <a:avLst>
              <a:gd name="adj1" fmla="val 69677"/>
              <a:gd name="adj2" fmla="val 5000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34520" y="2119123"/>
            <a:ext cx="10209663" cy="1077218"/>
          </a:xfrm>
          <a:prstGeom prst="rect">
            <a:avLst/>
          </a:prstGeom>
          <a:noFill/>
        </p:spPr>
        <p:txBody>
          <a:bodyPr wrap="square" rtlCol="0">
            <a:spAutoFit/>
          </a:bodyPr>
          <a:lstStyle/>
          <a:p>
            <a:pPr algn="ctr"/>
            <a:r>
              <a:rPr lang="ja-JP" altLang="en-US" sz="3200" b="1" dirty="0">
                <a:solidFill>
                  <a:schemeClr val="accent3">
                    <a:lumMod val="50000"/>
                  </a:schemeClr>
                </a:solidFill>
              </a:rPr>
              <a:t>団体生命共済加入者は</a:t>
            </a:r>
            <a:r>
              <a:rPr lang="ja-JP" altLang="en-US" sz="3200" b="1" dirty="0" smtClean="0">
                <a:solidFill>
                  <a:schemeClr val="accent3">
                    <a:lumMod val="50000"/>
                  </a:schemeClr>
                </a:solidFill>
              </a:rPr>
              <a:t>、退職後のための</a:t>
            </a:r>
            <a:endParaRPr lang="en-US" altLang="ja-JP" sz="3200" b="1" dirty="0">
              <a:solidFill>
                <a:schemeClr val="accent3">
                  <a:lumMod val="50000"/>
                </a:schemeClr>
              </a:solidFill>
            </a:endParaRPr>
          </a:p>
          <a:p>
            <a:pPr algn="ctr"/>
            <a:r>
              <a:rPr lang="ja-JP" altLang="en-US" sz="3200" b="1" dirty="0">
                <a:solidFill>
                  <a:schemeClr val="accent3">
                    <a:lumMod val="50000"/>
                  </a:schemeClr>
                </a:solidFill>
              </a:rPr>
              <a:t>「お得な」積み立て制度を利用</a:t>
            </a:r>
            <a:r>
              <a:rPr lang="ja-JP" altLang="en-US" sz="3200" b="1" dirty="0" smtClean="0">
                <a:solidFill>
                  <a:schemeClr val="accent3">
                    <a:lumMod val="50000"/>
                  </a:schemeClr>
                </a:solidFill>
              </a:rPr>
              <a:t>できる</a:t>
            </a:r>
            <a:endParaRPr lang="en-US" altLang="ja-JP" sz="3200" b="1" dirty="0">
              <a:solidFill>
                <a:schemeClr val="accent3">
                  <a:lumMod val="50000"/>
                </a:schemeClr>
              </a:solidFill>
            </a:endParaRPr>
          </a:p>
        </p:txBody>
      </p:sp>
      <p:pic>
        <p:nvPicPr>
          <p:cNvPr id="18" name="図 17"/>
          <p:cNvPicPr>
            <a:picLocks noChangeAspect="1"/>
          </p:cNvPicPr>
          <p:nvPr/>
        </p:nvPicPr>
        <p:blipFill rotWithShape="1">
          <a:blip r:embed="rId3"/>
          <a:srcRect l="12894" r="10370"/>
          <a:stretch/>
        </p:blipFill>
        <p:spPr>
          <a:xfrm>
            <a:off x="1104901" y="4747143"/>
            <a:ext cx="4200892" cy="1251122"/>
          </a:xfrm>
          <a:prstGeom prst="rect">
            <a:avLst/>
          </a:prstGeom>
          <a:ln>
            <a:solidFill>
              <a:schemeClr val="bg2">
                <a:lumMod val="90000"/>
              </a:schemeClr>
            </a:solidFill>
          </a:ln>
        </p:spPr>
      </p:pic>
      <p:pic>
        <p:nvPicPr>
          <p:cNvPr id="20" name="図 19"/>
          <p:cNvPicPr>
            <a:picLocks noChangeAspect="1"/>
          </p:cNvPicPr>
          <p:nvPr/>
        </p:nvPicPr>
        <p:blipFill>
          <a:blip r:embed="rId4"/>
          <a:stretch>
            <a:fillRect/>
          </a:stretch>
        </p:blipFill>
        <p:spPr>
          <a:xfrm>
            <a:off x="5739352" y="4747143"/>
            <a:ext cx="5413251" cy="1237127"/>
          </a:xfrm>
          <a:prstGeom prst="rect">
            <a:avLst/>
          </a:prstGeom>
          <a:ln>
            <a:solidFill>
              <a:schemeClr val="bg2">
                <a:lumMod val="90000"/>
              </a:schemeClr>
            </a:solidFill>
          </a:ln>
        </p:spPr>
      </p:pic>
      <p:sp>
        <p:nvSpPr>
          <p:cNvPr id="21" name="角丸四角形吹き出し 20"/>
          <p:cNvSpPr/>
          <p:nvPr/>
        </p:nvSpPr>
        <p:spPr>
          <a:xfrm>
            <a:off x="1296589" y="3290416"/>
            <a:ext cx="4009204" cy="1215635"/>
          </a:xfrm>
          <a:prstGeom prst="wedgeRoundRectCallout">
            <a:avLst>
              <a:gd name="adj1" fmla="val -22048"/>
              <a:gd name="adj2" fmla="val 696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2">
                    <a:lumMod val="25000"/>
                  </a:schemeClr>
                </a:solidFill>
              </a:rPr>
              <a:t>1</a:t>
            </a:r>
            <a:r>
              <a:rPr kumimoji="1" lang="ja-JP" altLang="en-US" sz="2000" b="1" dirty="0" smtClean="0">
                <a:solidFill>
                  <a:schemeClr val="bg2">
                    <a:lumMod val="25000"/>
                  </a:schemeClr>
                </a:solidFill>
              </a:rPr>
              <a:t>口</a:t>
            </a:r>
            <a:r>
              <a:rPr kumimoji="1" lang="en-US" altLang="ja-JP" sz="2000" b="1" dirty="0" smtClean="0">
                <a:solidFill>
                  <a:schemeClr val="bg2">
                    <a:lumMod val="25000"/>
                  </a:schemeClr>
                </a:solidFill>
              </a:rPr>
              <a:t>3,000</a:t>
            </a:r>
            <a:r>
              <a:rPr kumimoji="1" lang="ja-JP" altLang="en-US" sz="2000" b="1" dirty="0" smtClean="0">
                <a:solidFill>
                  <a:schemeClr val="bg2">
                    <a:lumMod val="25000"/>
                  </a:schemeClr>
                </a:solidFill>
              </a:rPr>
              <a:t>円から最大</a:t>
            </a:r>
            <a:r>
              <a:rPr kumimoji="1" lang="en-US" altLang="ja-JP" sz="2000" b="1" dirty="0" smtClean="0">
                <a:solidFill>
                  <a:schemeClr val="bg2">
                    <a:lumMod val="25000"/>
                  </a:schemeClr>
                </a:solidFill>
              </a:rPr>
              <a:t>50</a:t>
            </a:r>
            <a:r>
              <a:rPr kumimoji="1" lang="ja-JP" altLang="en-US" sz="2000" b="1" dirty="0" smtClean="0">
                <a:solidFill>
                  <a:schemeClr val="bg2">
                    <a:lumMod val="25000"/>
                  </a:schemeClr>
                </a:solidFill>
              </a:rPr>
              <a:t>口まで</a:t>
            </a:r>
            <a:endParaRPr kumimoji="1" lang="en-US" altLang="ja-JP" sz="2000" b="1" dirty="0" smtClean="0">
              <a:solidFill>
                <a:schemeClr val="bg2">
                  <a:lumMod val="25000"/>
                </a:schemeClr>
              </a:solidFill>
            </a:endParaRPr>
          </a:p>
          <a:p>
            <a:pPr algn="ctr"/>
            <a:r>
              <a:rPr lang="ja-JP" altLang="en-US" sz="2800" b="1" dirty="0" smtClean="0">
                <a:solidFill>
                  <a:srgbClr val="FF0000"/>
                </a:solidFill>
              </a:rPr>
              <a:t>⇒手軽に始められる</a:t>
            </a:r>
            <a:endParaRPr lang="en-US" altLang="ja-JP" sz="2800" b="1" dirty="0" smtClean="0">
              <a:solidFill>
                <a:srgbClr val="FF0000"/>
              </a:solidFill>
            </a:endParaRPr>
          </a:p>
        </p:txBody>
      </p:sp>
      <p:sp>
        <p:nvSpPr>
          <p:cNvPr id="22" name="角丸四角形吹き出し 21"/>
          <p:cNvSpPr/>
          <p:nvPr/>
        </p:nvSpPr>
        <p:spPr>
          <a:xfrm>
            <a:off x="6357998" y="3358603"/>
            <a:ext cx="3600450" cy="1196549"/>
          </a:xfrm>
          <a:prstGeom prst="wedgeRoundRectCallout">
            <a:avLst>
              <a:gd name="adj1" fmla="val -14111"/>
              <a:gd name="adj2" fmla="val 6398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2">
                    <a:lumMod val="25000"/>
                  </a:schemeClr>
                </a:solidFill>
              </a:rPr>
              <a:t>個人年金保険料控除対象</a:t>
            </a:r>
            <a:endParaRPr kumimoji="1" lang="en-US" altLang="ja-JP" sz="2000" b="1" dirty="0" smtClean="0">
              <a:solidFill>
                <a:schemeClr val="bg2">
                  <a:lumMod val="25000"/>
                </a:schemeClr>
              </a:solidFill>
            </a:endParaRPr>
          </a:p>
          <a:p>
            <a:pPr algn="ctr"/>
            <a:r>
              <a:rPr lang="ja-JP" altLang="en-US" sz="2800" b="1" dirty="0" smtClean="0">
                <a:solidFill>
                  <a:srgbClr val="FF0000"/>
                </a:solidFill>
              </a:rPr>
              <a:t>⇒節税効果も</a:t>
            </a:r>
            <a:endParaRPr kumimoji="1" lang="ja-JP" altLang="en-US" sz="2800" b="1" dirty="0">
              <a:solidFill>
                <a:srgbClr val="FF0000"/>
              </a:solidFill>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11</a:t>
            </a:fld>
            <a:endParaRPr kumimoji="1" lang="ja-JP" altLang="en-US" dirty="0"/>
          </a:p>
        </p:txBody>
      </p:sp>
      <p:sp>
        <p:nvSpPr>
          <p:cNvPr id="15" name="正方形/長方形 1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4"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latin typeface="+mn-ea"/>
                <a:ea typeface="+mn-ea"/>
              </a:rPr>
              <a:t>将来も安心！</a:t>
            </a:r>
            <a:r>
              <a:rPr lang="en-US" altLang="ja-JP" b="1" dirty="0" smtClean="0">
                <a:solidFill>
                  <a:schemeClr val="tx1"/>
                </a:solidFill>
                <a:latin typeface="+mn-ea"/>
                <a:ea typeface="+mn-ea"/>
              </a:rPr>
              <a:t>『</a:t>
            </a:r>
            <a:r>
              <a:rPr lang="ja-JP" altLang="en-US" b="1" dirty="0" smtClean="0">
                <a:solidFill>
                  <a:schemeClr val="tx1"/>
                </a:solidFill>
                <a:latin typeface="+mn-ea"/>
                <a:ea typeface="+mn-ea"/>
              </a:rPr>
              <a:t>長期共済・税制適格年金</a:t>
            </a:r>
            <a:r>
              <a:rPr lang="en-US" altLang="ja-JP" b="1" dirty="0" smtClean="0">
                <a:solidFill>
                  <a:schemeClr val="tx1"/>
                </a:solidFill>
                <a:latin typeface="+mn-ea"/>
                <a:ea typeface="+mn-ea"/>
              </a:rPr>
              <a:t>』</a:t>
            </a:r>
            <a:r>
              <a:rPr lang="ja-JP" altLang="en-US" b="1" dirty="0" smtClean="0">
                <a:solidFill>
                  <a:schemeClr val="tx1"/>
                </a:solidFill>
                <a:latin typeface="+mn-ea"/>
                <a:ea typeface="+mn-ea"/>
              </a:rPr>
              <a:t>①</a:t>
            </a:r>
            <a:endParaRPr lang="ja-JP" altLang="en-US" b="1" dirty="0">
              <a:solidFill>
                <a:schemeClr val="tx1"/>
              </a:solidFill>
              <a:latin typeface="+mn-ea"/>
              <a:ea typeface="+mn-ea"/>
            </a:endParaRPr>
          </a:p>
        </p:txBody>
      </p:sp>
      <p:sp>
        <p:nvSpPr>
          <p:cNvPr id="12"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11</a:t>
            </a:fld>
            <a:endParaRPr lang="ja-JP" altLang="en-US" sz="2800" dirty="0">
              <a:solidFill>
                <a:schemeClr val="bg1"/>
              </a:solidFill>
            </a:endParaRPr>
          </a:p>
        </p:txBody>
      </p:sp>
    </p:spTree>
    <p:extLst>
      <p:ext uri="{BB962C8B-B14F-4D97-AF65-F5344CB8AC3E}">
        <p14:creationId xmlns:p14="http://schemas.microsoft.com/office/powerpoint/2010/main" val="354993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heel(1)">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721064" y="3136461"/>
            <a:ext cx="6465513" cy="3356414"/>
          </a:xfrm>
          <a:prstGeom prst="rect">
            <a:avLst/>
          </a:prstGeom>
        </p:spPr>
      </p:pic>
      <p:sp>
        <p:nvSpPr>
          <p:cNvPr id="7" name="右矢印 6"/>
          <p:cNvSpPr/>
          <p:nvPr/>
        </p:nvSpPr>
        <p:spPr>
          <a:xfrm>
            <a:off x="1107691" y="1615999"/>
            <a:ext cx="9622972" cy="1677016"/>
          </a:xfrm>
          <a:prstGeom prst="rightArrow">
            <a:avLst>
              <a:gd name="adj1" fmla="val 69677"/>
              <a:gd name="adj2" fmla="val 5000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08833" y="1962333"/>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早く積み立てを始めれば始めるほど、</a:t>
            </a:r>
            <a:endParaRPr lang="en-US" altLang="ja-JP" sz="3200" b="1" dirty="0" smtClean="0">
              <a:solidFill>
                <a:schemeClr val="accent3">
                  <a:lumMod val="50000"/>
                </a:schemeClr>
              </a:solidFill>
            </a:endParaRPr>
          </a:p>
          <a:p>
            <a:pPr algn="ctr"/>
            <a:r>
              <a:rPr lang="ja-JP" altLang="en-US" sz="3200" b="1" dirty="0" smtClean="0">
                <a:solidFill>
                  <a:srgbClr val="FF0000"/>
                </a:solidFill>
              </a:rPr>
              <a:t>返戻率は大きくなる</a:t>
            </a:r>
            <a:endParaRPr lang="en-US" altLang="ja-JP" sz="3200" b="1" dirty="0">
              <a:solidFill>
                <a:srgbClr val="FF0000"/>
              </a:solidFill>
            </a:endParaRPr>
          </a:p>
        </p:txBody>
      </p:sp>
      <p:pic>
        <p:nvPicPr>
          <p:cNvPr id="11" name="図 10"/>
          <p:cNvPicPr>
            <a:picLocks noChangeAspect="1"/>
          </p:cNvPicPr>
          <p:nvPr/>
        </p:nvPicPr>
        <p:blipFill rotWithShape="1">
          <a:blip r:embed="rId4"/>
          <a:srcRect l="20490" r="16410"/>
          <a:stretch/>
        </p:blipFill>
        <p:spPr>
          <a:xfrm>
            <a:off x="1442587" y="3107879"/>
            <a:ext cx="2079048" cy="752994"/>
          </a:xfrm>
          <a:prstGeom prst="rect">
            <a:avLst/>
          </a:prstGeom>
        </p:spPr>
      </p:pic>
      <p:pic>
        <p:nvPicPr>
          <p:cNvPr id="5" name="図 4"/>
          <p:cNvPicPr>
            <a:picLocks noChangeAspect="1"/>
          </p:cNvPicPr>
          <p:nvPr/>
        </p:nvPicPr>
        <p:blipFill>
          <a:blip r:embed="rId5"/>
          <a:stretch>
            <a:fillRect/>
          </a:stretch>
        </p:blipFill>
        <p:spPr>
          <a:xfrm>
            <a:off x="1140944" y="4678672"/>
            <a:ext cx="2229269" cy="1415887"/>
          </a:xfrm>
          <a:prstGeom prst="rect">
            <a:avLst/>
          </a:prstGeom>
        </p:spPr>
      </p:pic>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12</a:t>
            </a:fld>
            <a:endParaRPr kumimoji="1" lang="ja-JP" altLang="en-US" dirty="0"/>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2"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12</a:t>
            </a:fld>
            <a:endParaRPr lang="ja-JP" altLang="en-US" sz="2800" dirty="0">
              <a:solidFill>
                <a:schemeClr val="bg1"/>
              </a:solidFill>
            </a:endParaRPr>
          </a:p>
        </p:txBody>
      </p:sp>
      <p:sp>
        <p:nvSpPr>
          <p:cNvPr id="14"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latin typeface="+mn-ea"/>
                <a:ea typeface="+mn-ea"/>
              </a:rPr>
              <a:t>将来も安心！</a:t>
            </a:r>
            <a:r>
              <a:rPr lang="en-US" altLang="ja-JP" b="1" dirty="0" smtClean="0">
                <a:solidFill>
                  <a:schemeClr val="tx1"/>
                </a:solidFill>
                <a:latin typeface="+mn-ea"/>
                <a:ea typeface="+mn-ea"/>
              </a:rPr>
              <a:t>『</a:t>
            </a:r>
            <a:r>
              <a:rPr lang="ja-JP" altLang="en-US" b="1" dirty="0" smtClean="0">
                <a:solidFill>
                  <a:schemeClr val="tx1"/>
                </a:solidFill>
                <a:latin typeface="+mn-ea"/>
                <a:ea typeface="+mn-ea"/>
              </a:rPr>
              <a:t>長期共済・税制適格年金</a:t>
            </a:r>
            <a:r>
              <a:rPr lang="en-US" altLang="ja-JP" b="1" dirty="0" smtClean="0">
                <a:solidFill>
                  <a:schemeClr val="tx1"/>
                </a:solidFill>
                <a:latin typeface="+mn-ea"/>
                <a:ea typeface="+mn-ea"/>
              </a:rPr>
              <a:t>』</a:t>
            </a:r>
            <a:r>
              <a:rPr lang="ja-JP" altLang="en-US" b="1" dirty="0" smtClean="0">
                <a:solidFill>
                  <a:schemeClr val="tx1"/>
                </a:solidFill>
                <a:latin typeface="+mn-ea"/>
                <a:ea typeface="+mn-ea"/>
              </a:rPr>
              <a:t>②</a:t>
            </a:r>
            <a:endParaRPr lang="ja-JP" altLang="en-US" b="1" dirty="0">
              <a:solidFill>
                <a:schemeClr val="tx1"/>
              </a:solidFill>
              <a:latin typeface="+mn-ea"/>
              <a:ea typeface="+mn-ea"/>
            </a:endParaRPr>
          </a:p>
        </p:txBody>
      </p:sp>
      <p:sp>
        <p:nvSpPr>
          <p:cNvPr id="4" name="正方形/長方形 3"/>
          <p:cNvSpPr/>
          <p:nvPr/>
        </p:nvSpPr>
        <p:spPr>
          <a:xfrm>
            <a:off x="10186576" y="3634082"/>
            <a:ext cx="1859649" cy="2492990"/>
          </a:xfrm>
          <a:prstGeom prst="rect">
            <a:avLst/>
          </a:prstGeom>
        </p:spPr>
        <p:txBody>
          <a:bodyPr wrap="square">
            <a:spAutoFit/>
          </a:bodyPr>
          <a:lstStyle/>
          <a:p>
            <a:r>
              <a:rPr lang="ja-JP" altLang="en-US" sz="1200" dirty="0"/>
              <a:t>※動画作成日現在の予定利率等にもとづき試算しています。なお、予定利率等は将来変更することがありますので、将来の支払額を約束するものではありません。</a:t>
            </a:r>
          </a:p>
          <a:p>
            <a:endParaRPr lang="en-US" altLang="ja-JP" sz="1200" dirty="0" smtClean="0"/>
          </a:p>
          <a:p>
            <a:r>
              <a:rPr lang="ja-JP" altLang="en-US" sz="1200" dirty="0" smtClean="0"/>
              <a:t>※</a:t>
            </a:r>
            <a:r>
              <a:rPr lang="ja-JP" altLang="en-US" sz="1200" dirty="0"/>
              <a:t>在職中の積立期間が月払の場合は5年未満のとき、積立金（解約返戻金）が払込掛金累計額を下回ります。</a:t>
            </a:r>
          </a:p>
        </p:txBody>
      </p:sp>
      <p:sp>
        <p:nvSpPr>
          <p:cNvPr id="6" name="正方形/長方形 5"/>
          <p:cNvSpPr/>
          <p:nvPr/>
        </p:nvSpPr>
        <p:spPr>
          <a:xfrm>
            <a:off x="8428383" y="3634081"/>
            <a:ext cx="1540566" cy="275009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59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5"/>
          <p:cNvSpPr>
            <a:spLocks noChangeArrowheads="1"/>
          </p:cNvSpPr>
          <p:nvPr/>
        </p:nvSpPr>
        <p:spPr bwMode="auto">
          <a:xfrm>
            <a:off x="1524001"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800">
                <a:solidFill>
                  <a:schemeClr val="tx1"/>
                </a:solidFill>
                <a:latin typeface="Times New Roman" pitchFamily="18" charset="0"/>
                <a:ea typeface="HG丸ｺﾞｼｯｸM-PRO" pitchFamily="50" charset="-128"/>
              </a:defRPr>
            </a:lvl1pPr>
            <a:lvl2pPr marL="742950" indent="-285750" eaLnBrk="0" hangingPunct="0">
              <a:defRPr kumimoji="1" sz="2800">
                <a:solidFill>
                  <a:schemeClr val="tx1"/>
                </a:solidFill>
                <a:latin typeface="Times New Roman" pitchFamily="18" charset="0"/>
                <a:ea typeface="HG丸ｺﾞｼｯｸM-PRO" pitchFamily="50" charset="-128"/>
              </a:defRPr>
            </a:lvl2pPr>
            <a:lvl3pPr marL="1143000" indent="-228600" eaLnBrk="0" hangingPunct="0">
              <a:defRPr kumimoji="1" sz="2800">
                <a:solidFill>
                  <a:schemeClr val="tx1"/>
                </a:solidFill>
                <a:latin typeface="Times New Roman" pitchFamily="18" charset="0"/>
                <a:ea typeface="HG丸ｺﾞｼｯｸM-PRO" pitchFamily="50" charset="-128"/>
              </a:defRPr>
            </a:lvl3pPr>
            <a:lvl4pPr marL="1600200" indent="-228600" eaLnBrk="0" hangingPunct="0">
              <a:defRPr kumimoji="1" sz="2800">
                <a:solidFill>
                  <a:schemeClr val="tx1"/>
                </a:solidFill>
                <a:latin typeface="Times New Roman" pitchFamily="18" charset="0"/>
                <a:ea typeface="HG丸ｺﾞｼｯｸM-PRO" pitchFamily="50" charset="-128"/>
              </a:defRPr>
            </a:lvl4pPr>
            <a:lvl5pPr marL="2057400" indent="-228600" eaLnBrk="0" hangingPunct="0">
              <a:defRPr kumimoji="1" sz="2800">
                <a:solidFill>
                  <a:schemeClr val="tx1"/>
                </a:solidFill>
                <a:latin typeface="Times New Roman" pitchFamily="18" charset="0"/>
                <a:ea typeface="HG丸ｺﾞｼｯｸM-PRO" pitchFamily="50" charset="-128"/>
              </a:defRPr>
            </a:lvl5pPr>
            <a:lvl6pPr marL="25146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6pPr>
            <a:lvl7pPr marL="29718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7pPr>
            <a:lvl8pPr marL="34290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8pPr>
            <a:lvl9pPr marL="38862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9pPr>
          </a:lstStyle>
          <a:p>
            <a:pPr eaLnBrk="1" hangingPunct="1"/>
            <a:endParaRPr lang="ja-JP" altLang="en-US">
              <a:solidFill>
                <a:srgbClr val="000000"/>
              </a:solidFill>
            </a:endParaRPr>
          </a:p>
        </p:txBody>
      </p:sp>
      <p:sp>
        <p:nvSpPr>
          <p:cNvPr id="5" name="直角三角形 4"/>
          <p:cNvSpPr/>
          <p:nvPr/>
        </p:nvSpPr>
        <p:spPr bwMode="auto">
          <a:xfrm flipH="1">
            <a:off x="2855640" y="4350614"/>
            <a:ext cx="4608000" cy="1555492"/>
          </a:xfrm>
          <a:prstGeom prst="rtTriangle">
            <a:avLst/>
          </a:prstGeom>
          <a:solidFill>
            <a:srgbClr val="E7AAE8"/>
          </a:solidFill>
          <a:ln w="9525" cap="flat" cmpd="sng" algn="ctr">
            <a:solidFill>
              <a:srgbClr val="F2D3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sz="2800" dirty="0">
              <a:latin typeface="Times New Roman" charset="0"/>
              <a:ea typeface="HG丸ｺﾞｼｯｸM-PRO" pitchFamily="50" charset="-128"/>
            </a:endParaRPr>
          </a:p>
        </p:txBody>
      </p:sp>
      <p:sp>
        <p:nvSpPr>
          <p:cNvPr id="10" name="直角三角形 9"/>
          <p:cNvSpPr/>
          <p:nvPr/>
        </p:nvSpPr>
        <p:spPr bwMode="auto">
          <a:xfrm flipH="1">
            <a:off x="5133338" y="2045235"/>
            <a:ext cx="2304256" cy="1555492"/>
          </a:xfrm>
          <a:prstGeom prst="rtTriangle">
            <a:avLst/>
          </a:prstGeom>
          <a:solidFill>
            <a:schemeClr val="accent6">
              <a:lumMod val="75000"/>
            </a:schemeClr>
          </a:solidFill>
          <a:ln w="952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sz="2800">
              <a:latin typeface="Times New Roman" charset="0"/>
              <a:ea typeface="HG丸ｺﾞｼｯｸM-PRO" pitchFamily="50" charset="-128"/>
            </a:endParaRPr>
          </a:p>
        </p:txBody>
      </p:sp>
      <p:cxnSp>
        <p:nvCxnSpPr>
          <p:cNvPr id="17" name="直線コネクタ 16"/>
          <p:cNvCxnSpPr>
            <a:stCxn id="10" idx="4"/>
            <a:endCxn id="5" idx="3"/>
          </p:cNvCxnSpPr>
          <p:nvPr/>
        </p:nvCxnSpPr>
        <p:spPr bwMode="auto">
          <a:xfrm>
            <a:off x="5133338" y="3600727"/>
            <a:ext cx="26302" cy="2305379"/>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2135560" y="5885905"/>
            <a:ext cx="1512168" cy="523220"/>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新規採用時</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400" b="1" dirty="0" smtClean="0">
                <a:latin typeface="HG丸ｺﾞｼｯｸM-PRO" panose="020F0600000000000000" pitchFamily="50" charset="-128"/>
                <a:ea typeface="HG丸ｺﾞｼｯｸM-PRO" panose="020F0600000000000000" pitchFamily="50" charset="-128"/>
              </a:rPr>
              <a:t>積立</a:t>
            </a:r>
            <a:r>
              <a:rPr lang="ja-JP" altLang="en-US" sz="1400" b="1" dirty="0">
                <a:latin typeface="HG丸ｺﾞｼｯｸM-PRO" panose="020F0600000000000000" pitchFamily="50" charset="-128"/>
                <a:ea typeface="HG丸ｺﾞｼｯｸM-PRO" panose="020F0600000000000000" pitchFamily="50" charset="-128"/>
              </a:rPr>
              <a:t>スタート！</a:t>
            </a:r>
          </a:p>
        </p:txBody>
      </p:sp>
      <p:sp>
        <p:nvSpPr>
          <p:cNvPr id="19" name="テキスト ボックス 18"/>
          <p:cNvSpPr txBox="1"/>
          <p:nvPr/>
        </p:nvSpPr>
        <p:spPr>
          <a:xfrm>
            <a:off x="4631206" y="6013420"/>
            <a:ext cx="1417419" cy="400110"/>
          </a:xfrm>
          <a:prstGeom prst="rect">
            <a:avLst/>
          </a:prstGeom>
          <a:noFill/>
        </p:spPr>
        <p:txBody>
          <a:bodyPr wrap="square" rtlCol="0">
            <a:spAutoFit/>
          </a:bodyPr>
          <a:lstStyle/>
          <a:p>
            <a:r>
              <a:rPr lang="en-US" altLang="ja-JP" sz="2000" dirty="0" smtClean="0">
                <a:latin typeface="HG丸ｺﾞｼｯｸM-PRO" panose="020F0600000000000000" pitchFamily="50" charset="-128"/>
                <a:ea typeface="HG丸ｺﾞｼｯｸM-PRO" panose="020F0600000000000000" pitchFamily="50" charset="-128"/>
              </a:rPr>
              <a:t>2</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smtClean="0">
                <a:latin typeface="HG丸ｺﾞｼｯｸM-PRO" panose="020F0600000000000000" pitchFamily="50" charset="-128"/>
                <a:ea typeface="HG丸ｺﾞｼｯｸM-PRO" panose="020F0600000000000000" pitchFamily="50" charset="-128"/>
              </a:rPr>
              <a:t>年後</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6867665" y="5993627"/>
            <a:ext cx="1559446" cy="400110"/>
          </a:xfrm>
          <a:prstGeom prst="rect">
            <a:avLst/>
          </a:prstGeom>
          <a:noFill/>
        </p:spPr>
        <p:txBody>
          <a:bodyPr wrap="square" rtlCol="0">
            <a:spAutoFit/>
          </a:bodyPr>
          <a:lstStyle/>
          <a:p>
            <a:r>
              <a:rPr lang="en-US" altLang="ja-JP" sz="2000" dirty="0" smtClean="0">
                <a:latin typeface="HG丸ｺﾞｼｯｸM-PRO" panose="020F0600000000000000" pitchFamily="50" charset="-128"/>
                <a:ea typeface="HG丸ｺﾞｼｯｸM-PRO" panose="020F0600000000000000" pitchFamily="50" charset="-128"/>
              </a:rPr>
              <a:t>4</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smtClean="0">
                <a:latin typeface="HG丸ｺﾞｼｯｸM-PRO" panose="020F0600000000000000" pitchFamily="50" charset="-128"/>
                <a:ea typeface="HG丸ｺﾞｼｯｸM-PRO" panose="020F0600000000000000" pitchFamily="50" charset="-128"/>
              </a:rPr>
              <a:t>年後</a:t>
            </a:r>
            <a:endParaRPr lang="en-US" altLang="ja-JP" sz="2000" dirty="0">
              <a:latin typeface="HG丸ｺﾞｼｯｸM-PRO" panose="020F0600000000000000" pitchFamily="50" charset="-128"/>
              <a:ea typeface="HG丸ｺﾞｼｯｸM-PRO" panose="020F0600000000000000" pitchFamily="50" charset="-128"/>
            </a:endParaRPr>
          </a:p>
        </p:txBody>
      </p:sp>
      <p:cxnSp>
        <p:nvCxnSpPr>
          <p:cNvPr id="28" name="直線コネクタ 27"/>
          <p:cNvCxnSpPr/>
          <p:nvPr/>
        </p:nvCxnSpPr>
        <p:spPr bwMode="auto">
          <a:xfrm>
            <a:off x="7464152" y="3567372"/>
            <a:ext cx="0" cy="2340000"/>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8024493" y="2004945"/>
            <a:ext cx="3053238" cy="984885"/>
          </a:xfrm>
          <a:prstGeom prst="rect">
            <a:avLst/>
          </a:prstGeom>
          <a:solidFill>
            <a:schemeClr val="bg1"/>
          </a:solidFill>
        </p:spPr>
        <p:txBody>
          <a:bodyPr wrap="square" rtlCol="0">
            <a:spAutoFit/>
          </a:bodyPr>
          <a:lstStyle/>
          <a:p>
            <a:r>
              <a:rPr lang="ja-JP" altLang="en-US" dirty="0">
                <a:latin typeface="+mj-ea"/>
              </a:rPr>
              <a:t>積立金・解約返戻金</a:t>
            </a:r>
            <a:endParaRPr lang="en-US" altLang="ja-JP" dirty="0">
              <a:latin typeface="+mj-ea"/>
            </a:endParaRPr>
          </a:p>
          <a:p>
            <a:r>
              <a:rPr lang="ja-JP" altLang="en-US" sz="2000" b="1" dirty="0">
                <a:solidFill>
                  <a:srgbClr val="FF0000"/>
                </a:solidFill>
                <a:latin typeface="+mj-ea"/>
              </a:rPr>
              <a:t>１</a:t>
            </a:r>
            <a:r>
              <a:rPr lang="en-US" altLang="ja-JP" sz="2000" b="1" dirty="0">
                <a:solidFill>
                  <a:srgbClr val="FF0000"/>
                </a:solidFill>
                <a:latin typeface="+mj-ea"/>
              </a:rPr>
              <a:t>,</a:t>
            </a:r>
            <a:r>
              <a:rPr lang="ja-JP" altLang="en-US" sz="2000" b="1" dirty="0">
                <a:solidFill>
                  <a:srgbClr val="FF0000"/>
                </a:solidFill>
                <a:latin typeface="+mj-ea"/>
              </a:rPr>
              <a:t>５７８</a:t>
            </a:r>
            <a:r>
              <a:rPr lang="en-US" altLang="ja-JP" sz="2000" b="1" dirty="0">
                <a:solidFill>
                  <a:srgbClr val="FF0000"/>
                </a:solidFill>
                <a:latin typeface="+mj-ea"/>
              </a:rPr>
              <a:t>,</a:t>
            </a:r>
            <a:r>
              <a:rPr lang="ja-JP" altLang="en-US" sz="2000" b="1" dirty="0">
                <a:solidFill>
                  <a:srgbClr val="FF0000"/>
                </a:solidFill>
                <a:latin typeface="+mj-ea"/>
              </a:rPr>
              <a:t>０００円</a:t>
            </a:r>
            <a:r>
              <a:rPr lang="en-US" altLang="ja-JP" sz="2000" b="1" dirty="0">
                <a:solidFill>
                  <a:srgbClr val="FF0000"/>
                </a:solidFill>
                <a:latin typeface="+mj-ea"/>
              </a:rPr>
              <a:t/>
            </a:r>
            <a:br>
              <a:rPr lang="en-US" altLang="ja-JP" sz="2000" b="1" dirty="0">
                <a:solidFill>
                  <a:srgbClr val="FF0000"/>
                </a:solidFill>
                <a:latin typeface="+mj-ea"/>
              </a:rPr>
            </a:br>
            <a:r>
              <a:rPr lang="ja-JP" altLang="en-US" sz="2000" b="1" dirty="0">
                <a:solidFill>
                  <a:srgbClr val="FF0000"/>
                </a:solidFill>
                <a:latin typeface="+mj-ea"/>
              </a:rPr>
              <a:t>（返戻率１０９</a:t>
            </a:r>
            <a:r>
              <a:rPr lang="en-US" altLang="ja-JP" sz="2000" b="1" dirty="0">
                <a:solidFill>
                  <a:srgbClr val="FF0000"/>
                </a:solidFill>
                <a:latin typeface="+mj-ea"/>
              </a:rPr>
              <a:t>.</a:t>
            </a:r>
            <a:r>
              <a:rPr lang="ja-JP" altLang="en-US" sz="2000" b="1" dirty="0">
                <a:solidFill>
                  <a:srgbClr val="FF0000"/>
                </a:solidFill>
                <a:latin typeface="+mj-ea"/>
              </a:rPr>
              <a:t>６％</a:t>
            </a:r>
            <a:r>
              <a:rPr lang="ja-JP" altLang="en-US" sz="2000" b="1" dirty="0" smtClean="0">
                <a:solidFill>
                  <a:srgbClr val="FF0000"/>
                </a:solidFill>
                <a:latin typeface="+mj-ea"/>
              </a:rPr>
              <a:t>）</a:t>
            </a:r>
            <a:endParaRPr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円形吹き出し 21"/>
          <p:cNvSpPr/>
          <p:nvPr/>
        </p:nvSpPr>
        <p:spPr bwMode="auto">
          <a:xfrm>
            <a:off x="311779" y="3624300"/>
            <a:ext cx="3433952" cy="1140936"/>
          </a:xfrm>
          <a:prstGeom prst="wedgeEllipseCallout">
            <a:avLst>
              <a:gd name="adj1" fmla="val 8668"/>
              <a:gd name="adj2" fmla="val 6867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t" anchorCtr="0" compatLnSpc="1">
            <a:prstTxWarp prst="textNoShape">
              <a:avLst/>
            </a:prstTxWarp>
            <a:spAutoFit/>
          </a:bodyPr>
          <a:lstStyle/>
          <a:p>
            <a:pPr algn="ctr" fontAlgn="base">
              <a:spcBef>
                <a:spcPct val="50000"/>
              </a:spcBef>
              <a:spcAft>
                <a:spcPct val="0"/>
              </a:spcAft>
            </a:pPr>
            <a:r>
              <a:rPr lang="ja-JP" altLang="en-US" sz="2000" dirty="0">
                <a:latin typeface="+mj-ea"/>
                <a:ea typeface="+mj-ea"/>
              </a:rPr>
              <a:t>私は</a:t>
            </a:r>
            <a:r>
              <a:rPr lang="ja-JP" altLang="en-US" sz="2000" dirty="0" smtClean="0">
                <a:latin typeface="+mj-ea"/>
                <a:ea typeface="+mj-ea"/>
              </a:rPr>
              <a:t>毎月</a:t>
            </a:r>
            <a:r>
              <a:rPr lang="en-US" altLang="ja-JP" sz="2800" dirty="0">
                <a:solidFill>
                  <a:srgbClr val="FF0000"/>
                </a:solidFill>
                <a:latin typeface="+mj-ea"/>
                <a:ea typeface="+mj-ea"/>
              </a:rPr>
              <a:t>3</a:t>
            </a:r>
            <a:r>
              <a:rPr lang="en-US" altLang="ja-JP" sz="2800" dirty="0" smtClean="0">
                <a:solidFill>
                  <a:srgbClr val="FF0000"/>
                </a:solidFill>
                <a:latin typeface="+mj-ea"/>
                <a:ea typeface="+mj-ea"/>
              </a:rPr>
              <a:t>,000</a:t>
            </a:r>
            <a:r>
              <a:rPr lang="ja-JP" altLang="en-US" sz="2000" dirty="0">
                <a:latin typeface="+mj-ea"/>
                <a:ea typeface="+mj-ea"/>
              </a:rPr>
              <a:t>円</a:t>
            </a:r>
            <a:r>
              <a:rPr lang="en-US" altLang="ja-JP" sz="2000" dirty="0">
                <a:latin typeface="+mj-ea"/>
                <a:ea typeface="+mj-ea"/>
              </a:rPr>
              <a:t/>
            </a:r>
            <a:br>
              <a:rPr lang="en-US" altLang="ja-JP" sz="2000" dirty="0">
                <a:latin typeface="+mj-ea"/>
                <a:ea typeface="+mj-ea"/>
              </a:rPr>
            </a:br>
            <a:r>
              <a:rPr lang="ja-JP" altLang="en-US" sz="2000" dirty="0">
                <a:latin typeface="+mj-ea"/>
                <a:ea typeface="+mj-ea"/>
              </a:rPr>
              <a:t>積立するわ</a:t>
            </a:r>
          </a:p>
        </p:txBody>
      </p:sp>
      <p:sp>
        <p:nvSpPr>
          <p:cNvPr id="32" name="テキスト ボックス 31"/>
          <p:cNvSpPr txBox="1"/>
          <p:nvPr/>
        </p:nvSpPr>
        <p:spPr>
          <a:xfrm>
            <a:off x="8190687" y="5144307"/>
            <a:ext cx="3018400" cy="892552"/>
          </a:xfrm>
          <a:prstGeom prst="rect">
            <a:avLst/>
          </a:prstGeom>
          <a:solidFill>
            <a:schemeClr val="bg1"/>
          </a:solidFill>
        </p:spPr>
        <p:txBody>
          <a:bodyPr wrap="square" rtlCol="0">
            <a:spAutoFit/>
          </a:bodyPr>
          <a:lstStyle/>
          <a:p>
            <a:r>
              <a:rPr lang="ja-JP" altLang="en-US" sz="1600" dirty="0" smtClean="0">
                <a:latin typeface="+mj-ea"/>
              </a:rPr>
              <a:t>積立金</a:t>
            </a:r>
            <a:r>
              <a:rPr lang="ja-JP" altLang="en-US" sz="1600" dirty="0">
                <a:latin typeface="+mj-ea"/>
              </a:rPr>
              <a:t>・解約返戻金</a:t>
            </a:r>
            <a:endParaRPr lang="en-US" altLang="ja-JP" sz="1600" dirty="0">
              <a:latin typeface="+mj-ea"/>
            </a:endParaRPr>
          </a:p>
          <a:p>
            <a:r>
              <a:rPr lang="ja-JP" altLang="en-US" b="1" dirty="0">
                <a:solidFill>
                  <a:srgbClr val="FF0000"/>
                </a:solidFill>
                <a:latin typeface="+mj-ea"/>
              </a:rPr>
              <a:t>１</a:t>
            </a:r>
            <a:r>
              <a:rPr lang="en-US" altLang="ja-JP" b="1" dirty="0">
                <a:solidFill>
                  <a:srgbClr val="FF0000"/>
                </a:solidFill>
                <a:latin typeface="+mj-ea"/>
              </a:rPr>
              <a:t>,</a:t>
            </a:r>
            <a:r>
              <a:rPr lang="ja-JP" altLang="en-US" b="1" dirty="0">
                <a:solidFill>
                  <a:srgbClr val="FF0000"/>
                </a:solidFill>
                <a:latin typeface="+mj-ea"/>
              </a:rPr>
              <a:t>７８１</a:t>
            </a:r>
            <a:r>
              <a:rPr lang="en-US" altLang="ja-JP" b="1" dirty="0">
                <a:solidFill>
                  <a:srgbClr val="FF0000"/>
                </a:solidFill>
                <a:latin typeface="+mj-ea"/>
              </a:rPr>
              <a:t>,</a:t>
            </a:r>
            <a:r>
              <a:rPr lang="ja-JP" altLang="en-US" b="1" dirty="0">
                <a:solidFill>
                  <a:srgbClr val="FF0000"/>
                </a:solidFill>
                <a:latin typeface="+mj-ea"/>
              </a:rPr>
              <a:t>０００円</a:t>
            </a:r>
            <a:r>
              <a:rPr lang="en-US" altLang="ja-JP" b="1" dirty="0">
                <a:solidFill>
                  <a:srgbClr val="FF0000"/>
                </a:solidFill>
                <a:latin typeface="+mj-ea"/>
              </a:rPr>
              <a:t/>
            </a:r>
            <a:br>
              <a:rPr lang="en-US" altLang="ja-JP" b="1" dirty="0">
                <a:solidFill>
                  <a:srgbClr val="FF0000"/>
                </a:solidFill>
                <a:latin typeface="+mj-ea"/>
              </a:rPr>
            </a:br>
            <a:r>
              <a:rPr lang="ja-JP" altLang="en-US" b="1" dirty="0">
                <a:solidFill>
                  <a:srgbClr val="FF0000"/>
                </a:solidFill>
                <a:latin typeface="+mj-ea"/>
              </a:rPr>
              <a:t>（返戻率１２３</a:t>
            </a:r>
            <a:r>
              <a:rPr lang="en-US" altLang="ja-JP" b="1" dirty="0">
                <a:solidFill>
                  <a:srgbClr val="FF0000"/>
                </a:solidFill>
                <a:latin typeface="+mj-ea"/>
              </a:rPr>
              <a:t>.</a:t>
            </a:r>
            <a:r>
              <a:rPr lang="ja-JP" altLang="en-US" b="1" dirty="0" smtClean="0">
                <a:solidFill>
                  <a:srgbClr val="FF0000"/>
                </a:solidFill>
                <a:latin typeface="+mj-ea"/>
              </a:rPr>
              <a:t>７％）</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円形吹き出し 26"/>
          <p:cNvSpPr/>
          <p:nvPr/>
        </p:nvSpPr>
        <p:spPr bwMode="auto">
          <a:xfrm>
            <a:off x="335360" y="1746299"/>
            <a:ext cx="3600400" cy="1573728"/>
          </a:xfrm>
          <a:prstGeom prst="wedgeEllipseCallout">
            <a:avLst>
              <a:gd name="adj1" fmla="val 57141"/>
              <a:gd name="adj2" fmla="val 2139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t" anchorCtr="0" compatLnSpc="1">
            <a:prstTxWarp prst="textNoShape">
              <a:avLst/>
            </a:prstTxWarp>
            <a:spAutoFit/>
          </a:bodyPr>
          <a:lstStyle/>
          <a:p>
            <a:pPr algn="ctr" fontAlgn="base">
              <a:spcBef>
                <a:spcPct val="50000"/>
              </a:spcBef>
              <a:spcAft>
                <a:spcPct val="0"/>
              </a:spcAft>
            </a:pPr>
            <a:r>
              <a:rPr lang="ja-JP" altLang="en-US" sz="2000" dirty="0">
                <a:latin typeface="+mj-ea"/>
                <a:ea typeface="+mj-ea"/>
              </a:rPr>
              <a:t>出遅れたから</a:t>
            </a:r>
            <a:r>
              <a:rPr lang="en-US" altLang="ja-JP" sz="2000" dirty="0">
                <a:latin typeface="+mj-ea"/>
                <a:ea typeface="+mj-ea"/>
              </a:rPr>
              <a:t/>
            </a:r>
            <a:br>
              <a:rPr lang="en-US" altLang="ja-JP" sz="2000" dirty="0">
                <a:latin typeface="+mj-ea"/>
                <a:ea typeface="+mj-ea"/>
              </a:rPr>
            </a:br>
            <a:r>
              <a:rPr lang="ja-JP" altLang="en-US" sz="2000" dirty="0" smtClean="0">
                <a:latin typeface="+mj-ea"/>
                <a:ea typeface="+mj-ea"/>
              </a:rPr>
              <a:t>毎月</a:t>
            </a:r>
            <a:r>
              <a:rPr lang="en-US" altLang="ja-JP" sz="2800" dirty="0" smtClean="0">
                <a:solidFill>
                  <a:srgbClr val="FF0000"/>
                </a:solidFill>
                <a:latin typeface="+mj-ea"/>
                <a:ea typeface="+mj-ea"/>
              </a:rPr>
              <a:t>6,000</a:t>
            </a:r>
            <a:r>
              <a:rPr lang="ja-JP" altLang="en-US" sz="2000" dirty="0" smtClean="0">
                <a:latin typeface="+mj-ea"/>
                <a:ea typeface="+mj-ea"/>
              </a:rPr>
              <a:t>円</a:t>
            </a:r>
            <a:r>
              <a:rPr lang="ja-JP" altLang="en-US" sz="2000" dirty="0">
                <a:latin typeface="+mj-ea"/>
                <a:ea typeface="+mj-ea"/>
              </a:rPr>
              <a:t>積立するぞ！</a:t>
            </a:r>
          </a:p>
        </p:txBody>
      </p:sp>
      <p:sp>
        <p:nvSpPr>
          <p:cNvPr id="7" name="正方形/長方形 6"/>
          <p:cNvSpPr/>
          <p:nvPr/>
        </p:nvSpPr>
        <p:spPr>
          <a:xfrm>
            <a:off x="5523418" y="2699471"/>
            <a:ext cx="2451488" cy="725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払ったお金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（積立原資）</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４</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万円</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5523418" y="4985399"/>
            <a:ext cx="2100995" cy="72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払ったお金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（積立原資）</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４</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万円</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747483" y="3641466"/>
            <a:ext cx="1512168" cy="30777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積立スタート！</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279" y="2561500"/>
            <a:ext cx="932288" cy="103986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949" y="5011164"/>
            <a:ext cx="1067877" cy="894942"/>
          </a:xfrm>
          <a:prstGeom prst="rect">
            <a:avLst/>
          </a:prstGeom>
        </p:spPr>
      </p:pic>
      <p:sp>
        <p:nvSpPr>
          <p:cNvPr id="8" name="スライド番号プレースホルダー 7"/>
          <p:cNvSpPr>
            <a:spLocks noGrp="1"/>
          </p:cNvSpPr>
          <p:nvPr>
            <p:ph type="sldNum" sz="quarter" idx="12"/>
          </p:nvPr>
        </p:nvSpPr>
        <p:spPr/>
        <p:txBody>
          <a:bodyPr/>
          <a:lstStyle/>
          <a:p>
            <a:fld id="{47228C29-2B79-4EE8-9B27-8EAFC38607DB}" type="slidenum">
              <a:rPr kumimoji="1" lang="ja-JP" altLang="en-US" smtClean="0"/>
              <a:t>13</a:t>
            </a:fld>
            <a:endParaRPr kumimoji="1" lang="ja-JP" altLang="en-US"/>
          </a:p>
        </p:txBody>
      </p:sp>
      <p:sp>
        <p:nvSpPr>
          <p:cNvPr id="11" name="爆発 2 10"/>
          <p:cNvSpPr/>
          <p:nvPr/>
        </p:nvSpPr>
        <p:spPr bwMode="ltGray">
          <a:xfrm rot="237556">
            <a:off x="7376518" y="3016295"/>
            <a:ext cx="4746353" cy="216643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427111" y="4017181"/>
            <a:ext cx="2852953" cy="461665"/>
          </a:xfrm>
          <a:prstGeom prst="rect">
            <a:avLst/>
          </a:prstGeom>
          <a:noFill/>
        </p:spPr>
        <p:txBody>
          <a:bodyPr wrap="square" rtlCol="0">
            <a:spAutoFit/>
          </a:bodyPr>
          <a:lstStyle/>
          <a:p>
            <a:r>
              <a:rPr kumimoji="1" lang="en-US" altLang="ja-JP" sz="2400" b="1" dirty="0" smtClean="0">
                <a:solidFill>
                  <a:schemeClr val="bg1"/>
                </a:solidFill>
              </a:rPr>
              <a:t>20</a:t>
            </a:r>
            <a:r>
              <a:rPr kumimoji="1" lang="ja-JP" altLang="en-US" sz="2400" b="1" dirty="0" smtClean="0">
                <a:solidFill>
                  <a:schemeClr val="bg1"/>
                </a:solidFill>
              </a:rPr>
              <a:t>万円</a:t>
            </a:r>
            <a:r>
              <a:rPr kumimoji="1" lang="ja-JP" altLang="en-US" b="1" dirty="0" smtClean="0">
                <a:solidFill>
                  <a:schemeClr val="bg1"/>
                </a:solidFill>
              </a:rPr>
              <a:t>以上の</a:t>
            </a:r>
            <a:r>
              <a:rPr kumimoji="1" lang="ja-JP" altLang="en-US" sz="2400" b="1" dirty="0" smtClean="0">
                <a:solidFill>
                  <a:schemeClr val="bg1"/>
                </a:solidFill>
              </a:rPr>
              <a:t>差！</a:t>
            </a:r>
            <a:endParaRPr kumimoji="1" lang="ja-JP" altLang="en-US" sz="2400" b="1" dirty="0">
              <a:solidFill>
                <a:schemeClr val="bg1"/>
              </a:solidFill>
            </a:endParaRPr>
          </a:p>
        </p:txBody>
      </p:sp>
      <p:sp>
        <p:nvSpPr>
          <p:cNvPr id="13" name="テキスト ボックス 12"/>
          <p:cNvSpPr txBox="1"/>
          <p:nvPr/>
        </p:nvSpPr>
        <p:spPr>
          <a:xfrm>
            <a:off x="8448312" y="3701557"/>
            <a:ext cx="2465225" cy="369332"/>
          </a:xfrm>
          <a:prstGeom prst="rect">
            <a:avLst/>
          </a:prstGeom>
          <a:noFill/>
        </p:spPr>
        <p:txBody>
          <a:bodyPr wrap="square" rtlCol="0">
            <a:spAutoFit/>
          </a:bodyPr>
          <a:lstStyle/>
          <a:p>
            <a:r>
              <a:rPr kumimoji="1" lang="ja-JP" altLang="en-US" b="1" dirty="0" smtClean="0">
                <a:solidFill>
                  <a:schemeClr val="bg1"/>
                </a:solidFill>
              </a:rPr>
              <a:t>払った額は同じでも</a:t>
            </a:r>
            <a:endParaRPr kumimoji="1" lang="ja-JP" altLang="en-US" b="1" dirty="0">
              <a:solidFill>
                <a:schemeClr val="bg1"/>
              </a:solidFill>
            </a:endParaRPr>
          </a:p>
        </p:txBody>
      </p:sp>
      <p:sp>
        <p:nvSpPr>
          <p:cNvPr id="33" name="正方形/長方形 3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34"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13</a:t>
            </a:fld>
            <a:endParaRPr lang="ja-JP" altLang="en-US" sz="2800" dirty="0">
              <a:solidFill>
                <a:schemeClr val="bg1"/>
              </a:solidFill>
            </a:endParaRPr>
          </a:p>
        </p:txBody>
      </p:sp>
      <p:sp>
        <p:nvSpPr>
          <p:cNvPr id="35"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latin typeface="+mn-ea"/>
                <a:ea typeface="+mn-ea"/>
              </a:rPr>
              <a:t>将来も安心！</a:t>
            </a:r>
            <a:r>
              <a:rPr lang="en-US" altLang="ja-JP" b="1" dirty="0" smtClean="0">
                <a:solidFill>
                  <a:schemeClr val="tx1"/>
                </a:solidFill>
                <a:latin typeface="+mn-ea"/>
                <a:ea typeface="+mn-ea"/>
              </a:rPr>
              <a:t>『</a:t>
            </a:r>
            <a:r>
              <a:rPr lang="ja-JP" altLang="en-US" b="1" dirty="0" smtClean="0">
                <a:solidFill>
                  <a:schemeClr val="tx1"/>
                </a:solidFill>
                <a:latin typeface="+mn-ea"/>
                <a:ea typeface="+mn-ea"/>
              </a:rPr>
              <a:t>長期共済・税制適格年金</a:t>
            </a:r>
            <a:r>
              <a:rPr lang="en-US" altLang="ja-JP" b="1" dirty="0" smtClean="0">
                <a:solidFill>
                  <a:schemeClr val="tx1"/>
                </a:solidFill>
                <a:latin typeface="+mn-ea"/>
                <a:ea typeface="+mn-ea"/>
              </a:rPr>
              <a:t>』</a:t>
            </a:r>
            <a:r>
              <a:rPr lang="ja-JP" altLang="en-US" b="1" dirty="0" smtClean="0">
                <a:solidFill>
                  <a:schemeClr val="tx1"/>
                </a:solidFill>
                <a:latin typeface="+mn-ea"/>
                <a:ea typeface="+mn-ea"/>
              </a:rPr>
              <a:t>③</a:t>
            </a:r>
            <a:endParaRPr lang="ja-JP" altLang="en-US" b="1" dirty="0">
              <a:solidFill>
                <a:schemeClr val="tx1"/>
              </a:solidFill>
              <a:latin typeface="+mn-ea"/>
              <a:ea typeface="+mn-ea"/>
            </a:endParaRPr>
          </a:p>
        </p:txBody>
      </p:sp>
    </p:spTree>
    <p:extLst>
      <p:ext uri="{BB962C8B-B14F-4D97-AF65-F5344CB8AC3E}">
        <p14:creationId xmlns:p14="http://schemas.microsoft.com/office/powerpoint/2010/main" val="34419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8" grpId="0"/>
      <p:bldP spid="19" grpId="0"/>
      <p:bldP spid="26" grpId="0" animBg="1"/>
      <p:bldP spid="22" grpId="0" animBg="1"/>
      <p:bldP spid="32" grpId="0" animBg="1"/>
      <p:bldP spid="27" grpId="0" animBg="1"/>
      <p:bldP spid="7" grpId="0"/>
      <p:bldP spid="29" grpId="0"/>
      <p:bldP spid="24" grpId="0"/>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6529499" y="5781317"/>
            <a:ext cx="5920329" cy="602859"/>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3600" kern="1200" spc="-150" baseline="0">
                <a:solidFill>
                  <a:schemeClr val="bg1"/>
                </a:solidFill>
                <a:latin typeface="HGｺﾞｼｯｸM" panose="020B0609000000000000" pitchFamily="49" charset="-128"/>
                <a:ea typeface="HGｺﾞｼｯｸM" panose="020B0609000000000000" pitchFamily="49" charset="-128"/>
                <a:cs typeface="+mj-cs"/>
              </a:defRPr>
            </a:lvl1pPr>
          </a:lstStyle>
          <a:p>
            <a:pPr algn="ctr">
              <a:lnSpc>
                <a:spcPts val="3500"/>
              </a:lnSpc>
              <a:spcAft>
                <a:spcPts val="1200"/>
              </a:spcAft>
            </a:pPr>
            <a:r>
              <a:rPr lang="ja-JP" altLang="en-US" sz="3200" b="1" u="sng" spc="0" dirty="0" smtClean="0">
                <a:solidFill>
                  <a:srgbClr val="C00000"/>
                </a:solidFill>
                <a:effectLst>
                  <a:outerShdw blurRad="38100" dist="38100" dir="2700000" algn="tl">
                    <a:srgbClr val="000000">
                      <a:alpha val="43137"/>
                    </a:srgbClr>
                  </a:outerShdw>
                </a:effectLst>
                <a:latin typeface="+mn-ea"/>
                <a:ea typeface="+mn-ea"/>
              </a:rPr>
              <a:t>合計</a:t>
            </a:r>
            <a:r>
              <a:rPr lang="ja-JP" altLang="en-US" sz="3200" b="1" u="sng" spc="0" dirty="0">
                <a:solidFill>
                  <a:srgbClr val="C00000"/>
                </a:solidFill>
                <a:effectLst>
                  <a:outerShdw blurRad="38100" dist="38100" dir="2700000" algn="tl">
                    <a:srgbClr val="000000">
                      <a:alpha val="43137"/>
                    </a:srgbClr>
                  </a:outerShdw>
                </a:effectLst>
                <a:latin typeface="+mn-ea"/>
                <a:ea typeface="+mn-ea"/>
              </a:rPr>
              <a:t> </a:t>
            </a:r>
            <a:r>
              <a:rPr lang="ja-JP" altLang="en-US" sz="3200" b="1" u="sng" spc="0" dirty="0" smtClean="0">
                <a:solidFill>
                  <a:srgbClr val="C00000"/>
                </a:solidFill>
                <a:effectLst>
                  <a:outerShdw blurRad="38100" dist="38100" dir="2700000" algn="tl">
                    <a:srgbClr val="000000">
                      <a:alpha val="43137"/>
                    </a:srgbClr>
                  </a:outerShdw>
                </a:effectLst>
                <a:latin typeface="+mn-ea"/>
                <a:ea typeface="+mn-ea"/>
              </a:rPr>
              <a:t>約</a:t>
            </a:r>
            <a:r>
              <a:rPr lang="en-US" altLang="ja-JP" sz="3200" b="1" u="sng" spc="0" dirty="0" smtClean="0">
                <a:solidFill>
                  <a:srgbClr val="C00000"/>
                </a:solidFill>
                <a:effectLst>
                  <a:outerShdw blurRad="38100" dist="38100" dir="2700000" algn="tl">
                    <a:srgbClr val="000000">
                      <a:alpha val="43137"/>
                    </a:srgbClr>
                  </a:outerShdw>
                </a:effectLst>
                <a:latin typeface="+mn-ea"/>
                <a:ea typeface="+mn-ea"/>
              </a:rPr>
              <a:t>6,020</a:t>
            </a:r>
            <a:r>
              <a:rPr lang="ja-JP" altLang="en-US" sz="3200" b="1" u="sng" spc="0" dirty="0" smtClean="0">
                <a:solidFill>
                  <a:srgbClr val="C00000"/>
                </a:solidFill>
                <a:effectLst>
                  <a:outerShdw blurRad="38100" dist="38100" dir="2700000" algn="tl">
                    <a:srgbClr val="000000">
                      <a:alpha val="43137"/>
                    </a:srgbClr>
                  </a:outerShdw>
                </a:effectLst>
                <a:latin typeface="+mn-ea"/>
                <a:ea typeface="+mn-ea"/>
              </a:rPr>
              <a:t> 円</a:t>
            </a:r>
            <a:r>
              <a:rPr lang="en-US" altLang="ja-JP" sz="3200" b="1" u="sng" spc="0" dirty="0" smtClean="0">
                <a:solidFill>
                  <a:srgbClr val="C00000"/>
                </a:solidFill>
                <a:effectLst>
                  <a:outerShdw blurRad="38100" dist="38100" dir="2700000" algn="tl">
                    <a:srgbClr val="000000">
                      <a:alpha val="43137"/>
                    </a:srgbClr>
                  </a:outerShdw>
                </a:effectLst>
                <a:latin typeface="+mn-ea"/>
                <a:ea typeface="+mn-ea"/>
              </a:rPr>
              <a:t>/</a:t>
            </a:r>
            <a:r>
              <a:rPr lang="ja-JP" altLang="en-US" sz="3200" b="1" u="sng" spc="0" dirty="0" smtClean="0">
                <a:solidFill>
                  <a:srgbClr val="C00000"/>
                </a:solidFill>
                <a:effectLst>
                  <a:outerShdw blurRad="38100" dist="38100" dir="2700000" algn="tl">
                    <a:srgbClr val="000000">
                      <a:alpha val="43137"/>
                    </a:srgbClr>
                  </a:outerShdw>
                </a:effectLst>
                <a:latin typeface="+mn-ea"/>
                <a:ea typeface="+mn-ea"/>
              </a:rPr>
              <a:t>月</a:t>
            </a:r>
            <a:endParaRPr lang="en-US" altLang="ja-JP" sz="3200" b="1" spc="0" dirty="0" smtClean="0">
              <a:solidFill>
                <a:schemeClr val="tx1"/>
              </a:solidFill>
              <a:effectLst>
                <a:outerShdw blurRad="38100" dist="38100" dir="2700000" algn="tl">
                  <a:srgbClr val="000000">
                    <a:alpha val="43137"/>
                  </a:srgbClr>
                </a:outerShdw>
              </a:effectLst>
              <a:latin typeface="+mn-ea"/>
              <a:ea typeface="+mn-ea"/>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373" y="1497453"/>
            <a:ext cx="3920349" cy="80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811" y="1497453"/>
            <a:ext cx="4054906" cy="82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274" y="2198263"/>
            <a:ext cx="2005856" cy="2248990"/>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8594" y="2242113"/>
            <a:ext cx="2165751" cy="2165751"/>
          </a:xfrm>
          <a:prstGeom prst="rect">
            <a:avLst/>
          </a:prstGeom>
        </p:spPr>
      </p:pic>
      <p:sp>
        <p:nvSpPr>
          <p:cNvPr id="22" name="タイトル 1"/>
          <p:cNvSpPr txBox="1">
            <a:spLocks/>
          </p:cNvSpPr>
          <p:nvPr/>
        </p:nvSpPr>
        <p:spPr>
          <a:xfrm>
            <a:off x="5043572" y="3288555"/>
            <a:ext cx="206723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600" b="1" dirty="0">
                <a:latin typeface="+mn-ea"/>
                <a:ea typeface="+mn-ea"/>
              </a:rPr>
              <a:t>＋</a:t>
            </a:r>
          </a:p>
        </p:txBody>
      </p:sp>
      <p:sp>
        <p:nvSpPr>
          <p:cNvPr id="23" name="コンテンツ プレースホルダー 2"/>
          <p:cNvSpPr txBox="1">
            <a:spLocks/>
          </p:cNvSpPr>
          <p:nvPr/>
        </p:nvSpPr>
        <p:spPr>
          <a:xfrm>
            <a:off x="1089739" y="4290610"/>
            <a:ext cx="4699616" cy="15140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5400" b="1" u="sng" dirty="0" smtClean="0">
                <a:solidFill>
                  <a:srgbClr val="C00000"/>
                </a:solidFill>
                <a:latin typeface="+mn-ea"/>
              </a:rPr>
              <a:t>約</a:t>
            </a:r>
            <a:r>
              <a:rPr lang="en-US" altLang="ja-JP" sz="5400" b="1" u="sng" dirty="0" smtClean="0">
                <a:solidFill>
                  <a:srgbClr val="C00000"/>
                </a:solidFill>
                <a:latin typeface="+mn-ea"/>
              </a:rPr>
              <a:t>3,020</a:t>
            </a:r>
            <a:r>
              <a:rPr lang="ja-JP" altLang="en-US" sz="5400" b="1" u="sng" dirty="0" smtClean="0">
                <a:solidFill>
                  <a:srgbClr val="C00000"/>
                </a:solidFill>
                <a:latin typeface="+mn-ea"/>
              </a:rPr>
              <a:t>円</a:t>
            </a:r>
            <a:endParaRPr lang="en-US" altLang="ja-JP" sz="5400" b="1" u="sng" dirty="0" smtClean="0">
              <a:solidFill>
                <a:srgbClr val="C00000"/>
              </a:solidFill>
              <a:latin typeface="+mn-ea"/>
            </a:endParaRPr>
          </a:p>
          <a:p>
            <a:pPr marL="0" indent="0" algn="ctr">
              <a:buNone/>
            </a:pPr>
            <a:r>
              <a:rPr lang="ja-JP" altLang="en-US" sz="2000" dirty="0" smtClean="0">
                <a:latin typeface="+mn-ea"/>
              </a:rPr>
              <a:t>（死亡</a:t>
            </a:r>
            <a:r>
              <a:rPr lang="en-US" altLang="ja-JP" sz="2000" dirty="0" smtClean="0">
                <a:latin typeface="+mn-ea"/>
              </a:rPr>
              <a:t>600</a:t>
            </a:r>
            <a:r>
              <a:rPr lang="ja-JP" altLang="en-US" sz="2000" dirty="0" smtClean="0">
                <a:latin typeface="+mn-ea"/>
              </a:rPr>
              <a:t>万円、入院日額</a:t>
            </a:r>
            <a:r>
              <a:rPr lang="en-US" altLang="ja-JP" sz="2000" dirty="0" smtClean="0">
                <a:latin typeface="+mn-ea"/>
              </a:rPr>
              <a:t>3,000</a:t>
            </a:r>
            <a:r>
              <a:rPr lang="ja-JP" altLang="en-US" sz="2000" dirty="0" smtClean="0">
                <a:latin typeface="+mn-ea"/>
              </a:rPr>
              <a:t>円）</a:t>
            </a:r>
            <a:endParaRPr lang="ja-JP" altLang="en-US" sz="2000" dirty="0">
              <a:latin typeface="+mn-ea"/>
            </a:endParaRPr>
          </a:p>
        </p:txBody>
      </p:sp>
      <p:sp>
        <p:nvSpPr>
          <p:cNvPr id="24" name="コンテンツ プレースホルダー 2"/>
          <p:cNvSpPr txBox="1">
            <a:spLocks/>
          </p:cNvSpPr>
          <p:nvPr/>
        </p:nvSpPr>
        <p:spPr>
          <a:xfrm>
            <a:off x="6120469" y="4356728"/>
            <a:ext cx="4902000" cy="1178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4000" b="1" u="sng" dirty="0" smtClean="0">
                <a:solidFill>
                  <a:srgbClr val="C00000"/>
                </a:solidFill>
                <a:latin typeface="+mn-ea"/>
              </a:rPr>
              <a:t>3,000</a:t>
            </a:r>
            <a:r>
              <a:rPr lang="ja-JP" altLang="en-US" sz="2800" b="1" u="sng" dirty="0" smtClean="0">
                <a:solidFill>
                  <a:srgbClr val="C00000"/>
                </a:solidFill>
                <a:latin typeface="+mn-ea"/>
              </a:rPr>
              <a:t>円</a:t>
            </a:r>
            <a:endParaRPr lang="en-US" altLang="ja-JP" sz="2800" b="1" u="sng" dirty="0" smtClean="0">
              <a:solidFill>
                <a:srgbClr val="C00000"/>
              </a:solidFill>
              <a:latin typeface="+mn-ea"/>
            </a:endParaRPr>
          </a:p>
          <a:p>
            <a:pPr marL="0" indent="0" algn="ctr">
              <a:buNone/>
            </a:pPr>
            <a:r>
              <a:rPr lang="ja-JP" altLang="en-US" sz="1800" dirty="0" smtClean="0">
                <a:latin typeface="+mn-ea"/>
              </a:rPr>
              <a:t>（月払１口）</a:t>
            </a:r>
            <a:endParaRPr lang="ja-JP" altLang="en-US" sz="1800" dirty="0">
              <a:latin typeface="+mn-ea"/>
            </a:endParaRPr>
          </a:p>
        </p:txBody>
      </p:sp>
      <p:sp>
        <p:nvSpPr>
          <p:cNvPr id="2" name="テキスト ボックス 1"/>
          <p:cNvSpPr txBox="1"/>
          <p:nvPr/>
        </p:nvSpPr>
        <p:spPr>
          <a:xfrm>
            <a:off x="780669" y="5600104"/>
            <a:ext cx="5534128" cy="830997"/>
          </a:xfrm>
          <a:prstGeom prst="rect">
            <a:avLst/>
          </a:prstGeom>
          <a:noFill/>
        </p:spPr>
        <p:txBody>
          <a:bodyPr wrap="square" rtlCol="0">
            <a:spAutoFit/>
          </a:bodyPr>
          <a:lstStyle/>
          <a:p>
            <a:r>
              <a:rPr kumimoji="1" lang="en-US" altLang="ja-JP" sz="1600" dirty="0" smtClean="0"/>
              <a:t>※</a:t>
            </a:r>
            <a:r>
              <a:rPr kumimoji="1" lang="ja-JP" altLang="en-US" sz="1600" dirty="0" smtClean="0"/>
              <a:t>現行制度の掛金です。</a:t>
            </a:r>
            <a:endParaRPr kumimoji="1" lang="en-US" altLang="ja-JP" sz="1600" dirty="0" smtClean="0"/>
          </a:p>
          <a:p>
            <a:r>
              <a:rPr lang="en-US" altLang="ja-JP" sz="1600" dirty="0" smtClean="0"/>
              <a:t>※</a:t>
            </a:r>
            <a:r>
              <a:rPr lang="ja-JP" altLang="en-US" sz="1600" dirty="0" smtClean="0"/>
              <a:t>団体生命共済は都道府県によって、</a:t>
            </a:r>
            <a:endParaRPr lang="en-US" altLang="ja-JP" sz="1600" dirty="0" smtClean="0"/>
          </a:p>
          <a:p>
            <a:r>
              <a:rPr lang="ja-JP" altLang="en-US" sz="1600" dirty="0"/>
              <a:t>　</a:t>
            </a:r>
            <a:r>
              <a:rPr lang="ja-JP" altLang="en-US" sz="1600" dirty="0" smtClean="0"/>
              <a:t>取り扱いメニュー（最低保障など）・掛金が異なります。</a:t>
            </a:r>
            <a:endParaRPr kumimoji="1" lang="ja-JP" altLang="en-US" sz="1600" dirty="0"/>
          </a:p>
        </p:txBody>
      </p:sp>
      <p:sp>
        <p:nvSpPr>
          <p:cNvPr id="16"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latin typeface="+mn-ea"/>
                <a:ea typeface="+mn-ea"/>
              </a:rPr>
              <a:t>掛金はいくらになるの？</a:t>
            </a:r>
            <a:endParaRPr lang="ja-JP" altLang="en-US" sz="4400" b="1" dirty="0">
              <a:solidFill>
                <a:schemeClr val="tx1"/>
              </a:solidFill>
              <a:latin typeface="+mn-ea"/>
              <a:ea typeface="+mn-ea"/>
            </a:endParaRPr>
          </a:p>
        </p:txBody>
      </p:sp>
      <p:sp>
        <p:nvSpPr>
          <p:cNvPr id="27"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14</a:t>
            </a:fld>
            <a:endParaRPr lang="ja-JP" altLang="en-US" sz="2800" i="0" dirty="0">
              <a:solidFill>
                <a:schemeClr val="bg1"/>
              </a:solidFill>
            </a:endParaRPr>
          </a:p>
        </p:txBody>
      </p:sp>
      <p:sp>
        <p:nvSpPr>
          <p:cNvPr id="17" name="テキスト ボックス 16"/>
          <p:cNvSpPr txBox="1"/>
          <p:nvPr/>
        </p:nvSpPr>
        <p:spPr>
          <a:xfrm>
            <a:off x="1479373" y="1140580"/>
            <a:ext cx="2419527" cy="400110"/>
          </a:xfrm>
          <a:prstGeom prst="rect">
            <a:avLst/>
          </a:prstGeom>
          <a:noFill/>
        </p:spPr>
        <p:txBody>
          <a:bodyPr wrap="square" rtlCol="0">
            <a:spAutoFit/>
          </a:bodyPr>
          <a:lstStyle/>
          <a:p>
            <a:r>
              <a:rPr lang="ja-JP" altLang="en-US" sz="2000" b="1" dirty="0">
                <a:solidFill>
                  <a:srgbClr val="002060"/>
                </a:solidFill>
                <a:effectLst>
                  <a:outerShdw blurRad="38100" dist="38100" dir="2700000" algn="tl">
                    <a:srgbClr val="000000">
                      <a:alpha val="43137"/>
                    </a:srgbClr>
                  </a:outerShdw>
                </a:effectLst>
              </a:rPr>
              <a:t>死亡</a:t>
            </a:r>
            <a:r>
              <a:rPr lang="ja-JP" altLang="en-US" sz="2000" b="1" dirty="0" smtClean="0">
                <a:solidFill>
                  <a:srgbClr val="002060"/>
                </a:solidFill>
                <a:effectLst>
                  <a:outerShdw blurRad="38100" dist="38100" dir="2700000" algn="tl">
                    <a:srgbClr val="000000">
                      <a:alpha val="43137"/>
                    </a:srgbClr>
                  </a:outerShdw>
                </a:effectLst>
              </a:rPr>
              <a:t>・医療保障</a:t>
            </a:r>
            <a:endParaRPr kumimoji="1" lang="ja-JP" altLang="en-US" sz="2000" b="1" dirty="0">
              <a:solidFill>
                <a:srgbClr val="002060"/>
              </a:solidFill>
              <a:effectLst>
                <a:outerShdw blurRad="38100" dist="38100" dir="2700000" algn="tl">
                  <a:srgbClr val="000000">
                    <a:alpha val="43137"/>
                  </a:srgbClr>
                </a:outerShdw>
              </a:effectLst>
            </a:endParaRPr>
          </a:p>
        </p:txBody>
      </p:sp>
      <p:sp>
        <p:nvSpPr>
          <p:cNvPr id="28" name="テキスト ボックス 27"/>
          <p:cNvSpPr txBox="1"/>
          <p:nvPr/>
        </p:nvSpPr>
        <p:spPr>
          <a:xfrm>
            <a:off x="6664811" y="1145417"/>
            <a:ext cx="3158933" cy="400110"/>
          </a:xfrm>
          <a:prstGeom prst="rect">
            <a:avLst/>
          </a:prstGeom>
          <a:noFill/>
        </p:spPr>
        <p:txBody>
          <a:bodyPr wrap="square" rtlCol="0">
            <a:spAutoFit/>
          </a:bodyPr>
          <a:lstStyle/>
          <a:p>
            <a:r>
              <a:rPr lang="ja-JP" altLang="en-US" sz="2000" b="1" dirty="0" smtClean="0">
                <a:solidFill>
                  <a:srgbClr val="002060"/>
                </a:solidFill>
                <a:effectLst>
                  <a:outerShdw blurRad="38100" dist="38100" dir="2700000" algn="tl">
                    <a:srgbClr val="000000">
                      <a:alpha val="43137"/>
                    </a:srgbClr>
                  </a:outerShdw>
                </a:effectLst>
              </a:rPr>
              <a:t>退職後のための積み立て</a:t>
            </a:r>
            <a:endParaRPr kumimoji="1" lang="ja-JP" altLang="en-US" sz="2000" b="1" dirty="0">
              <a:solidFill>
                <a:srgbClr val="002060"/>
              </a:solidFill>
              <a:effectLst>
                <a:outerShdw blurRad="38100" dist="38100" dir="2700000" algn="tl">
                  <a:srgbClr val="000000">
                    <a:alpha val="43137"/>
                  </a:srgbClr>
                </a:outerShdw>
              </a:effectLst>
            </a:endParaRPr>
          </a:p>
        </p:txBody>
      </p:sp>
      <p:sp>
        <p:nvSpPr>
          <p:cNvPr id="25" name="正方形/長方形 2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2788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23457" y="5134428"/>
            <a:ext cx="5442857" cy="369332"/>
          </a:xfrm>
          <a:prstGeom prst="rect">
            <a:avLst/>
          </a:prstGeom>
          <a:noFill/>
        </p:spPr>
        <p:txBody>
          <a:bodyPr wrap="square" rtlCol="0">
            <a:spAutoFit/>
          </a:bodyPr>
          <a:lstStyle/>
          <a:p>
            <a:endParaRPr kumimoji="1" lang="ja-JP" altLang="en-US" dirty="0"/>
          </a:p>
        </p:txBody>
      </p:sp>
      <p:sp>
        <p:nvSpPr>
          <p:cNvPr id="14"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dirty="0" smtClean="0">
                <a:solidFill>
                  <a:schemeClr val="tx1"/>
                </a:solidFill>
                <a:latin typeface="+mn-ea"/>
                <a:ea typeface="+mn-ea"/>
              </a:rPr>
              <a:t>『</a:t>
            </a:r>
            <a:r>
              <a:rPr lang="ja-JP" altLang="en-US" sz="4400" b="1" dirty="0" err="1" smtClean="0">
                <a:solidFill>
                  <a:schemeClr val="tx1"/>
                </a:solidFill>
                <a:latin typeface="+mn-ea"/>
                <a:ea typeface="+mn-ea"/>
              </a:rPr>
              <a:t>じちろう</a:t>
            </a:r>
            <a:r>
              <a:rPr lang="ja-JP" altLang="en-US" sz="4400" b="1" dirty="0" smtClean="0">
                <a:solidFill>
                  <a:schemeClr val="tx1"/>
                </a:solidFill>
                <a:latin typeface="+mn-ea"/>
                <a:ea typeface="+mn-ea"/>
              </a:rPr>
              <a:t>マイカー共済</a:t>
            </a:r>
            <a:r>
              <a:rPr lang="en-US" altLang="ja-JP" sz="4400" b="1" dirty="0" smtClean="0">
                <a:solidFill>
                  <a:schemeClr val="tx1"/>
                </a:solidFill>
                <a:latin typeface="+mn-ea"/>
                <a:ea typeface="+mn-ea"/>
              </a:rPr>
              <a:t>』</a:t>
            </a:r>
            <a:r>
              <a:rPr lang="ja-JP" altLang="en-US" sz="4400" b="1" dirty="0" smtClean="0">
                <a:solidFill>
                  <a:schemeClr val="tx1"/>
                </a:solidFill>
                <a:latin typeface="+mn-ea"/>
                <a:ea typeface="+mn-ea"/>
              </a:rPr>
              <a:t>①</a:t>
            </a:r>
            <a:endParaRPr lang="ja-JP" altLang="en-US" sz="4400" b="1" dirty="0">
              <a:solidFill>
                <a:schemeClr val="tx1"/>
              </a:solidFill>
              <a:latin typeface="+mn-ea"/>
              <a:ea typeface="+mn-ea"/>
            </a:endParaRPr>
          </a:p>
        </p:txBody>
      </p:sp>
      <p:sp>
        <p:nvSpPr>
          <p:cNvPr id="17"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r>
              <a:rPr lang="en-US" altLang="ja-JP" sz="2800" dirty="0" smtClean="0">
                <a:solidFill>
                  <a:schemeClr val="bg1"/>
                </a:solidFill>
              </a:rPr>
              <a:t>1</a:t>
            </a:r>
            <a:r>
              <a:rPr lang="en-US" altLang="ja-JP" sz="2800" dirty="0">
                <a:solidFill>
                  <a:schemeClr val="bg1"/>
                </a:solidFill>
              </a:rPr>
              <a:t>5</a:t>
            </a:r>
            <a:endParaRPr lang="ja-JP" altLang="en-US" sz="2800" i="0" dirty="0">
              <a:solidFill>
                <a:schemeClr val="bg1"/>
              </a:solidFill>
            </a:endParaRPr>
          </a:p>
        </p:txBody>
      </p:sp>
      <p:sp>
        <p:nvSpPr>
          <p:cNvPr id="18" name="右矢印 17"/>
          <p:cNvSpPr/>
          <p:nvPr/>
        </p:nvSpPr>
        <p:spPr>
          <a:xfrm>
            <a:off x="219723" y="1648926"/>
            <a:ext cx="8784578"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a:stretch>
            <a:fillRect/>
          </a:stretch>
        </p:blipFill>
        <p:spPr>
          <a:xfrm>
            <a:off x="445803" y="3605999"/>
            <a:ext cx="10885139" cy="2886876"/>
          </a:xfrm>
          <a:prstGeom prst="rect">
            <a:avLst/>
          </a:prstGeom>
        </p:spPr>
      </p:pic>
      <p:pic>
        <p:nvPicPr>
          <p:cNvPr id="20" name="図 19"/>
          <p:cNvPicPr>
            <a:picLocks noChangeAspect="1"/>
          </p:cNvPicPr>
          <p:nvPr/>
        </p:nvPicPr>
        <p:blipFill>
          <a:blip r:embed="rId4">
            <a:clrChange>
              <a:clrFrom>
                <a:srgbClr val="FFFFFF"/>
              </a:clrFrom>
              <a:clrTo>
                <a:srgbClr val="FFFFFF">
                  <a:alpha val="0"/>
                </a:srgbClr>
              </a:clrTo>
            </a:clrChange>
          </a:blip>
          <a:stretch>
            <a:fillRect/>
          </a:stretch>
        </p:blipFill>
        <p:spPr>
          <a:xfrm>
            <a:off x="9004301" y="2040788"/>
            <a:ext cx="2326641" cy="1260923"/>
          </a:xfrm>
          <a:prstGeom prst="rect">
            <a:avLst/>
          </a:prstGeom>
        </p:spPr>
      </p:pic>
      <p:sp>
        <p:nvSpPr>
          <p:cNvPr id="24" name="テキスト ボックス 23"/>
          <p:cNvSpPr txBox="1"/>
          <p:nvPr/>
        </p:nvSpPr>
        <p:spPr>
          <a:xfrm>
            <a:off x="-567678" y="2041483"/>
            <a:ext cx="10197208" cy="1077218"/>
          </a:xfrm>
          <a:prstGeom prst="rect">
            <a:avLst/>
          </a:prstGeom>
          <a:noFill/>
        </p:spPr>
        <p:txBody>
          <a:bodyPr wrap="square" rtlCol="0">
            <a:spAutoFit/>
          </a:bodyPr>
          <a:lstStyle/>
          <a:p>
            <a:pPr algn="ctr"/>
            <a:r>
              <a:rPr lang="ja-JP" altLang="en-US" sz="3200" b="1" dirty="0">
                <a:solidFill>
                  <a:srgbClr val="FF0000"/>
                </a:solidFill>
              </a:rPr>
              <a:t>自治労組合員専用の自動車</a:t>
            </a:r>
            <a:r>
              <a:rPr lang="ja-JP" altLang="en-US" sz="3200" b="1" dirty="0" smtClean="0">
                <a:solidFill>
                  <a:srgbClr val="FF0000"/>
                </a:solidFill>
              </a:rPr>
              <a:t>補償</a:t>
            </a:r>
            <a:endParaRPr lang="en-US" altLang="ja-JP" sz="3200" b="1" dirty="0" smtClean="0">
              <a:solidFill>
                <a:srgbClr val="FF0000"/>
              </a:solidFill>
            </a:endParaRPr>
          </a:p>
          <a:p>
            <a:pPr algn="ctr"/>
            <a:r>
              <a:rPr lang="ja-JP" altLang="en-US" sz="3200" b="1" dirty="0" smtClean="0">
                <a:solidFill>
                  <a:schemeClr val="accent3">
                    <a:lumMod val="50000"/>
                  </a:schemeClr>
                </a:solidFill>
              </a:rPr>
              <a:t>掛金を抑えつつ安心</a:t>
            </a:r>
            <a:r>
              <a:rPr lang="ja-JP" altLang="en-US" sz="3200" b="1" dirty="0">
                <a:solidFill>
                  <a:schemeClr val="accent3">
                    <a:lumMod val="50000"/>
                  </a:schemeClr>
                </a:solidFill>
              </a:rPr>
              <a:t>なカーライフ</a:t>
            </a:r>
            <a:r>
              <a:rPr lang="ja-JP" altLang="en-US" sz="3200" b="1" dirty="0" smtClean="0">
                <a:solidFill>
                  <a:schemeClr val="accent3">
                    <a:lumMod val="50000"/>
                  </a:schemeClr>
                </a:solidFill>
              </a:rPr>
              <a:t>を</a:t>
            </a:r>
            <a:endParaRPr lang="en-US" altLang="ja-JP" sz="3200" b="1" dirty="0">
              <a:solidFill>
                <a:schemeClr val="accent3">
                  <a:lumMod val="50000"/>
                </a:schemeClr>
              </a:solidFill>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2" name="正方形/長方形 1"/>
          <p:cNvSpPr/>
          <p:nvPr/>
        </p:nvSpPr>
        <p:spPr>
          <a:xfrm>
            <a:off x="432000" y="3607904"/>
            <a:ext cx="5471843" cy="29136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30164" y="3605999"/>
            <a:ext cx="5314582" cy="29136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17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12" name="タイトル 1">
            <a:extLst>
              <a:ext uri="{FF2B5EF4-FFF2-40B4-BE49-F238E27FC236}">
                <a16:creationId xmlns:a16="http://schemas.microsoft.com/office/drawing/2014/main" id="{19304E83-A4F0-49C5-BB01-F5773509A2B3}"/>
              </a:ext>
            </a:extLst>
          </p:cNvPr>
          <p:cNvSpPr txBox="1">
            <a:spLocks/>
          </p:cNvSpPr>
          <p:nvPr/>
        </p:nvSpPr>
        <p:spPr>
          <a:xfrm>
            <a:off x="0" y="2016248"/>
            <a:ext cx="11328000" cy="71409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accent1">
                    <a:lumMod val="50000"/>
                  </a:schemeClr>
                </a:solidFill>
              </a:rPr>
              <a:t>　見積り方法</a:t>
            </a:r>
            <a:endParaRPr lang="ja-JP" altLang="en-US" sz="4400" b="1" dirty="0">
              <a:solidFill>
                <a:schemeClr val="accent1">
                  <a:lumMod val="50000"/>
                </a:schemeClr>
              </a:solidFill>
            </a:endParaRPr>
          </a:p>
        </p:txBody>
      </p:sp>
      <p:sp>
        <p:nvSpPr>
          <p:cNvPr id="15" name="正方形/長方形 14"/>
          <p:cNvSpPr/>
          <p:nvPr/>
        </p:nvSpPr>
        <p:spPr>
          <a:xfrm>
            <a:off x="445803" y="2730339"/>
            <a:ext cx="7620511" cy="3539430"/>
          </a:xfrm>
          <a:prstGeom prst="rect">
            <a:avLst/>
          </a:prstGeom>
          <a:noFill/>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①　</a:t>
            </a:r>
            <a:r>
              <a:rPr lang="ja-JP" altLang="en-US" sz="2400" b="1" dirty="0">
                <a:solidFill>
                  <a:srgbClr val="FF0000"/>
                </a:solidFill>
                <a:latin typeface="Meiryo UI" panose="020B0604030504040204" pitchFamily="50" charset="-128"/>
                <a:ea typeface="Meiryo UI" panose="020B0604030504040204" pitchFamily="50" charset="-128"/>
              </a:rPr>
              <a:t>組合</a:t>
            </a:r>
            <a:r>
              <a:rPr lang="ja-JP" altLang="en-US" sz="2400" b="1" dirty="0" smtClean="0">
                <a:solidFill>
                  <a:srgbClr val="FF0000"/>
                </a:solidFill>
                <a:latin typeface="Meiryo UI" panose="020B0604030504040204" pitchFamily="50" charset="-128"/>
                <a:ea typeface="Meiryo UI" panose="020B0604030504040204" pitchFamily="50" charset="-128"/>
              </a:rPr>
              <a:t>経由で共済県支部に依頼</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以下３点</a:t>
            </a:r>
            <a:r>
              <a:rPr lang="ja-JP" altLang="en-US" sz="2400" dirty="0">
                <a:solidFill>
                  <a:schemeClr val="tx1">
                    <a:lumMod val="50000"/>
                  </a:schemeClr>
                </a:solidFill>
                <a:latin typeface="Meiryo UI" panose="020B0604030504040204" pitchFamily="50" charset="-128"/>
                <a:ea typeface="Meiryo UI" panose="020B0604030504040204" pitchFamily="50" charset="-128"/>
              </a:rPr>
              <a:t>を用意していただき</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a:t>
            </a:r>
            <a:r>
              <a:rPr lang="ja-JP" altLang="en-US" sz="2400" dirty="0">
                <a:solidFill>
                  <a:schemeClr val="tx1">
                    <a:lumMod val="50000"/>
                  </a:schemeClr>
                </a:solidFill>
                <a:latin typeface="Meiryo UI" panose="020B0604030504040204" pitchFamily="50" charset="-128"/>
                <a:ea typeface="Meiryo UI" panose="020B0604030504040204" pitchFamily="50" charset="-128"/>
              </a:rPr>
              <a:t>組合</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から</a:t>
            </a:r>
            <a:r>
              <a:rPr lang="ja-JP" altLang="en-US" sz="2400" dirty="0">
                <a:solidFill>
                  <a:schemeClr val="tx1">
                    <a:lumMod val="50000"/>
                  </a:schemeClr>
                </a:solidFill>
                <a:latin typeface="Meiryo UI" panose="020B0604030504040204" pitchFamily="50" charset="-128"/>
                <a:ea typeface="Meiryo UI" panose="020B0604030504040204" pitchFamily="50" charset="-128"/>
              </a:rPr>
              <a:t>共済県支部に</a:t>
            </a:r>
            <a:r>
              <a:rPr lang="en-US" altLang="ja-JP" sz="2400" dirty="0">
                <a:solidFill>
                  <a:schemeClr val="tx1">
                    <a:lumMod val="50000"/>
                  </a:schemeClr>
                </a:solidFill>
                <a:latin typeface="Meiryo UI" panose="020B0604030504040204" pitchFamily="50" charset="-128"/>
                <a:ea typeface="Meiryo UI" panose="020B0604030504040204" pitchFamily="50" charset="-128"/>
              </a:rPr>
              <a:t>FAX</a:t>
            </a:r>
          </a:p>
          <a:p>
            <a:r>
              <a:rPr lang="ja-JP" altLang="en-US" sz="2400" dirty="0" smtClean="0">
                <a:solidFill>
                  <a:srgbClr val="0000FF"/>
                </a:solidFill>
                <a:latin typeface="Meiryo UI" panose="020B0604030504040204" pitchFamily="50" charset="-128"/>
                <a:ea typeface="Meiryo UI" panose="020B0604030504040204" pitchFamily="50" charset="-128"/>
              </a:rPr>
              <a:t>　①　加入している自動車保険証券（共済証書）の写し</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dirty="0" smtClean="0">
                <a:solidFill>
                  <a:srgbClr val="0000FF"/>
                </a:solidFill>
                <a:latin typeface="Meiryo UI" panose="020B0604030504040204" pitchFamily="50" charset="-128"/>
                <a:ea typeface="Meiryo UI" panose="020B0604030504040204" pitchFamily="50" charset="-128"/>
              </a:rPr>
              <a:t>　②　車検証の写し</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dirty="0" smtClean="0">
                <a:solidFill>
                  <a:srgbClr val="0000FF"/>
                </a:solidFill>
                <a:latin typeface="Meiryo UI" panose="020B0604030504040204" pitchFamily="50" charset="-128"/>
                <a:ea typeface="Meiryo UI" panose="020B0604030504040204" pitchFamily="50" charset="-128"/>
              </a:rPr>
              <a:t>　③　見積もり依頼書</a:t>
            </a:r>
            <a:endParaRPr lang="en-US" altLang="ja-JP" sz="2400" dirty="0" smtClean="0">
              <a:solidFill>
                <a:srgbClr val="0000FF"/>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②</a:t>
            </a:r>
            <a:r>
              <a:rPr lang="ja-JP" altLang="en-US" sz="2400" b="1" dirty="0">
                <a:solidFill>
                  <a:srgbClr val="FF0000"/>
                </a:solidFill>
                <a:latin typeface="Meiryo UI" panose="020B0604030504040204" pitchFamily="50" charset="-128"/>
                <a:ea typeface="Meiryo UI" panose="020B0604030504040204" pitchFamily="50" charset="-128"/>
              </a:rPr>
              <a:t>　</a:t>
            </a:r>
            <a:r>
              <a:rPr lang="ja-JP" altLang="en-US" sz="2400" b="1" dirty="0" smtClean="0">
                <a:solidFill>
                  <a:srgbClr val="FF0000"/>
                </a:solidFill>
                <a:latin typeface="Meiryo UI" panose="020B0604030504040204" pitchFamily="50" charset="-128"/>
                <a:ea typeface="Meiryo UI" panose="020B0604030504040204" pitchFamily="50" charset="-128"/>
              </a:rPr>
              <a:t>組合員自身でネットで見積もり</a:t>
            </a:r>
            <a:endParaRPr lang="en-US" altLang="ja-JP" sz="2400" b="1" dirty="0" smtClean="0">
              <a:solidFill>
                <a:srgbClr val="FF0000"/>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r>
              <a:rPr lang="zh-CN" altLang="en-US" sz="2000" dirty="0" smtClean="0">
                <a:solidFill>
                  <a:schemeClr val="tx1">
                    <a:lumMod val="50000"/>
                  </a:schemeClr>
                </a:solidFill>
                <a:latin typeface="Meiryo UI" panose="020B0604030504040204" pitchFamily="50" charset="-128"/>
                <a:ea typeface="Meiryo UI" panose="020B0604030504040204" pitchFamily="50" charset="-128"/>
              </a:rPr>
              <a:t>アクセスコード</a:t>
            </a:r>
            <a:r>
              <a:rPr lang="zh-CN" altLang="en-US" sz="2000" dirty="0">
                <a:solidFill>
                  <a:schemeClr val="tx1">
                    <a:lumMod val="50000"/>
                  </a:schemeClr>
                </a:solidFill>
                <a:latin typeface="Meiryo UI" panose="020B0604030504040204" pitchFamily="50" charset="-128"/>
                <a:ea typeface="Meiryo UI" panose="020B0604030504040204" pitchFamily="50" charset="-128"/>
              </a:rPr>
              <a:t>：</a:t>
            </a:r>
            <a:r>
              <a:rPr lang="en-US" altLang="zh-CN" sz="2000" dirty="0" err="1">
                <a:solidFill>
                  <a:srgbClr val="0000FF"/>
                </a:solidFill>
                <a:latin typeface="Meiryo UI" panose="020B0604030504040204" pitchFamily="50" charset="-128"/>
                <a:ea typeface="Meiryo UI" panose="020B0604030504040204" pitchFamily="50" charset="-128"/>
              </a:rPr>
              <a:t>jichiro</a:t>
            </a:r>
            <a:r>
              <a:rPr lang="en-US" altLang="zh-CN" sz="2000" dirty="0">
                <a:latin typeface="Meiryo UI" panose="020B0604030504040204" pitchFamily="50" charset="-128"/>
                <a:ea typeface="Meiryo UI" panose="020B0604030504040204" pitchFamily="50" charset="-128"/>
              </a:rPr>
              <a:t> </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r>
              <a:rPr lang="zh-CN" altLang="en-US" sz="2000" dirty="0">
                <a:solidFill>
                  <a:schemeClr val="tx1">
                    <a:lumMod val="50000"/>
                  </a:schemeClr>
                </a:solidFill>
                <a:latin typeface="Meiryo UI" panose="020B0604030504040204" pitchFamily="50" charset="-128"/>
                <a:ea typeface="Meiryo UI" panose="020B0604030504040204" pitchFamily="50" charset="-128"/>
              </a:rPr>
              <a:t>半角英数字</a:t>
            </a:r>
            <a:r>
              <a:rPr lang="en-US" altLang="zh-CN" sz="2000" dirty="0" smtClean="0">
                <a:solidFill>
                  <a:schemeClr val="tx1">
                    <a:lumMod val="50000"/>
                  </a:schemeClr>
                </a:solidFill>
                <a:latin typeface="Meiryo UI" panose="020B0604030504040204" pitchFamily="50" charset="-128"/>
                <a:ea typeface="Meiryo UI" panose="020B0604030504040204" pitchFamily="50" charset="-128"/>
              </a:rPr>
              <a:t>)</a:t>
            </a:r>
            <a:endParaRPr lang="en-US" altLang="ja-JP" sz="2000" dirty="0" smtClean="0">
              <a:solidFill>
                <a:schemeClr val="tx1">
                  <a:lumMod val="50000"/>
                </a:schemeClr>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3"/>
          <a:srcRect r="53009" b="12428"/>
          <a:stretch/>
        </p:blipFill>
        <p:spPr>
          <a:xfrm>
            <a:off x="8052416" y="2759012"/>
            <a:ext cx="3645266" cy="3694086"/>
          </a:xfrm>
          <a:prstGeom prst="rect">
            <a:avLst/>
          </a:prstGeom>
        </p:spPr>
      </p:pic>
      <p:sp>
        <p:nvSpPr>
          <p:cNvPr id="19" name="正方形/長方形 18"/>
          <p:cNvSpPr/>
          <p:nvPr/>
        </p:nvSpPr>
        <p:spPr>
          <a:xfrm>
            <a:off x="10219194" y="6063030"/>
            <a:ext cx="1478488" cy="25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2" name="楕円 1"/>
          <p:cNvSpPr/>
          <p:nvPr/>
        </p:nvSpPr>
        <p:spPr>
          <a:xfrm>
            <a:off x="5489253" y="1066806"/>
            <a:ext cx="3022864" cy="189888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09132" y="1332326"/>
            <a:ext cx="3042458" cy="1323439"/>
          </a:xfrm>
          <a:prstGeom prst="rect">
            <a:avLst/>
          </a:prstGeom>
          <a:noFill/>
        </p:spPr>
        <p:txBody>
          <a:bodyPr wrap="square" rtlCol="0">
            <a:spAutoFit/>
          </a:bodyPr>
          <a:lstStyle/>
          <a:p>
            <a:pPr algn="ctr"/>
            <a:r>
              <a:rPr kumimoji="1" lang="ja-JP" altLang="en-US" sz="2400" b="1" dirty="0" smtClean="0">
                <a:solidFill>
                  <a:schemeClr val="accent1">
                    <a:lumMod val="50000"/>
                  </a:schemeClr>
                </a:solidFill>
              </a:rPr>
              <a:t>実際に見積もり</a:t>
            </a:r>
            <a:endParaRPr kumimoji="1" lang="en-US" altLang="ja-JP" sz="2400" b="1" dirty="0" smtClean="0">
              <a:solidFill>
                <a:schemeClr val="accent1">
                  <a:lumMod val="50000"/>
                </a:schemeClr>
              </a:solidFill>
            </a:endParaRPr>
          </a:p>
          <a:p>
            <a:pPr algn="ctr"/>
            <a:r>
              <a:rPr kumimoji="1" lang="ja-JP" altLang="en-US" sz="2400" b="1" dirty="0" smtClean="0">
                <a:solidFill>
                  <a:schemeClr val="accent1">
                    <a:lumMod val="50000"/>
                  </a:schemeClr>
                </a:solidFill>
              </a:rPr>
              <a:t>をした方のうち</a:t>
            </a:r>
            <a:endParaRPr kumimoji="1" lang="en-US" altLang="ja-JP" sz="2400" b="1" dirty="0" smtClean="0">
              <a:solidFill>
                <a:schemeClr val="accent1">
                  <a:lumMod val="50000"/>
                </a:schemeClr>
              </a:solidFill>
            </a:endParaRPr>
          </a:p>
          <a:p>
            <a:pPr algn="ctr"/>
            <a:r>
              <a:rPr kumimoji="1" lang="ja-JP" altLang="en-US" sz="3200" b="1" dirty="0" smtClean="0">
                <a:solidFill>
                  <a:srgbClr val="FF0000"/>
                </a:solidFill>
              </a:rPr>
              <a:t>約</a:t>
            </a:r>
            <a:r>
              <a:rPr kumimoji="1" lang="en-US" altLang="ja-JP" sz="3200" b="1" dirty="0" smtClean="0">
                <a:solidFill>
                  <a:srgbClr val="FF0000"/>
                </a:solidFill>
              </a:rPr>
              <a:t>8</a:t>
            </a:r>
            <a:r>
              <a:rPr kumimoji="1" lang="ja-JP" altLang="en-US" sz="3200" b="1" dirty="0" smtClean="0">
                <a:solidFill>
                  <a:srgbClr val="FF0000"/>
                </a:solidFill>
              </a:rPr>
              <a:t>割</a:t>
            </a:r>
            <a:r>
              <a:rPr lang="ja-JP" altLang="en-US" sz="3200" b="1" dirty="0">
                <a:solidFill>
                  <a:srgbClr val="FF0000"/>
                </a:solidFill>
              </a:rPr>
              <a:t>が</a:t>
            </a:r>
            <a:r>
              <a:rPr kumimoji="1" lang="ja-JP" altLang="en-US" sz="3200" b="1" dirty="0" smtClean="0">
                <a:solidFill>
                  <a:srgbClr val="FF0000"/>
                </a:solidFill>
              </a:rPr>
              <a:t>切替！</a:t>
            </a:r>
            <a:endParaRPr kumimoji="1" lang="en-US" altLang="ja-JP" sz="3200" b="1" dirty="0" smtClean="0">
              <a:solidFill>
                <a:srgbClr val="FF0000"/>
              </a:solidFill>
            </a:endParaRP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8261" y1="90088" x2="48261" y2="90088"/>
                        <a14:foregroundMark x1="39917" y1="86549" x2="39917" y2="86549"/>
                        <a14:foregroundMark x1="44784" y1="89204" x2="44784" y2="89204"/>
                        <a14:foregroundMark x1="40195" y1="92389" x2="40195" y2="92389"/>
                        <a14:foregroundMark x1="39499" y1="94513" x2="39499" y2="95929"/>
                        <a14:foregroundMark x1="41307" y1="96814" x2="41307" y2="96814"/>
                        <a14:foregroundMark x1="47844" y1="96283" x2="47844" y2="96283"/>
                        <a14:foregroundMark x1="51321" y1="95929" x2="51321" y2="95929"/>
                        <a14:foregroundMark x1="54798" y1="95929" x2="54798" y2="95929"/>
                        <a14:foregroundMark x1="58275" y1="95929" x2="58275" y2="95929"/>
                        <a14:foregroundMark x1="61474" y1="96283" x2="62865" y2="84425"/>
                        <a14:foregroundMark x1="59388" y1="86195" x2="58275" y2="94513"/>
                        <a14:foregroundMark x1="52434" y1="85664" x2="51321" y2="93628"/>
                        <a14:foregroundMark x1="1947" y1="83894" x2="3060" y2="98053"/>
                        <a14:foregroundMark x1="13769" y1="90973" x2="10292" y2="96814"/>
                        <a14:foregroundMark x1="4451" y1="86549" x2="9318" y2="96814"/>
                        <a14:foregroundMark x1="3060" y1="95398" x2="10292" y2="95929"/>
                        <a14:foregroundMark x1="95549" y1="81770" x2="93741" y2="97699"/>
                        <a14:foregroundMark x1="85118" y1="87434" x2="97218" y2="96283"/>
                        <a14:foregroundMark x1="86787" y1="88319" x2="86509" y2="96814"/>
                        <a14:foregroundMark x1="50626" y1="87965" x2="29764" y2="84779"/>
                      </a14:backgroundRemoval>
                    </a14:imgEffect>
                  </a14:imgLayer>
                </a14:imgProps>
              </a:ext>
            </a:extLst>
          </a:blip>
          <a:stretch>
            <a:fillRect/>
          </a:stretch>
        </p:blipFill>
        <p:spPr>
          <a:xfrm>
            <a:off x="8643790" y="1202221"/>
            <a:ext cx="1692203" cy="1329757"/>
          </a:xfrm>
          <a:prstGeom prst="rect">
            <a:avLst/>
          </a:prstGeom>
        </p:spPr>
      </p:pic>
      <p:sp>
        <p:nvSpPr>
          <p:cNvPr id="16" name="角丸四角形 15"/>
          <p:cNvSpPr/>
          <p:nvPr/>
        </p:nvSpPr>
        <p:spPr>
          <a:xfrm>
            <a:off x="627941" y="5135689"/>
            <a:ext cx="6142893" cy="609600"/>
          </a:xfrm>
          <a:prstGeom prst="roundRect">
            <a:avLst>
              <a:gd name="adj" fmla="val 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3200" dirty="0" smtClean="0">
                <a:solidFill>
                  <a:schemeClr val="tx1">
                    <a:lumMod val="75000"/>
                    <a:lumOff val="25000"/>
                  </a:schemeClr>
                </a:solidFill>
              </a:rPr>
              <a:t>　</a:t>
            </a:r>
            <a:r>
              <a:rPr kumimoji="1" lang="ja-JP" altLang="en-US" sz="3200" dirty="0" err="1" smtClean="0">
                <a:solidFill>
                  <a:schemeClr val="tx1">
                    <a:lumMod val="75000"/>
                    <a:lumOff val="25000"/>
                  </a:schemeClr>
                </a:solidFill>
              </a:rPr>
              <a:t>じちろう</a:t>
            </a:r>
            <a:r>
              <a:rPr kumimoji="1" lang="ja-JP" altLang="en-US" sz="3200" dirty="0" smtClean="0">
                <a:solidFill>
                  <a:schemeClr val="tx1">
                    <a:lumMod val="75000"/>
                    <a:lumOff val="25000"/>
                  </a:schemeClr>
                </a:solidFill>
              </a:rPr>
              <a:t>マイカー共済</a:t>
            </a:r>
            <a:endParaRPr kumimoji="1" lang="ja-JP" altLang="en-US" sz="3200" dirty="0">
              <a:solidFill>
                <a:schemeClr val="tx1">
                  <a:lumMod val="75000"/>
                  <a:lumOff val="25000"/>
                </a:schemeClr>
              </a:solidFill>
            </a:endParaRPr>
          </a:p>
        </p:txBody>
      </p:sp>
      <p:sp>
        <p:nvSpPr>
          <p:cNvPr id="17" name="角丸四角形 16"/>
          <p:cNvSpPr/>
          <p:nvPr/>
        </p:nvSpPr>
        <p:spPr>
          <a:xfrm>
            <a:off x="5664000" y="5127737"/>
            <a:ext cx="1077351" cy="609599"/>
          </a:xfrm>
          <a:prstGeom prst="roundRect">
            <a:avLst>
              <a:gd name="adj"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0" name="右矢印 20"/>
          <p:cNvSpPr/>
          <p:nvPr/>
        </p:nvSpPr>
        <p:spPr>
          <a:xfrm rot="13245862">
            <a:off x="6625930" y="5719702"/>
            <a:ext cx="483117" cy="250372"/>
          </a:xfrm>
          <a:custGeom>
            <a:avLst/>
            <a:gdLst>
              <a:gd name="connsiteX0" fmla="*/ 0 w 538088"/>
              <a:gd name="connsiteY0" fmla="*/ 101747 h 406986"/>
              <a:gd name="connsiteX1" fmla="*/ 334595 w 538088"/>
              <a:gd name="connsiteY1" fmla="*/ 101747 h 406986"/>
              <a:gd name="connsiteX2" fmla="*/ 334595 w 538088"/>
              <a:gd name="connsiteY2" fmla="*/ 0 h 406986"/>
              <a:gd name="connsiteX3" fmla="*/ 538088 w 538088"/>
              <a:gd name="connsiteY3" fmla="*/ 203493 h 406986"/>
              <a:gd name="connsiteX4" fmla="*/ 334595 w 538088"/>
              <a:gd name="connsiteY4" fmla="*/ 406986 h 406986"/>
              <a:gd name="connsiteX5" fmla="*/ 334595 w 538088"/>
              <a:gd name="connsiteY5" fmla="*/ 305240 h 406986"/>
              <a:gd name="connsiteX6" fmla="*/ 0 w 538088"/>
              <a:gd name="connsiteY6" fmla="*/ 305240 h 406986"/>
              <a:gd name="connsiteX7" fmla="*/ 0 w 538088"/>
              <a:gd name="connsiteY7" fmla="*/ 101747 h 406986"/>
              <a:gd name="connsiteX0" fmla="*/ 0 w 538088"/>
              <a:gd name="connsiteY0" fmla="*/ 133497 h 438736"/>
              <a:gd name="connsiteX1" fmla="*/ 334595 w 538088"/>
              <a:gd name="connsiteY1" fmla="*/ 133497 h 438736"/>
              <a:gd name="connsiteX2" fmla="*/ 271095 w 538088"/>
              <a:gd name="connsiteY2" fmla="*/ 0 h 438736"/>
              <a:gd name="connsiteX3" fmla="*/ 538088 w 538088"/>
              <a:gd name="connsiteY3" fmla="*/ 235243 h 438736"/>
              <a:gd name="connsiteX4" fmla="*/ 334595 w 538088"/>
              <a:gd name="connsiteY4" fmla="*/ 438736 h 438736"/>
              <a:gd name="connsiteX5" fmla="*/ 334595 w 538088"/>
              <a:gd name="connsiteY5" fmla="*/ 336990 h 438736"/>
              <a:gd name="connsiteX6" fmla="*/ 0 w 538088"/>
              <a:gd name="connsiteY6" fmla="*/ 336990 h 438736"/>
              <a:gd name="connsiteX7" fmla="*/ 0 w 538088"/>
              <a:gd name="connsiteY7" fmla="*/ 133497 h 438736"/>
              <a:gd name="connsiteX0" fmla="*/ 0 w 538088"/>
              <a:gd name="connsiteY0" fmla="*/ 133497 h 460961"/>
              <a:gd name="connsiteX1" fmla="*/ 334595 w 538088"/>
              <a:gd name="connsiteY1" fmla="*/ 133497 h 460961"/>
              <a:gd name="connsiteX2" fmla="*/ 271095 w 538088"/>
              <a:gd name="connsiteY2" fmla="*/ 0 h 460961"/>
              <a:gd name="connsiteX3" fmla="*/ 538088 w 538088"/>
              <a:gd name="connsiteY3" fmla="*/ 235243 h 460961"/>
              <a:gd name="connsiteX4" fmla="*/ 255220 w 538088"/>
              <a:gd name="connsiteY4" fmla="*/ 460961 h 460961"/>
              <a:gd name="connsiteX5" fmla="*/ 334595 w 538088"/>
              <a:gd name="connsiteY5" fmla="*/ 336990 h 460961"/>
              <a:gd name="connsiteX6" fmla="*/ 0 w 538088"/>
              <a:gd name="connsiteY6" fmla="*/ 336990 h 460961"/>
              <a:gd name="connsiteX7" fmla="*/ 0 w 538088"/>
              <a:gd name="connsiteY7" fmla="*/ 133497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88" h="460961">
                <a:moveTo>
                  <a:pt x="0" y="133497"/>
                </a:moveTo>
                <a:lnTo>
                  <a:pt x="334595" y="133497"/>
                </a:lnTo>
                <a:lnTo>
                  <a:pt x="271095" y="0"/>
                </a:lnTo>
                <a:lnTo>
                  <a:pt x="538088" y="235243"/>
                </a:lnTo>
                <a:lnTo>
                  <a:pt x="255220" y="460961"/>
                </a:lnTo>
                <a:lnTo>
                  <a:pt x="334595" y="336990"/>
                </a:lnTo>
                <a:lnTo>
                  <a:pt x="0" y="336990"/>
                </a:lnTo>
                <a:lnTo>
                  <a:pt x="0" y="133497"/>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フリーフォーム 20"/>
          <p:cNvSpPr/>
          <p:nvPr/>
        </p:nvSpPr>
        <p:spPr>
          <a:xfrm rot="18742341">
            <a:off x="6034053" y="5130937"/>
            <a:ext cx="402194" cy="619104"/>
          </a:xfrm>
          <a:custGeom>
            <a:avLst/>
            <a:gdLst>
              <a:gd name="connsiteX0" fmla="*/ 392152 w 515819"/>
              <a:gd name="connsiteY0" fmla="*/ 135448 h 794005"/>
              <a:gd name="connsiteX1" fmla="*/ 135448 w 515819"/>
              <a:gd name="connsiteY1" fmla="*/ 123667 h 794005"/>
              <a:gd name="connsiteX2" fmla="*/ 123668 w 515819"/>
              <a:gd name="connsiteY2" fmla="*/ 380371 h 794005"/>
              <a:gd name="connsiteX3" fmla="*/ 380371 w 515819"/>
              <a:gd name="connsiteY3" fmla="*/ 392152 h 794005"/>
              <a:gd name="connsiteX4" fmla="*/ 392152 w 515819"/>
              <a:gd name="connsiteY4" fmla="*/ 135448 h 794005"/>
              <a:gd name="connsiteX5" fmla="*/ 448447 w 515819"/>
              <a:gd name="connsiteY5" fmla="*/ 84094 h 794005"/>
              <a:gd name="connsiteX6" fmla="*/ 431726 w 515819"/>
              <a:gd name="connsiteY6" fmla="*/ 448447 h 794005"/>
              <a:gd name="connsiteX7" fmla="*/ 343901 w 515819"/>
              <a:gd name="connsiteY7" fmla="*/ 501131 h 794005"/>
              <a:gd name="connsiteX8" fmla="*/ 300720 w 515819"/>
              <a:gd name="connsiteY8" fmla="*/ 511801 h 794005"/>
              <a:gd name="connsiteX9" fmla="*/ 300720 w 515819"/>
              <a:gd name="connsiteY9" fmla="*/ 774161 h 794005"/>
              <a:gd name="connsiteX10" fmla="*/ 280876 w 515819"/>
              <a:gd name="connsiteY10" fmla="*/ 794005 h 794005"/>
              <a:gd name="connsiteX11" fmla="*/ 201501 w 515819"/>
              <a:gd name="connsiteY11" fmla="*/ 794005 h 794005"/>
              <a:gd name="connsiteX12" fmla="*/ 181657 w 515819"/>
              <a:gd name="connsiteY12" fmla="*/ 774161 h 794005"/>
              <a:gd name="connsiteX13" fmla="*/ 181657 w 515819"/>
              <a:gd name="connsiteY13" fmla="*/ 503216 h 794005"/>
              <a:gd name="connsiteX14" fmla="*/ 150003 w 515819"/>
              <a:gd name="connsiteY14" fmla="*/ 492232 h 794005"/>
              <a:gd name="connsiteX15" fmla="*/ 67372 w 515819"/>
              <a:gd name="connsiteY15" fmla="*/ 431726 h 794005"/>
              <a:gd name="connsiteX16" fmla="*/ 84094 w 515819"/>
              <a:gd name="connsiteY16" fmla="*/ 67372 h 794005"/>
              <a:gd name="connsiteX17" fmla="*/ 448447 w 515819"/>
              <a:gd name="connsiteY17" fmla="*/ 84094 h 7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819" h="794005">
                <a:moveTo>
                  <a:pt x="392152" y="135448"/>
                </a:moveTo>
                <a:cubicBezTo>
                  <a:pt x="324518" y="61308"/>
                  <a:pt x="209589" y="56034"/>
                  <a:pt x="135448" y="123667"/>
                </a:cubicBezTo>
                <a:cubicBezTo>
                  <a:pt x="61308" y="191301"/>
                  <a:pt x="56034" y="306231"/>
                  <a:pt x="123668" y="380371"/>
                </a:cubicBezTo>
                <a:cubicBezTo>
                  <a:pt x="191301" y="454511"/>
                  <a:pt x="306231" y="459786"/>
                  <a:pt x="380371" y="392152"/>
                </a:cubicBezTo>
                <a:cubicBezTo>
                  <a:pt x="454512" y="324518"/>
                  <a:pt x="459786" y="209589"/>
                  <a:pt x="392152" y="135448"/>
                </a:cubicBezTo>
                <a:close/>
                <a:moveTo>
                  <a:pt x="448447" y="84094"/>
                </a:moveTo>
                <a:cubicBezTo>
                  <a:pt x="544443" y="189325"/>
                  <a:pt x="536957" y="352451"/>
                  <a:pt x="431726" y="448447"/>
                </a:cubicBezTo>
                <a:cubicBezTo>
                  <a:pt x="405418" y="472446"/>
                  <a:pt x="375492" y="489978"/>
                  <a:pt x="343901" y="501131"/>
                </a:cubicBezTo>
                <a:lnTo>
                  <a:pt x="300720" y="511801"/>
                </a:lnTo>
                <a:lnTo>
                  <a:pt x="300720" y="774161"/>
                </a:lnTo>
                <a:cubicBezTo>
                  <a:pt x="300720" y="785121"/>
                  <a:pt x="291836" y="794005"/>
                  <a:pt x="280876" y="794005"/>
                </a:cubicBezTo>
                <a:lnTo>
                  <a:pt x="201501" y="794005"/>
                </a:lnTo>
                <a:cubicBezTo>
                  <a:pt x="190541" y="794005"/>
                  <a:pt x="181657" y="785121"/>
                  <a:pt x="181657" y="774161"/>
                </a:cubicBezTo>
                <a:lnTo>
                  <a:pt x="181657" y="503216"/>
                </a:lnTo>
                <a:lnTo>
                  <a:pt x="150003" y="492232"/>
                </a:lnTo>
                <a:cubicBezTo>
                  <a:pt x="119566" y="478232"/>
                  <a:pt x="91371" y="458034"/>
                  <a:pt x="67372" y="431726"/>
                </a:cubicBezTo>
                <a:cubicBezTo>
                  <a:pt x="-28624" y="326495"/>
                  <a:pt x="-21137" y="163368"/>
                  <a:pt x="84094" y="67372"/>
                </a:cubicBezTo>
                <a:cubicBezTo>
                  <a:pt x="189325" y="-28624"/>
                  <a:pt x="352451" y="-21138"/>
                  <a:pt x="448447" y="840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16</a:t>
            </a:fld>
            <a:endParaRPr lang="ja-JP" altLang="en-US" sz="2800" i="0" dirty="0">
              <a:solidFill>
                <a:schemeClr val="bg1"/>
              </a:solidFill>
            </a:endParaRPr>
          </a:p>
        </p:txBody>
      </p:sp>
      <p:sp>
        <p:nvSpPr>
          <p:cNvPr id="25"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dirty="0" smtClean="0">
                <a:solidFill>
                  <a:schemeClr val="tx1"/>
                </a:solidFill>
                <a:latin typeface="+mn-ea"/>
                <a:ea typeface="+mn-ea"/>
              </a:rPr>
              <a:t>『</a:t>
            </a:r>
            <a:r>
              <a:rPr lang="ja-JP" altLang="en-US" sz="4400" b="1" dirty="0" err="1" smtClean="0">
                <a:solidFill>
                  <a:schemeClr val="tx1"/>
                </a:solidFill>
                <a:latin typeface="+mn-ea"/>
                <a:ea typeface="+mn-ea"/>
              </a:rPr>
              <a:t>じちろう</a:t>
            </a:r>
            <a:r>
              <a:rPr lang="ja-JP" altLang="en-US" sz="4400" b="1" dirty="0" smtClean="0">
                <a:solidFill>
                  <a:schemeClr val="tx1"/>
                </a:solidFill>
                <a:latin typeface="+mn-ea"/>
                <a:ea typeface="+mn-ea"/>
              </a:rPr>
              <a:t>マイカー共済</a:t>
            </a:r>
            <a:r>
              <a:rPr lang="en-US" altLang="ja-JP" sz="4400" b="1" dirty="0" smtClean="0">
                <a:solidFill>
                  <a:schemeClr val="tx1"/>
                </a:solidFill>
                <a:latin typeface="+mn-ea"/>
                <a:ea typeface="+mn-ea"/>
              </a:rPr>
              <a:t>』</a:t>
            </a:r>
            <a:r>
              <a:rPr lang="ja-JP" altLang="en-US" sz="4400" b="1" dirty="0" smtClean="0">
                <a:solidFill>
                  <a:schemeClr val="tx1"/>
                </a:solidFill>
                <a:latin typeface="+mn-ea"/>
                <a:ea typeface="+mn-ea"/>
              </a:rPr>
              <a:t>②</a:t>
            </a:r>
            <a:endParaRPr lang="ja-JP" altLang="en-US" sz="4400" b="1" dirty="0">
              <a:solidFill>
                <a:schemeClr val="tx1"/>
              </a:solidFill>
              <a:latin typeface="+mn-ea"/>
              <a:ea typeface="+mn-ea"/>
            </a:endParaRPr>
          </a:p>
        </p:txBody>
      </p:sp>
    </p:spTree>
    <p:extLst>
      <p:ext uri="{BB962C8B-B14F-4D97-AF65-F5344CB8AC3E}">
        <p14:creationId xmlns:p14="http://schemas.microsoft.com/office/powerpoint/2010/main" val="2616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5">
                                            <p:txEl>
                                              <p:pRg st="9" end="9"/>
                                            </p:txEl>
                                          </p:spTgt>
                                        </p:tgtEl>
                                        <p:attrNameLst>
                                          <p:attrName>style.visibility</p:attrName>
                                        </p:attrNameLst>
                                      </p:cBhvr>
                                      <p:to>
                                        <p:strVal val="visible"/>
                                      </p:to>
                                    </p:set>
                                    <p:anim calcmode="lin" valueType="num">
                                      <p:cBhvr additive="base">
                                        <p:cTn id="53" dur="500" fill="hold"/>
                                        <p:tgtEl>
                                          <p:spTgt spid="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2000"/>
                                        <p:tgtEl>
                                          <p:spTgt spid="3"/>
                                        </p:tgtEl>
                                      </p:cBhvr>
                                    </p:animEffect>
                                    <p:anim calcmode="lin" valueType="num">
                                      <p:cBhvr>
                                        <p:cTn id="60" dur="2000" fill="hold"/>
                                        <p:tgtEl>
                                          <p:spTgt spid="3"/>
                                        </p:tgtEl>
                                        <p:attrNameLst>
                                          <p:attrName>ppt_w</p:attrName>
                                        </p:attrNameLst>
                                      </p:cBhvr>
                                      <p:tavLst>
                                        <p:tav tm="0" fmla="#ppt_w*sin(2.5*pi*$)">
                                          <p:val>
                                            <p:fltVal val="0"/>
                                          </p:val>
                                        </p:tav>
                                        <p:tav tm="100000">
                                          <p:val>
                                            <p:fltVal val="1"/>
                                          </p:val>
                                        </p:tav>
                                      </p:tavLst>
                                    </p:anim>
                                    <p:anim calcmode="lin" valueType="num">
                                      <p:cBhvr>
                                        <p:cTn id="6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bwMode="gray">
          <a:xfrm>
            <a:off x="665884" y="889003"/>
            <a:ext cx="10945477" cy="4877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17</a:t>
            </a:fld>
            <a:endParaRPr kumimoji="1" lang="ja-JP" altLang="en-US" dirty="0"/>
          </a:p>
        </p:txBody>
      </p:sp>
      <p:pic>
        <p:nvPicPr>
          <p:cNvPr id="7" name="図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3513825"/>
            <a:ext cx="4070178" cy="2895778"/>
          </a:xfrm>
          <a:prstGeom prst="rect">
            <a:avLst/>
          </a:prstGeom>
        </p:spPr>
      </p:pic>
      <p:sp>
        <p:nvSpPr>
          <p:cNvPr id="8" name="テキスト ボックス 7"/>
          <p:cNvSpPr txBox="1"/>
          <p:nvPr/>
        </p:nvSpPr>
        <p:spPr>
          <a:xfrm>
            <a:off x="1819031" y="2174755"/>
            <a:ext cx="9022779" cy="2123658"/>
          </a:xfrm>
          <a:prstGeom prst="rect">
            <a:avLst/>
          </a:prstGeom>
          <a:noFill/>
        </p:spPr>
        <p:txBody>
          <a:bodyPr wrap="square" rtlCol="0">
            <a:spAutoFit/>
          </a:bodyPr>
          <a:lstStyle/>
          <a:p>
            <a:pPr algn="ctr"/>
            <a:r>
              <a:rPr lang="ja-JP" altLang="en-US" sz="6600" b="1" dirty="0">
                <a:solidFill>
                  <a:srgbClr val="002060"/>
                </a:solidFill>
                <a:latin typeface="+mn-ea"/>
              </a:rPr>
              <a:t>困</a:t>
            </a:r>
            <a:r>
              <a:rPr lang="ja-JP" altLang="en-US" sz="6600" b="1" dirty="0" smtClean="0">
                <a:solidFill>
                  <a:srgbClr val="002060"/>
                </a:solidFill>
                <a:latin typeface="+mn-ea"/>
              </a:rPr>
              <a:t>ったことがあれば</a:t>
            </a:r>
            <a:endParaRPr kumimoji="1" lang="en-US" altLang="ja-JP" sz="6600" b="1" dirty="0" smtClean="0">
              <a:solidFill>
                <a:srgbClr val="002060"/>
              </a:solidFill>
              <a:latin typeface="+mn-ea"/>
            </a:endParaRPr>
          </a:p>
          <a:p>
            <a:pPr algn="ctr"/>
            <a:r>
              <a:rPr lang="ja-JP" altLang="en-US" sz="6600" b="1" u="sng" dirty="0">
                <a:solidFill>
                  <a:srgbClr val="002060"/>
                </a:solidFill>
                <a:latin typeface="+mn-ea"/>
              </a:rPr>
              <a:t>組合</a:t>
            </a:r>
            <a:r>
              <a:rPr lang="ja-JP" altLang="en-US" sz="6600" b="1" u="sng" dirty="0" smtClean="0">
                <a:solidFill>
                  <a:srgbClr val="002060"/>
                </a:solidFill>
                <a:latin typeface="+mn-ea"/>
              </a:rPr>
              <a:t>に相談を！</a:t>
            </a:r>
            <a:endParaRPr kumimoji="1" lang="en-US" altLang="ja-JP" sz="6600" b="1" u="sng" dirty="0" smtClean="0">
              <a:solidFill>
                <a:srgbClr val="002060"/>
              </a:solidFill>
              <a:latin typeface="+mn-ea"/>
            </a:endParaRPr>
          </a:p>
        </p:txBody>
      </p:sp>
      <p:sp>
        <p:nvSpPr>
          <p:cNvPr id="11" name="テキスト ボックス 2"/>
          <p:cNvSpPr txBox="1"/>
          <p:nvPr/>
        </p:nvSpPr>
        <p:spPr>
          <a:xfrm>
            <a:off x="3970605" y="5734222"/>
            <a:ext cx="774033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契約にあたってはパンフレットをご覧ください。</a:t>
            </a:r>
            <a:endParaRPr kumimoji="1" lang="en-US" altLang="ja-JP" sz="1200" dirty="0" smtClean="0">
              <a:solidFill>
                <a:schemeClr val="tx2">
                  <a:lumMod val="50000"/>
                </a:schemeClr>
              </a:solidFill>
            </a:endParaRPr>
          </a:p>
          <a:p>
            <a:r>
              <a:rPr lang="en-US" altLang="ja-JP" sz="1200" dirty="0" smtClean="0">
                <a:solidFill>
                  <a:schemeClr val="tx2">
                    <a:lumMod val="50000"/>
                  </a:schemeClr>
                </a:solidFill>
              </a:rPr>
              <a:t>※</a:t>
            </a:r>
            <a:r>
              <a:rPr lang="ja-JP" altLang="en-US" sz="1200" dirty="0" err="1" smtClean="0">
                <a:solidFill>
                  <a:schemeClr val="tx2">
                    <a:lumMod val="50000"/>
                  </a:schemeClr>
                </a:solidFill>
              </a:rPr>
              <a:t>じちろう</a:t>
            </a:r>
            <a:r>
              <a:rPr lang="ja-JP" altLang="en-US" sz="1200" dirty="0" smtClean="0">
                <a:solidFill>
                  <a:schemeClr val="tx2">
                    <a:lumMod val="50000"/>
                  </a:schemeClr>
                </a:solidFill>
              </a:rPr>
              <a:t>共済の各制度はこくみん共済 </a:t>
            </a:r>
            <a:r>
              <a:rPr lang="en-US" altLang="ja-JP" sz="1200" dirty="0" smtClean="0">
                <a:solidFill>
                  <a:schemeClr val="tx2">
                    <a:lumMod val="50000"/>
                  </a:schemeClr>
                </a:solidFill>
              </a:rPr>
              <a:t>coop〈</a:t>
            </a:r>
            <a:r>
              <a:rPr lang="ja-JP" altLang="en-US" sz="1200" dirty="0" smtClean="0">
                <a:solidFill>
                  <a:schemeClr val="tx2">
                    <a:lumMod val="50000"/>
                  </a:schemeClr>
                </a:solidFill>
              </a:rPr>
              <a:t>全労済</a:t>
            </a:r>
            <a:r>
              <a:rPr lang="en-US" altLang="ja-JP" sz="1200" dirty="0" smtClean="0">
                <a:solidFill>
                  <a:schemeClr val="tx2">
                    <a:lumMod val="50000"/>
                  </a:schemeClr>
                </a:solidFill>
              </a:rPr>
              <a:t>〉</a:t>
            </a:r>
            <a:r>
              <a:rPr lang="ja-JP" altLang="en-US" sz="1200" dirty="0" smtClean="0">
                <a:solidFill>
                  <a:schemeClr val="tx2">
                    <a:lumMod val="50000"/>
                  </a:schemeClr>
                </a:solidFill>
              </a:rPr>
              <a:t>自治労共済推進本部が募集しています</a:t>
            </a:r>
            <a:r>
              <a:rPr lang="ja-JP" altLang="en-US" sz="1600" dirty="0" smtClean="0">
                <a:solidFill>
                  <a:schemeClr val="tx2">
                    <a:lumMod val="50000"/>
                  </a:schemeClr>
                </a:solidFill>
              </a:rPr>
              <a:t>。</a:t>
            </a:r>
            <a:endParaRPr lang="en-US" altLang="ja-JP" sz="1600" dirty="0" smtClean="0">
              <a:solidFill>
                <a:schemeClr val="tx2">
                  <a:lumMod val="50000"/>
                </a:schemeClr>
              </a:solidFill>
            </a:endParaRPr>
          </a:p>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本動画は、</a:t>
            </a:r>
            <a:r>
              <a:rPr lang="ja-JP" altLang="en-US" sz="1200" dirty="0" err="1">
                <a:solidFill>
                  <a:schemeClr val="tx2">
                    <a:lumMod val="50000"/>
                  </a:schemeClr>
                </a:solidFill>
              </a:rPr>
              <a:t>こくみん</a:t>
            </a:r>
            <a:r>
              <a:rPr lang="ja-JP" altLang="en-US" sz="1200" dirty="0">
                <a:solidFill>
                  <a:schemeClr val="tx2">
                    <a:lumMod val="50000"/>
                  </a:schemeClr>
                </a:solidFill>
              </a:rPr>
              <a:t>共済 </a:t>
            </a:r>
            <a:r>
              <a:rPr lang="en-US" altLang="ja-JP" sz="1200" dirty="0">
                <a:solidFill>
                  <a:schemeClr val="tx2">
                    <a:lumMod val="50000"/>
                  </a:schemeClr>
                </a:solidFill>
              </a:rPr>
              <a:t>coop〈</a:t>
            </a:r>
            <a:r>
              <a:rPr lang="ja-JP" altLang="en-US" sz="1200" dirty="0">
                <a:solidFill>
                  <a:schemeClr val="tx2">
                    <a:lumMod val="50000"/>
                  </a:schemeClr>
                </a:solidFill>
              </a:rPr>
              <a:t>全労済</a:t>
            </a:r>
            <a:r>
              <a:rPr lang="en-US" altLang="ja-JP" sz="1200" dirty="0">
                <a:solidFill>
                  <a:schemeClr val="tx2">
                    <a:lumMod val="50000"/>
                  </a:schemeClr>
                </a:solidFill>
              </a:rPr>
              <a:t>〉</a:t>
            </a:r>
            <a:r>
              <a:rPr lang="ja-JP" altLang="en-US" sz="1200" dirty="0">
                <a:solidFill>
                  <a:schemeClr val="tx2">
                    <a:lumMod val="50000"/>
                  </a:schemeClr>
                </a:solidFill>
              </a:rPr>
              <a:t>自治労共済推進</a:t>
            </a:r>
            <a:r>
              <a:rPr lang="ja-JP" altLang="en-US" sz="1200" dirty="0" smtClean="0">
                <a:solidFill>
                  <a:schemeClr val="tx2">
                    <a:lumMod val="50000"/>
                  </a:schemeClr>
                </a:solidFill>
              </a:rPr>
              <a:t>本部の資料を一部抜粋して作成しています。</a:t>
            </a:r>
            <a:endParaRPr kumimoji="1" lang="ja-JP" altLang="en-US" sz="1200" dirty="0">
              <a:solidFill>
                <a:schemeClr val="tx2">
                  <a:lumMod val="50000"/>
                </a:schemeClr>
              </a:solidFill>
            </a:endParaRPr>
          </a:p>
        </p:txBody>
      </p:sp>
      <p:sp>
        <p:nvSpPr>
          <p:cNvPr id="12" name="正方形/長方形 11"/>
          <p:cNvSpPr/>
          <p:nvPr/>
        </p:nvSpPr>
        <p:spPr>
          <a:xfrm>
            <a:off x="3970605" y="4319567"/>
            <a:ext cx="5211683" cy="523220"/>
          </a:xfrm>
          <a:prstGeom prst="rect">
            <a:avLst/>
          </a:prstGeom>
        </p:spPr>
        <p:txBody>
          <a:bodyPr wrap="none">
            <a:spAutoFit/>
          </a:bodyPr>
          <a:lstStyle/>
          <a:p>
            <a:pPr algn="ctr"/>
            <a:r>
              <a:rPr lang="ja-JP" altLang="en-US" sz="2800" b="1" dirty="0" smtClean="0">
                <a:solidFill>
                  <a:srgbClr val="002060"/>
                </a:solidFill>
                <a:latin typeface="+mn-ea"/>
              </a:rPr>
              <a:t>職場の役員、組合書記局まで</a:t>
            </a:r>
            <a:r>
              <a:rPr lang="ja-JP" altLang="en-US" sz="2800" b="1" dirty="0">
                <a:solidFill>
                  <a:srgbClr val="002060"/>
                </a:solidFill>
                <a:latin typeface="+mn-ea"/>
              </a:rPr>
              <a:t>！</a:t>
            </a:r>
            <a:endParaRPr lang="en-US" altLang="ja-JP" sz="2800" b="1" dirty="0">
              <a:solidFill>
                <a:srgbClr val="002060"/>
              </a:solidFill>
              <a:latin typeface="+mn-ea"/>
            </a:endParaRPr>
          </a:p>
        </p:txBody>
      </p:sp>
      <p:sp>
        <p:nvSpPr>
          <p:cNvPr id="13" name="正方形/長方形 1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5"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17</a:t>
            </a:fld>
            <a:endParaRPr lang="ja-JP" altLang="en-US" sz="2800" dirty="0">
              <a:solidFill>
                <a:schemeClr val="bg1"/>
              </a:solidFill>
            </a:endParaRPr>
          </a:p>
        </p:txBody>
      </p:sp>
    </p:spTree>
    <p:extLst>
      <p:ext uri="{BB962C8B-B14F-4D97-AF65-F5344CB8AC3E}">
        <p14:creationId xmlns:p14="http://schemas.microsoft.com/office/powerpoint/2010/main" val="28649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28000" cy="695740"/>
          </a:xfrm>
        </p:spPr>
        <p:txBody>
          <a:bodyPr rtlCol="0">
            <a:noAutofit/>
          </a:bodyPr>
          <a:lstStyle/>
          <a:p>
            <a:pPr rtl="0"/>
            <a:r>
              <a:rPr lang="ja-JP" altLang="en-US" sz="4000" b="1" dirty="0" smtClean="0">
                <a:solidFill>
                  <a:schemeClr val="tx1"/>
                </a:solidFill>
                <a:latin typeface="+mn-ea"/>
                <a:ea typeface="+mn-ea"/>
              </a:rPr>
              <a:t>あなたを支える２つのセーフティネット</a:t>
            </a:r>
            <a:endParaRPr lang="ja-JP" altLang="en-US" sz="4000" b="1" dirty="0">
              <a:solidFill>
                <a:schemeClr val="tx1"/>
              </a:solidFill>
              <a:latin typeface="+mn-ea"/>
              <a:ea typeface="+mn-ea"/>
            </a:endParaRP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2</a:t>
            </a:fld>
            <a:endParaRPr lang="ja-JP" altLang="en-US" sz="2800" i="0" dirty="0">
              <a:solidFill>
                <a:schemeClr val="bg1"/>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551" y="1452031"/>
            <a:ext cx="3632191" cy="3931434"/>
          </a:xfrm>
          <a:prstGeom prst="rect">
            <a:avLst/>
          </a:prstGeom>
        </p:spPr>
      </p:pic>
      <p:sp>
        <p:nvSpPr>
          <p:cNvPr id="4" name="角丸四角形 3"/>
          <p:cNvSpPr/>
          <p:nvPr/>
        </p:nvSpPr>
        <p:spPr>
          <a:xfrm>
            <a:off x="848686" y="3284411"/>
            <a:ext cx="3498209" cy="2001966"/>
          </a:xfrm>
          <a:prstGeom prst="roundRect">
            <a:avLst/>
          </a:prstGeom>
          <a:solidFill>
            <a:schemeClr val="accent4"/>
          </a:solidFill>
          <a:ln w="762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smtClean="0"/>
              <a:t>働く</a:t>
            </a:r>
            <a:r>
              <a:rPr kumimoji="1" lang="ja-JP" altLang="en-US" sz="2400" dirty="0" smtClean="0"/>
              <a:t>上での</a:t>
            </a:r>
            <a:endParaRPr kumimoji="1" lang="en-US" altLang="ja-JP" sz="2400" dirty="0" smtClean="0"/>
          </a:p>
          <a:p>
            <a:pPr algn="ctr"/>
            <a:r>
              <a:rPr kumimoji="1" lang="ja-JP" altLang="en-US" sz="2400" dirty="0" smtClean="0"/>
              <a:t>困りごとを支える</a:t>
            </a:r>
            <a:endParaRPr kumimoji="1" lang="en-US" altLang="ja-JP" sz="2400" dirty="0" smtClean="0"/>
          </a:p>
          <a:p>
            <a:pPr algn="ctr"/>
            <a:r>
              <a:rPr kumimoji="1" lang="ja-JP" altLang="en-US" sz="4800" dirty="0" smtClean="0"/>
              <a:t>労働組合</a:t>
            </a:r>
            <a:endParaRPr kumimoji="1" lang="ja-JP" altLang="en-US" sz="4800" dirty="0"/>
          </a:p>
        </p:txBody>
      </p:sp>
      <p:sp>
        <p:nvSpPr>
          <p:cNvPr id="9" name="角丸四角形 8"/>
          <p:cNvSpPr/>
          <p:nvPr/>
        </p:nvSpPr>
        <p:spPr>
          <a:xfrm>
            <a:off x="7950742" y="3284411"/>
            <a:ext cx="3498209" cy="2001965"/>
          </a:xfrm>
          <a:prstGeom prst="roundRect">
            <a:avLst/>
          </a:prstGeom>
          <a:solidFill>
            <a:schemeClr val="accent3">
              <a:lumMod val="20000"/>
              <a:lumOff val="80000"/>
            </a:schemeClr>
          </a:solidFill>
          <a:ln w="76200"/>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4000" dirty="0" smtClean="0"/>
              <a:t>暮らす</a:t>
            </a:r>
            <a:r>
              <a:rPr kumimoji="1" lang="ja-JP" altLang="en-US" sz="2400" dirty="0" smtClean="0"/>
              <a:t>上での</a:t>
            </a:r>
            <a:endParaRPr kumimoji="1" lang="en-US" altLang="ja-JP" sz="2400" dirty="0" smtClean="0"/>
          </a:p>
          <a:p>
            <a:pPr algn="ctr"/>
            <a:r>
              <a:rPr kumimoji="1" lang="ja-JP" altLang="en-US" sz="2400" dirty="0" smtClean="0"/>
              <a:t>困りごとを支える</a:t>
            </a:r>
            <a:endParaRPr kumimoji="1" lang="en-US" altLang="ja-JP" sz="2400" dirty="0" smtClean="0"/>
          </a:p>
          <a:p>
            <a:pPr algn="ctr"/>
            <a:r>
              <a:rPr kumimoji="1" lang="ja-JP" altLang="en-US" sz="4800" dirty="0" smtClean="0"/>
              <a:t>共済制度</a:t>
            </a:r>
            <a:endParaRPr kumimoji="1" lang="ja-JP" altLang="en-US" sz="4800" dirty="0"/>
          </a:p>
        </p:txBody>
      </p:sp>
      <p:sp>
        <p:nvSpPr>
          <p:cNvPr id="10" name="テキスト ボックス 9"/>
          <p:cNvSpPr txBox="1"/>
          <p:nvPr/>
        </p:nvSpPr>
        <p:spPr>
          <a:xfrm>
            <a:off x="402770" y="5737845"/>
            <a:ext cx="11357230" cy="646331"/>
          </a:xfrm>
          <a:prstGeom prst="rect">
            <a:avLst/>
          </a:prstGeom>
          <a:solidFill>
            <a:srgbClr val="FFFF00"/>
          </a:solidFill>
          <a:ln w="38100">
            <a:solidFill>
              <a:srgbClr val="FF0000"/>
            </a:solidFill>
          </a:ln>
        </p:spPr>
        <p:txBody>
          <a:bodyPr wrap="square" rtlCol="0">
            <a:spAutoFit/>
          </a:bodyPr>
          <a:lstStyle/>
          <a:p>
            <a:pPr algn="ctr"/>
            <a:r>
              <a:rPr kumimoji="1" lang="ja-JP" altLang="en-US" sz="3600" dirty="0" smtClean="0">
                <a:solidFill>
                  <a:srgbClr val="FF0000"/>
                </a:solidFill>
                <a:latin typeface="Meiryo UI" panose="020B0604030504040204" pitchFamily="50" charset="-128"/>
                <a:ea typeface="Meiryo UI" panose="020B0604030504040204" pitchFamily="50" charset="-128"/>
              </a:rPr>
              <a:t>どちらが欠けても、安心して働き、暮らしていけません！</a:t>
            </a:r>
            <a:endParaRPr kumimoji="1" lang="ja-JP" altLang="en-US" sz="3600"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79047" y="2137725"/>
            <a:ext cx="2335695" cy="646331"/>
          </a:xfrm>
          <a:prstGeom prst="rect">
            <a:avLst/>
          </a:prstGeom>
          <a:noFill/>
          <a:ln>
            <a:noFill/>
          </a:ln>
        </p:spPr>
        <p:txBody>
          <a:bodyPr wrap="square" rtlCol="0">
            <a:spAutoFit/>
          </a:bodyPr>
          <a:lstStyle/>
          <a:p>
            <a:r>
              <a:rPr lang="ja-JP" altLang="en-US" sz="3600" dirty="0" smtClean="0"/>
              <a:t>あなた→</a:t>
            </a:r>
            <a:endParaRPr kumimoji="1" lang="ja-JP" altLang="en-US" sz="3600" dirty="0"/>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303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28000" cy="695740"/>
          </a:xfrm>
        </p:spPr>
        <p:txBody>
          <a:bodyPr rtlCol="0">
            <a:noAutofit/>
          </a:bodyPr>
          <a:lstStyle/>
          <a:p>
            <a:pPr rtl="0"/>
            <a:r>
              <a:rPr lang="ja-JP" altLang="en-US" sz="4400" b="1" dirty="0" smtClean="0">
                <a:solidFill>
                  <a:schemeClr val="tx1"/>
                </a:solidFill>
                <a:latin typeface="+mn-ea"/>
                <a:ea typeface="+mn-ea"/>
              </a:rPr>
              <a:t>労働組合の役割</a:t>
            </a:r>
            <a:endParaRPr lang="ja-JP" altLang="en-US" sz="4400" b="1" dirty="0">
              <a:solidFill>
                <a:schemeClr val="tx1"/>
              </a:solidFill>
              <a:latin typeface="+mn-ea"/>
              <a:ea typeface="+mn-ea"/>
            </a:endParaRP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3</a:t>
            </a:fld>
            <a:endParaRPr lang="ja-JP" altLang="en-US" sz="2800" i="0" dirty="0">
              <a:solidFill>
                <a:schemeClr val="bg1"/>
              </a:solidFill>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5" name="テキスト ボックス 4"/>
          <p:cNvSpPr txBox="1"/>
          <p:nvPr/>
        </p:nvSpPr>
        <p:spPr>
          <a:xfrm>
            <a:off x="422061" y="1403350"/>
            <a:ext cx="11769939" cy="4832092"/>
          </a:xfrm>
          <a:prstGeom prst="rect">
            <a:avLst/>
          </a:prstGeom>
          <a:noFill/>
        </p:spPr>
        <p:txBody>
          <a:bodyPr wrap="square" rtlCol="0">
            <a:spAutoFit/>
          </a:bodyPr>
          <a:lstStyle/>
          <a:p>
            <a:pPr lvl="8"/>
            <a:r>
              <a:rPr lang="ja-JP" altLang="en-US" sz="2800" b="1" dirty="0" smtClean="0">
                <a:latin typeface="+mj-ea"/>
                <a:ea typeface="+mj-ea"/>
              </a:rPr>
              <a:t>①賃金・</a:t>
            </a:r>
            <a:r>
              <a:rPr lang="ja-JP" altLang="en-US" sz="2800" b="1" dirty="0">
                <a:latin typeface="+mj-ea"/>
                <a:ea typeface="+mj-ea"/>
              </a:rPr>
              <a:t>労働</a:t>
            </a:r>
            <a:r>
              <a:rPr lang="ja-JP" altLang="en-US" sz="2800" b="1" dirty="0" smtClean="0">
                <a:latin typeface="+mj-ea"/>
                <a:ea typeface="+mj-ea"/>
              </a:rPr>
              <a:t>条件の維持・向上をめざして</a:t>
            </a:r>
            <a:endParaRPr lang="en-US" altLang="ja-JP" sz="2800" b="1" dirty="0" smtClean="0">
              <a:latin typeface="+mj-ea"/>
              <a:ea typeface="+mj-ea"/>
            </a:endParaRPr>
          </a:p>
          <a:p>
            <a:pPr lvl="8"/>
            <a:r>
              <a:rPr kumimoji="1" lang="ja-JP" altLang="en-US" sz="2800" dirty="0" smtClean="0">
                <a:latin typeface="+mj-ea"/>
                <a:ea typeface="+mj-ea"/>
              </a:rPr>
              <a:t>（給料のアップ、時間外勤務の削減、</a:t>
            </a:r>
            <a:endParaRPr kumimoji="1" lang="en-US" altLang="ja-JP" sz="2800" dirty="0" smtClean="0">
              <a:latin typeface="+mj-ea"/>
              <a:ea typeface="+mj-ea"/>
            </a:endParaRPr>
          </a:p>
          <a:p>
            <a:pPr lvl="8"/>
            <a:r>
              <a:rPr lang="ja-JP" altLang="en-US" sz="2800" dirty="0">
                <a:latin typeface="+mj-ea"/>
                <a:ea typeface="+mj-ea"/>
              </a:rPr>
              <a:t>　</a:t>
            </a:r>
            <a:r>
              <a:rPr kumimoji="1" lang="ja-JP" altLang="en-US" sz="2800" dirty="0" smtClean="0">
                <a:latin typeface="+mj-ea"/>
                <a:ea typeface="+mj-ea"/>
              </a:rPr>
              <a:t>職場の人員を増やす取り組みなど）</a:t>
            </a:r>
            <a:endParaRPr kumimoji="1" lang="en-US" altLang="ja-JP" sz="2800" dirty="0" smtClean="0">
              <a:latin typeface="+mj-ea"/>
              <a:ea typeface="+mj-ea"/>
            </a:endParaRPr>
          </a:p>
          <a:p>
            <a:endParaRPr lang="en-US" altLang="ja-JP" sz="2800" b="1" dirty="0" smtClean="0">
              <a:latin typeface="+mj-ea"/>
              <a:ea typeface="+mj-ea"/>
            </a:endParaRPr>
          </a:p>
          <a:p>
            <a:pPr lvl="8"/>
            <a:r>
              <a:rPr kumimoji="1" lang="ja-JP" altLang="en-US" sz="2800" b="1" dirty="0" smtClean="0">
                <a:latin typeface="+mj-ea"/>
                <a:ea typeface="+mj-ea"/>
              </a:rPr>
              <a:t>②働きやすい職場環境の確保をめざして</a:t>
            </a:r>
            <a:endParaRPr kumimoji="1" lang="en-US" altLang="ja-JP" sz="2800" b="1" dirty="0" smtClean="0">
              <a:latin typeface="+mj-ea"/>
              <a:ea typeface="+mj-ea"/>
            </a:endParaRPr>
          </a:p>
          <a:p>
            <a:pPr lvl="8"/>
            <a:r>
              <a:rPr lang="ja-JP" altLang="en-US" sz="2800" dirty="0" smtClean="0">
                <a:latin typeface="+mj-ea"/>
                <a:ea typeface="+mj-ea"/>
              </a:rPr>
              <a:t>（パワハラ・セクハラ対策、風通しの良い職場、</a:t>
            </a:r>
            <a:endParaRPr lang="en-US" altLang="ja-JP" sz="2800" dirty="0" smtClean="0">
              <a:latin typeface="+mj-ea"/>
              <a:ea typeface="+mj-ea"/>
            </a:endParaRPr>
          </a:p>
          <a:p>
            <a:pPr lvl="8"/>
            <a:r>
              <a:rPr lang="ja-JP" altLang="en-US" sz="2800" dirty="0" smtClean="0">
                <a:latin typeface="+mj-ea"/>
                <a:ea typeface="+mj-ea"/>
              </a:rPr>
              <a:t>　安全快適な勤務環境の構築など）</a:t>
            </a:r>
            <a:endParaRPr lang="en-US" altLang="ja-JP" sz="2800" dirty="0" smtClean="0">
              <a:latin typeface="+mj-ea"/>
              <a:ea typeface="+mj-ea"/>
            </a:endParaRPr>
          </a:p>
          <a:p>
            <a:endParaRPr kumimoji="1" lang="en-US" altLang="ja-JP" sz="2800" dirty="0">
              <a:latin typeface="+mj-ea"/>
              <a:ea typeface="+mj-ea"/>
            </a:endParaRPr>
          </a:p>
          <a:p>
            <a:pPr lvl="8"/>
            <a:r>
              <a:rPr kumimoji="1" lang="ja-JP" altLang="en-US" sz="2800" b="1" dirty="0" smtClean="0">
                <a:latin typeface="+mj-ea"/>
                <a:ea typeface="+mj-ea"/>
              </a:rPr>
              <a:t>③安心の生活をめざして</a:t>
            </a:r>
            <a:endParaRPr kumimoji="1" lang="en-US" altLang="ja-JP" sz="2800" b="1" dirty="0" smtClean="0">
              <a:latin typeface="+mj-ea"/>
              <a:ea typeface="+mj-ea"/>
            </a:endParaRPr>
          </a:p>
          <a:p>
            <a:pPr lvl="8"/>
            <a:r>
              <a:rPr lang="ja-JP" altLang="en-US" sz="2800" dirty="0" smtClean="0">
                <a:latin typeface="+mj-ea"/>
                <a:ea typeface="+mj-ea"/>
              </a:rPr>
              <a:t>（さまざまなリスクに備える</a:t>
            </a:r>
            <a:r>
              <a:rPr lang="ja-JP" altLang="en-US" sz="2800" dirty="0" err="1" smtClean="0">
                <a:latin typeface="+mj-ea"/>
                <a:ea typeface="+mj-ea"/>
              </a:rPr>
              <a:t>じちろう</a:t>
            </a:r>
            <a:r>
              <a:rPr lang="ja-JP" altLang="en-US" sz="2800" dirty="0" smtClean="0">
                <a:latin typeface="+mj-ea"/>
                <a:ea typeface="+mj-ea"/>
              </a:rPr>
              <a:t>共済、</a:t>
            </a:r>
            <a:endParaRPr lang="en-US" altLang="ja-JP" sz="2800" dirty="0" smtClean="0">
              <a:latin typeface="+mj-ea"/>
              <a:ea typeface="+mj-ea"/>
            </a:endParaRPr>
          </a:p>
          <a:p>
            <a:pPr lvl="8"/>
            <a:r>
              <a:rPr lang="ja-JP" altLang="en-US" sz="2800" dirty="0">
                <a:latin typeface="+mj-ea"/>
                <a:ea typeface="+mj-ea"/>
              </a:rPr>
              <a:t>　</a:t>
            </a:r>
            <a:r>
              <a:rPr lang="ja-JP" altLang="en-US" sz="2800" dirty="0" smtClean="0">
                <a:latin typeface="+mj-ea"/>
                <a:ea typeface="+mj-ea"/>
              </a:rPr>
              <a:t>労働金庫によるローンの斡旋など）</a:t>
            </a:r>
            <a:endParaRPr kumimoji="1" lang="en-US" altLang="ja-JP" sz="2800" dirty="0" smtClean="0">
              <a:latin typeface="+mj-ea"/>
              <a:ea typeface="+mj-ea"/>
            </a:endParaRPr>
          </a:p>
        </p:txBody>
      </p:sp>
      <p:sp>
        <p:nvSpPr>
          <p:cNvPr id="13" name="角丸四角形 12"/>
          <p:cNvSpPr/>
          <p:nvPr/>
        </p:nvSpPr>
        <p:spPr>
          <a:xfrm>
            <a:off x="432000" y="1265112"/>
            <a:ext cx="3498209" cy="2001966"/>
          </a:xfrm>
          <a:prstGeom prst="roundRect">
            <a:avLst/>
          </a:prstGeom>
          <a:solidFill>
            <a:schemeClr val="accent4"/>
          </a:solidFill>
          <a:ln w="762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smtClean="0"/>
              <a:t>働く</a:t>
            </a:r>
            <a:r>
              <a:rPr kumimoji="1" lang="ja-JP" altLang="en-US" sz="2400" dirty="0" smtClean="0"/>
              <a:t>上での</a:t>
            </a:r>
            <a:endParaRPr kumimoji="1" lang="en-US" altLang="ja-JP" sz="2400" dirty="0" smtClean="0"/>
          </a:p>
          <a:p>
            <a:pPr algn="ctr"/>
            <a:r>
              <a:rPr kumimoji="1" lang="ja-JP" altLang="en-US" sz="2400" dirty="0" smtClean="0"/>
              <a:t>困りごとを支える</a:t>
            </a:r>
            <a:endParaRPr kumimoji="1" lang="en-US" altLang="ja-JP" sz="2400" dirty="0" smtClean="0"/>
          </a:p>
          <a:p>
            <a:pPr algn="ctr"/>
            <a:r>
              <a:rPr kumimoji="1" lang="ja-JP" altLang="en-US" sz="4800" dirty="0" smtClean="0"/>
              <a:t>労働組合</a:t>
            </a:r>
            <a:endParaRPr kumimoji="1" lang="ja-JP" altLang="en-US" sz="4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59" y="3434632"/>
            <a:ext cx="3044690" cy="2949544"/>
          </a:xfrm>
          <a:prstGeom prst="rect">
            <a:avLst/>
          </a:prstGeom>
        </p:spPr>
      </p:pic>
    </p:spTree>
    <p:extLst>
      <p:ext uri="{BB962C8B-B14F-4D97-AF65-F5344CB8AC3E}">
        <p14:creationId xmlns:p14="http://schemas.microsoft.com/office/powerpoint/2010/main" val="21906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28000" cy="695740"/>
          </a:xfrm>
        </p:spPr>
        <p:txBody>
          <a:bodyPr rtlCol="0">
            <a:noAutofit/>
          </a:bodyPr>
          <a:lstStyle/>
          <a:p>
            <a:pPr rtl="0"/>
            <a:r>
              <a:rPr lang="ja-JP" altLang="en-US" sz="4400" b="1" dirty="0" smtClean="0">
                <a:solidFill>
                  <a:schemeClr val="tx1"/>
                </a:solidFill>
                <a:latin typeface="+mn-ea"/>
                <a:ea typeface="+mn-ea"/>
              </a:rPr>
              <a:t>暮らしのリスクとじちろう共済</a:t>
            </a:r>
            <a:endParaRPr lang="ja-JP" altLang="en-US" sz="4400" b="1" dirty="0">
              <a:solidFill>
                <a:schemeClr val="tx1"/>
              </a:solidFill>
              <a:latin typeface="+mn-ea"/>
              <a:ea typeface="+mn-ea"/>
            </a:endParaRP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4</a:t>
            </a:fld>
            <a:endParaRPr lang="ja-JP" altLang="en-US" sz="2800" i="0" dirty="0">
              <a:solidFill>
                <a:schemeClr val="bg1"/>
              </a:solidFill>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207372591"/>
              </p:ext>
            </p:extLst>
          </p:nvPr>
        </p:nvGraphicFramePr>
        <p:xfrm>
          <a:off x="419099" y="1480076"/>
          <a:ext cx="11352899" cy="4325615"/>
        </p:xfrm>
        <a:graphic>
          <a:graphicData uri="http://schemas.openxmlformats.org/drawingml/2006/table">
            <a:tbl>
              <a:tblPr firstRow="1" bandRow="1"/>
              <a:tblGrid>
                <a:gridCol w="4608365">
                  <a:extLst>
                    <a:ext uri="{9D8B030D-6E8A-4147-A177-3AD203B41FA5}">
                      <a16:colId xmlns:a16="http://schemas.microsoft.com/office/drawing/2014/main" val="327241431"/>
                    </a:ext>
                  </a:extLst>
                </a:gridCol>
                <a:gridCol w="6744534">
                  <a:extLst>
                    <a:ext uri="{9D8B030D-6E8A-4147-A177-3AD203B41FA5}">
                      <a16:colId xmlns:a16="http://schemas.microsoft.com/office/drawing/2014/main" val="1263299878"/>
                    </a:ext>
                  </a:extLst>
                </a:gridCol>
              </a:tblGrid>
              <a:tr h="482261">
                <a:tc>
                  <a:txBody>
                    <a:bodyPr/>
                    <a:lstStyle>
                      <a:lvl1pPr marL="0" algn="l" defTabSz="457200" rtl="0" eaLnBrk="1" latinLnBrk="0" hangingPunct="1">
                        <a:defRPr kumimoji="1" sz="1800" b="1" kern="1200">
                          <a:solidFill>
                            <a:schemeClr val="lt1"/>
                          </a:solidFill>
                          <a:latin typeface="Candara"/>
                        </a:defRPr>
                      </a:lvl1pPr>
                      <a:lvl2pPr marL="457200" algn="l" defTabSz="457200" rtl="0" eaLnBrk="1" latinLnBrk="0" hangingPunct="1">
                        <a:defRPr kumimoji="1" sz="1800" b="1" kern="1200">
                          <a:solidFill>
                            <a:schemeClr val="lt1"/>
                          </a:solidFill>
                          <a:latin typeface="Candara"/>
                        </a:defRPr>
                      </a:lvl2pPr>
                      <a:lvl3pPr marL="914400" algn="l" defTabSz="457200" rtl="0" eaLnBrk="1" latinLnBrk="0" hangingPunct="1">
                        <a:defRPr kumimoji="1" sz="1800" b="1" kern="1200">
                          <a:solidFill>
                            <a:schemeClr val="lt1"/>
                          </a:solidFill>
                          <a:latin typeface="Candara"/>
                        </a:defRPr>
                      </a:lvl3pPr>
                      <a:lvl4pPr marL="1371600" algn="l" defTabSz="457200" rtl="0" eaLnBrk="1" latinLnBrk="0" hangingPunct="1">
                        <a:defRPr kumimoji="1" sz="1800" b="1" kern="1200">
                          <a:solidFill>
                            <a:schemeClr val="lt1"/>
                          </a:solidFill>
                          <a:latin typeface="Candara"/>
                        </a:defRPr>
                      </a:lvl4pPr>
                      <a:lvl5pPr marL="1828800" algn="l" defTabSz="457200" rtl="0" eaLnBrk="1" latinLnBrk="0" hangingPunct="1">
                        <a:defRPr kumimoji="1" sz="1800" b="1" kern="1200">
                          <a:solidFill>
                            <a:schemeClr val="lt1"/>
                          </a:solidFill>
                          <a:latin typeface="Candara"/>
                        </a:defRPr>
                      </a:lvl5pPr>
                      <a:lvl6pPr marL="2286000" algn="l" defTabSz="457200" rtl="0" eaLnBrk="1" latinLnBrk="0" hangingPunct="1">
                        <a:defRPr kumimoji="1" sz="1800" b="1" kern="1200">
                          <a:solidFill>
                            <a:schemeClr val="lt1"/>
                          </a:solidFill>
                          <a:latin typeface="Candara"/>
                        </a:defRPr>
                      </a:lvl6pPr>
                      <a:lvl7pPr marL="2743200" algn="l" defTabSz="457200" rtl="0" eaLnBrk="1" latinLnBrk="0" hangingPunct="1">
                        <a:defRPr kumimoji="1" sz="1800" b="1" kern="1200">
                          <a:solidFill>
                            <a:schemeClr val="lt1"/>
                          </a:solidFill>
                          <a:latin typeface="Candara"/>
                        </a:defRPr>
                      </a:lvl7pPr>
                      <a:lvl8pPr marL="3200400" algn="l" defTabSz="457200" rtl="0" eaLnBrk="1" latinLnBrk="0" hangingPunct="1">
                        <a:defRPr kumimoji="1" sz="1800" b="1" kern="1200">
                          <a:solidFill>
                            <a:schemeClr val="lt1"/>
                          </a:solidFill>
                          <a:latin typeface="Candara"/>
                        </a:defRPr>
                      </a:lvl8pPr>
                      <a:lvl9pPr marL="3657600" algn="l" defTabSz="457200" rtl="0" eaLnBrk="1" latinLnBrk="0" hangingPunct="1">
                        <a:defRPr kumimoji="1" sz="1800" b="1" kern="1200">
                          <a:solidFill>
                            <a:schemeClr val="lt1"/>
                          </a:solidFill>
                          <a:latin typeface="Candara"/>
                        </a:defRPr>
                      </a:lvl9pPr>
                    </a:lstStyle>
                    <a:p>
                      <a:pPr algn="ctr"/>
                      <a:r>
                        <a:rPr kumimoji="1" lang="ja-JP" altLang="en-US" sz="2400" dirty="0" smtClean="0"/>
                        <a:t>保障で備えるべきリスク</a:t>
                      </a:r>
                      <a:endParaRPr kumimoji="1" lang="ja-JP" altLang="en-US" sz="2400" b="1" dirty="0">
                        <a:latin typeface="Meiryo UI" panose="020B0604030504040204" pitchFamily="50" charset="-128"/>
                        <a:ea typeface="Meiryo UI" panose="020B0604030504040204" pitchFamily="50" charset="-128"/>
                      </a:endParaRPr>
                    </a:p>
                  </a:txBody>
                  <a:tcPr>
                    <a:lnL w="12700" cmpd="sng">
                      <a:solidFill>
                        <a:srgbClr val="A9E26F"/>
                      </a:solidFill>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lumMod val="50000"/>
                      </a:srgbClr>
                    </a:solidFill>
                  </a:tcPr>
                </a:tc>
                <a:tc>
                  <a:txBody>
                    <a:bodyPr/>
                    <a:lstStyle>
                      <a:lvl1pPr marL="0" algn="l" defTabSz="457200" rtl="0" eaLnBrk="1" latinLnBrk="0" hangingPunct="1">
                        <a:defRPr kumimoji="1" sz="1800" b="1" kern="1200">
                          <a:solidFill>
                            <a:schemeClr val="lt1"/>
                          </a:solidFill>
                          <a:latin typeface="Candara"/>
                        </a:defRPr>
                      </a:lvl1pPr>
                      <a:lvl2pPr marL="457200" algn="l" defTabSz="457200" rtl="0" eaLnBrk="1" latinLnBrk="0" hangingPunct="1">
                        <a:defRPr kumimoji="1" sz="1800" b="1" kern="1200">
                          <a:solidFill>
                            <a:schemeClr val="lt1"/>
                          </a:solidFill>
                          <a:latin typeface="Candara"/>
                        </a:defRPr>
                      </a:lvl2pPr>
                      <a:lvl3pPr marL="914400" algn="l" defTabSz="457200" rtl="0" eaLnBrk="1" latinLnBrk="0" hangingPunct="1">
                        <a:defRPr kumimoji="1" sz="1800" b="1" kern="1200">
                          <a:solidFill>
                            <a:schemeClr val="lt1"/>
                          </a:solidFill>
                          <a:latin typeface="Candara"/>
                        </a:defRPr>
                      </a:lvl3pPr>
                      <a:lvl4pPr marL="1371600" algn="l" defTabSz="457200" rtl="0" eaLnBrk="1" latinLnBrk="0" hangingPunct="1">
                        <a:defRPr kumimoji="1" sz="1800" b="1" kern="1200">
                          <a:solidFill>
                            <a:schemeClr val="lt1"/>
                          </a:solidFill>
                          <a:latin typeface="Candara"/>
                        </a:defRPr>
                      </a:lvl4pPr>
                      <a:lvl5pPr marL="1828800" algn="l" defTabSz="457200" rtl="0" eaLnBrk="1" latinLnBrk="0" hangingPunct="1">
                        <a:defRPr kumimoji="1" sz="1800" b="1" kern="1200">
                          <a:solidFill>
                            <a:schemeClr val="lt1"/>
                          </a:solidFill>
                          <a:latin typeface="Candara"/>
                        </a:defRPr>
                      </a:lvl5pPr>
                      <a:lvl6pPr marL="2286000" algn="l" defTabSz="457200" rtl="0" eaLnBrk="1" latinLnBrk="0" hangingPunct="1">
                        <a:defRPr kumimoji="1" sz="1800" b="1" kern="1200">
                          <a:solidFill>
                            <a:schemeClr val="lt1"/>
                          </a:solidFill>
                          <a:latin typeface="Candara"/>
                        </a:defRPr>
                      </a:lvl6pPr>
                      <a:lvl7pPr marL="2743200" algn="l" defTabSz="457200" rtl="0" eaLnBrk="1" latinLnBrk="0" hangingPunct="1">
                        <a:defRPr kumimoji="1" sz="1800" b="1" kern="1200">
                          <a:solidFill>
                            <a:schemeClr val="lt1"/>
                          </a:solidFill>
                          <a:latin typeface="Candara"/>
                        </a:defRPr>
                      </a:lvl7pPr>
                      <a:lvl8pPr marL="3200400" algn="l" defTabSz="457200" rtl="0" eaLnBrk="1" latinLnBrk="0" hangingPunct="1">
                        <a:defRPr kumimoji="1" sz="1800" b="1" kern="1200">
                          <a:solidFill>
                            <a:schemeClr val="lt1"/>
                          </a:solidFill>
                          <a:latin typeface="Candara"/>
                        </a:defRPr>
                      </a:lvl8pPr>
                      <a:lvl9pPr marL="3657600" algn="l" defTabSz="457200" rtl="0" eaLnBrk="1" latinLnBrk="0" hangingPunct="1">
                        <a:defRPr kumimoji="1" sz="1800" b="1" kern="1200">
                          <a:solidFill>
                            <a:schemeClr val="lt1"/>
                          </a:solidFill>
                          <a:latin typeface="Candara"/>
                        </a:defRPr>
                      </a:lvl9pPr>
                    </a:lstStyle>
                    <a:p>
                      <a:pPr algn="ctr"/>
                      <a:r>
                        <a:rPr kumimoji="1" lang="ja-JP" altLang="en-US" sz="2400" dirty="0" err="1" smtClean="0"/>
                        <a:t>じちろう</a:t>
                      </a:r>
                      <a:r>
                        <a:rPr kumimoji="1" lang="ja-JP" altLang="en-US" sz="2400" dirty="0" smtClean="0"/>
                        <a:t>共済の制度ラインナップ</a:t>
                      </a:r>
                      <a:endParaRPr kumimoji="1" lang="ja-JP" altLang="en-US" sz="2400" b="1" dirty="0">
                        <a:latin typeface="Meiryo UI" panose="020B0604030504040204" pitchFamily="50" charset="-128"/>
                        <a:ea typeface="Meiryo UI" panose="020B0604030504040204" pitchFamily="50" charset="-128"/>
                      </a:endParaRPr>
                    </a:p>
                  </a:txBody>
                  <a:tcPr>
                    <a:lnL w="38100" cap="flat" cmpd="sng" algn="ctr">
                      <a:solidFill>
                        <a:srgbClr val="A9E26F">
                          <a:lumMod val="60000"/>
                          <a:lumOff val="40000"/>
                        </a:srgbClr>
                      </a:solidFill>
                      <a:prstDash val="solid"/>
                      <a:round/>
                      <a:headEnd type="none" w="med" len="med"/>
                      <a:tailEnd type="none" w="med" len="med"/>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lumMod val="50000"/>
                      </a:srgbClr>
                    </a:solidFill>
                  </a:tcPr>
                </a:tc>
                <a:extLst>
                  <a:ext uri="{0D108BD9-81ED-4DB2-BD59-A6C34878D82A}">
                    <a16:rowId xmlns:a16="http://schemas.microsoft.com/office/drawing/2014/main" val="784034053"/>
                  </a:ext>
                </a:extLst>
              </a:tr>
              <a:tr h="917210">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12700" cmpd="sng">
                      <a:solidFill>
                        <a:srgbClr val="A9E26F"/>
                      </a:solidFill>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tint val="20000"/>
                      </a:srgbClr>
                    </a:solidFill>
                  </a:tcPr>
                </a:tc>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38100" cap="flat" cmpd="sng" algn="ctr">
                      <a:solidFill>
                        <a:srgbClr val="A9E26F">
                          <a:lumMod val="60000"/>
                          <a:lumOff val="40000"/>
                        </a:srgbClr>
                      </a:solidFill>
                      <a:prstDash val="solid"/>
                      <a:round/>
                      <a:headEnd type="none" w="med" len="med"/>
                      <a:tailEnd type="none" w="med" len="med"/>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tint val="20000"/>
                      </a:srgbClr>
                    </a:solidFill>
                  </a:tcPr>
                </a:tc>
                <a:extLst>
                  <a:ext uri="{0D108BD9-81ED-4DB2-BD59-A6C34878D82A}">
                    <a16:rowId xmlns:a16="http://schemas.microsoft.com/office/drawing/2014/main" val="1746263396"/>
                  </a:ext>
                </a:extLst>
              </a:tr>
              <a:tr h="917210">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12700" cmpd="sng">
                      <a:solidFill>
                        <a:srgbClr val="A9E26F"/>
                      </a:solidFill>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38100" cap="flat" cmpd="sng" algn="ctr">
                      <a:solidFill>
                        <a:srgbClr val="A9E26F">
                          <a:lumMod val="60000"/>
                          <a:lumOff val="40000"/>
                        </a:srgbClr>
                      </a:solidFill>
                      <a:prstDash val="solid"/>
                      <a:round/>
                      <a:headEnd type="none" w="med" len="med"/>
                      <a:tailEnd type="none" w="med" len="med"/>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0168053"/>
                  </a:ext>
                </a:extLst>
              </a:tr>
              <a:tr h="1091724">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12700" cmpd="sng">
                      <a:solidFill>
                        <a:srgbClr val="A9E26F"/>
                      </a:solidFill>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tint val="20000"/>
                      </a:srgbClr>
                    </a:solidFill>
                  </a:tcPr>
                </a:tc>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38100" cap="flat" cmpd="sng" algn="ctr">
                      <a:solidFill>
                        <a:srgbClr val="A9E26F">
                          <a:lumMod val="60000"/>
                          <a:lumOff val="40000"/>
                        </a:srgbClr>
                      </a:solidFill>
                      <a:prstDash val="solid"/>
                      <a:round/>
                      <a:headEnd type="none" w="med" len="med"/>
                      <a:tailEnd type="none" w="med" len="med"/>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A9E26F">
                        <a:tint val="20000"/>
                      </a:srgbClr>
                    </a:solidFill>
                  </a:tcPr>
                </a:tc>
                <a:extLst>
                  <a:ext uri="{0D108BD9-81ED-4DB2-BD59-A6C34878D82A}">
                    <a16:rowId xmlns:a16="http://schemas.microsoft.com/office/drawing/2014/main" val="980134800"/>
                  </a:ext>
                </a:extLst>
              </a:tr>
              <a:tr h="917210">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12700" cmpd="sng">
                      <a:solidFill>
                        <a:srgbClr val="A9E26F"/>
                      </a:solidFill>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kumimoji="1" sz="1800" kern="1200">
                          <a:solidFill>
                            <a:schemeClr val="dk1"/>
                          </a:solidFill>
                          <a:latin typeface="Candara"/>
                        </a:defRPr>
                      </a:lvl1pPr>
                      <a:lvl2pPr marL="457200" algn="l" defTabSz="457200" rtl="0" eaLnBrk="1" latinLnBrk="0" hangingPunct="1">
                        <a:defRPr kumimoji="1" sz="1800" kern="1200">
                          <a:solidFill>
                            <a:schemeClr val="dk1"/>
                          </a:solidFill>
                          <a:latin typeface="Candara"/>
                        </a:defRPr>
                      </a:lvl2pPr>
                      <a:lvl3pPr marL="914400" algn="l" defTabSz="457200" rtl="0" eaLnBrk="1" latinLnBrk="0" hangingPunct="1">
                        <a:defRPr kumimoji="1" sz="1800" kern="1200">
                          <a:solidFill>
                            <a:schemeClr val="dk1"/>
                          </a:solidFill>
                          <a:latin typeface="Candara"/>
                        </a:defRPr>
                      </a:lvl3pPr>
                      <a:lvl4pPr marL="1371600" algn="l" defTabSz="457200" rtl="0" eaLnBrk="1" latinLnBrk="0" hangingPunct="1">
                        <a:defRPr kumimoji="1" sz="1800" kern="1200">
                          <a:solidFill>
                            <a:schemeClr val="dk1"/>
                          </a:solidFill>
                          <a:latin typeface="Candara"/>
                        </a:defRPr>
                      </a:lvl4pPr>
                      <a:lvl5pPr marL="1828800" algn="l" defTabSz="457200" rtl="0" eaLnBrk="1" latinLnBrk="0" hangingPunct="1">
                        <a:defRPr kumimoji="1" sz="1800" kern="1200">
                          <a:solidFill>
                            <a:schemeClr val="dk1"/>
                          </a:solidFill>
                          <a:latin typeface="Candara"/>
                        </a:defRPr>
                      </a:lvl5pPr>
                      <a:lvl6pPr marL="2286000" algn="l" defTabSz="457200" rtl="0" eaLnBrk="1" latinLnBrk="0" hangingPunct="1">
                        <a:defRPr kumimoji="1" sz="1800" kern="1200">
                          <a:solidFill>
                            <a:schemeClr val="dk1"/>
                          </a:solidFill>
                          <a:latin typeface="Candara"/>
                        </a:defRPr>
                      </a:lvl6pPr>
                      <a:lvl7pPr marL="2743200" algn="l" defTabSz="457200" rtl="0" eaLnBrk="1" latinLnBrk="0" hangingPunct="1">
                        <a:defRPr kumimoji="1" sz="1800" kern="1200">
                          <a:solidFill>
                            <a:schemeClr val="dk1"/>
                          </a:solidFill>
                          <a:latin typeface="Candara"/>
                        </a:defRPr>
                      </a:lvl7pPr>
                      <a:lvl8pPr marL="3200400" algn="l" defTabSz="457200" rtl="0" eaLnBrk="1" latinLnBrk="0" hangingPunct="1">
                        <a:defRPr kumimoji="1" sz="1800" kern="1200">
                          <a:solidFill>
                            <a:schemeClr val="dk1"/>
                          </a:solidFill>
                          <a:latin typeface="Candara"/>
                        </a:defRPr>
                      </a:lvl8pPr>
                      <a:lvl9pPr marL="3657600" algn="l" defTabSz="457200" rtl="0" eaLnBrk="1" latinLnBrk="0" hangingPunct="1">
                        <a:defRPr kumimoji="1" sz="1800" kern="1200">
                          <a:solidFill>
                            <a:schemeClr val="dk1"/>
                          </a:solidFill>
                          <a:latin typeface="Candara"/>
                        </a:defRPr>
                      </a:lvl9pPr>
                    </a:lstStyle>
                    <a:p>
                      <a:endParaRPr kumimoji="1" lang="ja-JP" altLang="en-US" dirty="0"/>
                    </a:p>
                  </a:txBody>
                  <a:tcPr>
                    <a:lnL w="38100" cap="flat" cmpd="sng" algn="ctr">
                      <a:solidFill>
                        <a:srgbClr val="A9E26F">
                          <a:lumMod val="60000"/>
                          <a:lumOff val="40000"/>
                        </a:srgbClr>
                      </a:solidFill>
                      <a:prstDash val="solid"/>
                      <a:round/>
                      <a:headEnd type="none" w="med" len="med"/>
                      <a:tailEnd type="none" w="med" len="med"/>
                    </a:lnL>
                    <a:lnR w="38100" cap="flat" cmpd="sng" algn="ctr">
                      <a:solidFill>
                        <a:srgbClr val="A9E26F">
                          <a:lumMod val="60000"/>
                          <a:lumOff val="40000"/>
                        </a:srgbClr>
                      </a:solidFill>
                      <a:prstDash val="solid"/>
                      <a:round/>
                      <a:headEnd type="none" w="med" len="med"/>
                      <a:tailEnd type="none" w="med" len="med"/>
                    </a:lnR>
                    <a:lnT w="12700" cmpd="sng">
                      <a:solidFill>
                        <a:srgbClr val="A9E26F"/>
                      </a:solidFill>
                    </a:lnT>
                    <a:lnB w="12700" cmpd="sng">
                      <a:solidFill>
                        <a:srgbClr val="A9E26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1124787"/>
                  </a:ext>
                </a:extLst>
              </a:tr>
            </a:tbl>
          </a:graphicData>
        </a:graphic>
      </p:graphicFrame>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599" y="3004192"/>
            <a:ext cx="2517648" cy="719328"/>
          </a:xfrm>
          <a:prstGeom prst="rect">
            <a:avLst/>
          </a:prstGeom>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l="5657" t="12500" r="5814" b="8291"/>
          <a:stretch/>
        </p:blipFill>
        <p:spPr>
          <a:xfrm>
            <a:off x="5723608" y="2016404"/>
            <a:ext cx="2562930" cy="655868"/>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4199" y="3928566"/>
            <a:ext cx="2803994" cy="801141"/>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3425" y="3928567"/>
            <a:ext cx="2803994" cy="801141"/>
          </a:xfrm>
          <a:prstGeom prst="rect">
            <a:avLst/>
          </a:prstGeom>
        </p:spPr>
      </p:pic>
      <p:pic>
        <p:nvPicPr>
          <p:cNvPr id="18" name="図 17"/>
          <p:cNvPicPr>
            <a:picLocks noChangeAspect="1"/>
          </p:cNvPicPr>
          <p:nvPr/>
        </p:nvPicPr>
        <p:blipFill rotWithShape="1">
          <a:blip r:embed="rId7" cstate="print">
            <a:extLst>
              <a:ext uri="{28A0092B-C50C-407E-A947-70E740481C1C}">
                <a14:useLocalDpi xmlns:a14="http://schemas.microsoft.com/office/drawing/2010/main" val="0"/>
              </a:ext>
            </a:extLst>
          </a:blip>
          <a:srcRect t="12904" b="9623"/>
          <a:stretch/>
        </p:blipFill>
        <p:spPr>
          <a:xfrm>
            <a:off x="6036774" y="4924219"/>
            <a:ext cx="2236246" cy="824023"/>
          </a:xfrm>
          <a:prstGeom prst="rect">
            <a:avLst/>
          </a:prstGeom>
        </p:spPr>
      </p:pic>
      <p:pic>
        <p:nvPicPr>
          <p:cNvPr id="19" name="図 18"/>
          <p:cNvPicPr>
            <a:picLocks noChangeAspect="1"/>
          </p:cNvPicPr>
          <p:nvPr/>
        </p:nvPicPr>
        <p:blipFill rotWithShape="1">
          <a:blip r:embed="rId8" cstate="print">
            <a:extLst>
              <a:ext uri="{28A0092B-C50C-407E-A947-70E740481C1C}">
                <a14:useLocalDpi xmlns:a14="http://schemas.microsoft.com/office/drawing/2010/main" val="0"/>
              </a:ext>
            </a:extLst>
          </a:blip>
          <a:srcRect l="5056" t="10483" r="4955" b="14359"/>
          <a:stretch/>
        </p:blipFill>
        <p:spPr>
          <a:xfrm>
            <a:off x="8318324" y="2025181"/>
            <a:ext cx="2667000" cy="637565"/>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4247" y="2997757"/>
            <a:ext cx="2517648" cy="719328"/>
          </a:xfrm>
          <a:prstGeom prst="rect">
            <a:avLst/>
          </a:prstGeom>
        </p:spPr>
      </p:pic>
      <p:sp>
        <p:nvSpPr>
          <p:cNvPr id="21" name="テキスト ボックス 20"/>
          <p:cNvSpPr txBox="1"/>
          <p:nvPr/>
        </p:nvSpPr>
        <p:spPr>
          <a:xfrm>
            <a:off x="1268317" y="2101099"/>
            <a:ext cx="1009650"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死亡</a:t>
            </a:r>
          </a:p>
        </p:txBody>
      </p:sp>
      <p:sp>
        <p:nvSpPr>
          <p:cNvPr id="22" name="テキスト ボックス 21"/>
          <p:cNvSpPr txBox="1"/>
          <p:nvPr/>
        </p:nvSpPr>
        <p:spPr>
          <a:xfrm>
            <a:off x="2428071" y="2101099"/>
            <a:ext cx="2031460"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入院・手術</a:t>
            </a:r>
          </a:p>
        </p:txBody>
      </p:sp>
      <p:sp>
        <p:nvSpPr>
          <p:cNvPr id="23" name="テキスト ボックス 22"/>
          <p:cNvSpPr txBox="1"/>
          <p:nvPr/>
        </p:nvSpPr>
        <p:spPr>
          <a:xfrm>
            <a:off x="1042144" y="5074931"/>
            <a:ext cx="1009650"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火災</a:t>
            </a:r>
          </a:p>
        </p:txBody>
      </p:sp>
      <p:sp>
        <p:nvSpPr>
          <p:cNvPr id="24" name="テキスト ボックス 23"/>
          <p:cNvSpPr txBox="1"/>
          <p:nvPr/>
        </p:nvSpPr>
        <p:spPr>
          <a:xfrm>
            <a:off x="2134884" y="5074316"/>
            <a:ext cx="1009650"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地震</a:t>
            </a:r>
          </a:p>
        </p:txBody>
      </p:sp>
      <p:sp>
        <p:nvSpPr>
          <p:cNvPr id="25" name="テキスト ボックス 24"/>
          <p:cNvSpPr txBox="1"/>
          <p:nvPr/>
        </p:nvSpPr>
        <p:spPr>
          <a:xfrm>
            <a:off x="3218547" y="5084255"/>
            <a:ext cx="1310196"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風水害</a:t>
            </a:r>
          </a:p>
        </p:txBody>
      </p:sp>
      <p:sp>
        <p:nvSpPr>
          <p:cNvPr id="26" name="テキスト ボックス 25"/>
          <p:cNvSpPr txBox="1"/>
          <p:nvPr/>
        </p:nvSpPr>
        <p:spPr>
          <a:xfrm>
            <a:off x="1302703" y="4025239"/>
            <a:ext cx="2998977"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自動車事故・賠償</a:t>
            </a:r>
          </a:p>
        </p:txBody>
      </p:sp>
      <p:sp>
        <p:nvSpPr>
          <p:cNvPr id="27" name="テキスト ボックス 26"/>
          <p:cNvSpPr txBox="1"/>
          <p:nvPr/>
        </p:nvSpPr>
        <p:spPr>
          <a:xfrm>
            <a:off x="1684311" y="3095811"/>
            <a:ext cx="2031460" cy="523220"/>
          </a:xfrm>
          <a:prstGeom prst="rect">
            <a:avLst/>
          </a:prstGeom>
          <a:solidFill>
            <a:srgbClr val="E80554">
              <a:lumMod val="60000"/>
              <a:lumOff val="40000"/>
            </a:srgbClr>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老後の生活</a:t>
            </a:r>
          </a:p>
        </p:txBody>
      </p:sp>
      <p:sp>
        <p:nvSpPr>
          <p:cNvPr id="28" name="テキスト ボックス 27"/>
          <p:cNvSpPr txBox="1"/>
          <p:nvPr/>
        </p:nvSpPr>
        <p:spPr>
          <a:xfrm>
            <a:off x="402770" y="5840426"/>
            <a:ext cx="11357230" cy="646331"/>
          </a:xfrm>
          <a:prstGeom prst="rect">
            <a:avLst/>
          </a:prstGeom>
          <a:solidFill>
            <a:srgbClr val="FFFF00"/>
          </a:solidFill>
          <a:ln w="38100">
            <a:solidFill>
              <a:srgbClr val="FF0000"/>
            </a:solidFill>
          </a:ln>
        </p:spPr>
        <p:txBody>
          <a:bodyPr wrap="square" rtlCol="0">
            <a:spAutoFit/>
          </a:bodyPr>
          <a:lstStyle/>
          <a:p>
            <a:pPr algn="ctr"/>
            <a:r>
              <a:rPr lang="ja-JP" altLang="en-US" sz="3600" dirty="0" smtClean="0">
                <a:solidFill>
                  <a:srgbClr val="FF0000"/>
                </a:solidFill>
                <a:latin typeface="Meiryo UI" panose="020B0604030504040204" pitchFamily="50" charset="-128"/>
                <a:ea typeface="Meiryo UI" panose="020B0604030504040204" pitchFamily="50" charset="-128"/>
              </a:rPr>
              <a:t>生命・医療保障から自動車事故・住宅災害まで幅広くカバー</a:t>
            </a:r>
            <a:endParaRPr lang="ja-JP" altLang="en-US" sz="3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834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28000" cy="695740"/>
          </a:xfrm>
        </p:spPr>
        <p:txBody>
          <a:bodyPr rtlCol="0">
            <a:noAutofit/>
          </a:bodyPr>
          <a:lstStyle/>
          <a:p>
            <a:pPr rtl="0"/>
            <a:r>
              <a:rPr lang="en-US" altLang="ja-JP" sz="4400" b="1" dirty="0" smtClean="0">
                <a:solidFill>
                  <a:schemeClr val="tx1"/>
                </a:solidFill>
                <a:latin typeface="+mn-ea"/>
                <a:ea typeface="+mn-ea"/>
              </a:rPr>
              <a:t>『</a:t>
            </a:r>
            <a:r>
              <a:rPr lang="ja-JP" altLang="en-US" sz="4400" b="1" dirty="0" err="1" smtClean="0">
                <a:solidFill>
                  <a:schemeClr val="tx1"/>
                </a:solidFill>
                <a:latin typeface="+mn-ea"/>
                <a:ea typeface="+mn-ea"/>
              </a:rPr>
              <a:t>じちろう</a:t>
            </a:r>
            <a:r>
              <a:rPr lang="ja-JP" altLang="en-US" sz="4400" b="1" dirty="0" smtClean="0">
                <a:solidFill>
                  <a:schemeClr val="tx1"/>
                </a:solidFill>
                <a:latin typeface="+mn-ea"/>
                <a:ea typeface="+mn-ea"/>
              </a:rPr>
              <a:t>共済</a:t>
            </a:r>
            <a:r>
              <a:rPr lang="en-US" altLang="ja-JP" sz="4400" b="1" dirty="0" smtClean="0">
                <a:solidFill>
                  <a:schemeClr val="tx1"/>
                </a:solidFill>
                <a:latin typeface="+mn-ea"/>
                <a:ea typeface="+mn-ea"/>
              </a:rPr>
              <a:t>』</a:t>
            </a:r>
            <a:r>
              <a:rPr lang="ja-JP" altLang="en-US" sz="4400" b="1" dirty="0" smtClean="0">
                <a:solidFill>
                  <a:schemeClr val="tx1"/>
                </a:solidFill>
                <a:latin typeface="+mn-ea"/>
                <a:ea typeface="+mn-ea"/>
              </a:rPr>
              <a:t>の利用で</a:t>
            </a:r>
            <a:r>
              <a:rPr lang="en-US" altLang="ja-JP" sz="4400" b="1" dirty="0" smtClean="0">
                <a:solidFill>
                  <a:schemeClr val="tx1"/>
                </a:solidFill>
                <a:latin typeface="+mn-ea"/>
                <a:ea typeface="+mn-ea"/>
              </a:rPr>
              <a:t/>
            </a:r>
            <a:br>
              <a:rPr lang="en-US" altLang="ja-JP" sz="4400" b="1" dirty="0" smtClean="0">
                <a:solidFill>
                  <a:schemeClr val="tx1"/>
                </a:solidFill>
                <a:latin typeface="+mn-ea"/>
                <a:ea typeface="+mn-ea"/>
              </a:rPr>
            </a:br>
            <a:r>
              <a:rPr lang="ja-JP" altLang="en-US" sz="4400" b="1" dirty="0" smtClean="0">
                <a:solidFill>
                  <a:schemeClr val="tx1"/>
                </a:solidFill>
                <a:latin typeface="+mn-ea"/>
                <a:ea typeface="+mn-ea"/>
              </a:rPr>
              <a:t>　自由に使えるお金を増やそう</a:t>
            </a:r>
            <a:endParaRPr lang="ja-JP" altLang="en-US" sz="4400" b="1" dirty="0">
              <a:solidFill>
                <a:schemeClr val="tx1"/>
              </a:solidFill>
              <a:latin typeface="+mn-ea"/>
              <a:ea typeface="+mn-ea"/>
            </a:endParaRPr>
          </a:p>
        </p:txBody>
      </p:sp>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28327" y="6384176"/>
            <a:ext cx="563673" cy="403802"/>
          </a:xfrm>
        </p:spPr>
        <p:txBody>
          <a:bodyPr rtlCol="0"/>
          <a:lstStyle/>
          <a:p>
            <a:pPr rtl="0"/>
            <a:fld id="{19B51A1E-902D-48AF-9020-955120F399B6}" type="slidenum">
              <a:rPr lang="en-US" altLang="ja-JP" sz="2800" i="0" smtClean="0">
                <a:solidFill>
                  <a:schemeClr val="bg1"/>
                </a:solidFill>
              </a:rPr>
              <a:pPr rtl="0"/>
              <a:t>5</a:t>
            </a:fld>
            <a:endParaRPr lang="ja-JP" altLang="en-US" sz="2800" i="0" dirty="0">
              <a:solidFill>
                <a:schemeClr val="bg1"/>
              </a:solidFill>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2" name="テキスト ボックス 11"/>
          <p:cNvSpPr txBox="1"/>
          <p:nvPr/>
        </p:nvSpPr>
        <p:spPr>
          <a:xfrm>
            <a:off x="406054" y="5821156"/>
            <a:ext cx="11357230" cy="646331"/>
          </a:xfrm>
          <a:prstGeom prst="rect">
            <a:avLst/>
          </a:prstGeom>
          <a:solidFill>
            <a:srgbClr val="FFFF00"/>
          </a:solidFill>
          <a:ln w="38100">
            <a:solidFill>
              <a:srgbClr val="FF0000"/>
            </a:solidFill>
          </a:ln>
        </p:spPr>
        <p:txBody>
          <a:bodyPr wrap="square" rtlCol="0">
            <a:spAutoFit/>
          </a:bodyPr>
          <a:lstStyle/>
          <a:p>
            <a:pPr algn="ctr"/>
            <a:r>
              <a:rPr lang="ja-JP" altLang="en-US" sz="3600" dirty="0" smtClean="0">
                <a:solidFill>
                  <a:srgbClr val="FF0000"/>
                </a:solidFill>
                <a:latin typeface="Meiryo UI" panose="020B0604030504040204" pitchFamily="50" charset="-128"/>
                <a:ea typeface="Meiryo UI" panose="020B0604030504040204" pitchFamily="50" charset="-128"/>
              </a:rPr>
              <a:t>割安な保障で、自由に使えるお金を増やし安定の暮らしを！</a:t>
            </a:r>
            <a:endParaRPr lang="ja-JP" altLang="en-US" sz="3600" dirty="0">
              <a:solidFill>
                <a:srgbClr val="FF0000"/>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3"/>
          <a:srcRect l="12917" t="24814" r="14584" b="8704"/>
          <a:stretch/>
        </p:blipFill>
        <p:spPr>
          <a:xfrm>
            <a:off x="406054" y="2117035"/>
            <a:ext cx="6486452" cy="3042077"/>
          </a:xfrm>
          <a:prstGeom prst="rect">
            <a:avLst/>
          </a:prstGeom>
          <a:ln>
            <a:solidFill>
              <a:srgbClr val="25C6E3"/>
            </a:solidFill>
          </a:ln>
        </p:spPr>
      </p:pic>
      <p:pic>
        <p:nvPicPr>
          <p:cNvPr id="14" name="図 13"/>
          <p:cNvPicPr>
            <a:picLocks noChangeAspect="1"/>
          </p:cNvPicPr>
          <p:nvPr/>
        </p:nvPicPr>
        <p:blipFill rotWithShape="1">
          <a:blip r:embed="rId4"/>
          <a:srcRect l="54604" t="47989" r="15158" b="13774"/>
          <a:stretch/>
        </p:blipFill>
        <p:spPr>
          <a:xfrm>
            <a:off x="7073659" y="2117034"/>
            <a:ext cx="4703790" cy="3052017"/>
          </a:xfrm>
          <a:prstGeom prst="rect">
            <a:avLst/>
          </a:prstGeom>
          <a:ln>
            <a:solidFill>
              <a:srgbClr val="1A0F49"/>
            </a:solidFill>
          </a:ln>
        </p:spPr>
      </p:pic>
      <p:sp>
        <p:nvSpPr>
          <p:cNvPr id="15" name="テキスト ボックス 14"/>
          <p:cNvSpPr txBox="1"/>
          <p:nvPr/>
        </p:nvSpPr>
        <p:spPr>
          <a:xfrm>
            <a:off x="224901" y="5159113"/>
            <a:ext cx="6667605" cy="461665"/>
          </a:xfrm>
          <a:prstGeom prst="rect">
            <a:avLst/>
          </a:prstGeom>
          <a:noFill/>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rPr>
              <a:t>保険料（共済掛金）は</a:t>
            </a:r>
            <a:r>
              <a:rPr lang="ja-JP" altLang="en-US" sz="2400" dirty="0" smtClean="0">
                <a:solidFill>
                  <a:srgbClr val="FF0000"/>
                </a:solidFill>
                <a:latin typeface="Meiryo UI" panose="020B0604030504040204" pitchFamily="50" charset="-128"/>
                <a:ea typeface="Meiryo UI" panose="020B0604030504040204" pitchFamily="50" charset="-128"/>
              </a:rPr>
              <a:t>人生４大出費</a:t>
            </a:r>
            <a:r>
              <a:rPr lang="ja-JP" altLang="en-US" sz="2400" dirty="0" smtClean="0">
                <a:solidFill>
                  <a:prstClr val="black"/>
                </a:solidFill>
                <a:latin typeface="Meiryo UI" panose="020B0604030504040204" pitchFamily="50" charset="-128"/>
                <a:ea typeface="Meiryo UI" panose="020B0604030504040204" pitchFamily="50" charset="-128"/>
              </a:rPr>
              <a:t>の一つ</a:t>
            </a:r>
            <a:endParaRPr lang="en-US" altLang="ja-JP" sz="2400" dirty="0" smtClean="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073659" y="5155698"/>
            <a:ext cx="4698340" cy="461665"/>
          </a:xfrm>
          <a:prstGeom prst="rect">
            <a:avLst/>
          </a:prstGeom>
          <a:noFill/>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rPr>
              <a:t>可処分所得＝</a:t>
            </a:r>
            <a:r>
              <a:rPr lang="ja-JP" altLang="en-US" sz="2400" dirty="0" smtClean="0">
                <a:solidFill>
                  <a:srgbClr val="FF0000"/>
                </a:solidFill>
                <a:latin typeface="Meiryo UI" panose="020B0604030504040204" pitchFamily="50" charset="-128"/>
                <a:ea typeface="Meiryo UI" panose="020B0604030504040204" pitchFamily="50" charset="-128"/>
              </a:rPr>
              <a:t>自由に使えるお金</a:t>
            </a:r>
            <a:endParaRPr lang="en-US" altLang="ja-JP" sz="2400" dirty="0" smtClean="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770783" y="3637722"/>
            <a:ext cx="2121723" cy="15313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163339" y="3528392"/>
            <a:ext cx="2121723" cy="16261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00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9399792" y="1763810"/>
            <a:ext cx="2468131" cy="2766647"/>
          </a:xfrm>
          <a:prstGeom prst="wedgeRoundRectCallout">
            <a:avLst>
              <a:gd name="adj1" fmla="val -50798"/>
              <a:gd name="adj2" fmla="val -57507"/>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idx="1"/>
          </p:nvPr>
        </p:nvSpPr>
        <p:spPr>
          <a:xfrm>
            <a:off x="478172" y="927776"/>
            <a:ext cx="8596668" cy="674767"/>
          </a:xfrm>
        </p:spPr>
        <p:txBody>
          <a:bodyPr>
            <a:normAutofit/>
          </a:bodyPr>
          <a:lstStyle/>
          <a:p>
            <a:pPr marL="0" indent="0">
              <a:buNone/>
            </a:pPr>
            <a:endParaRPr kumimoji="1" lang="en-US" altLang="ja-JP" dirty="0" smtClean="0"/>
          </a:p>
          <a:p>
            <a:pPr marL="0" indent="0">
              <a:buNone/>
            </a:pPr>
            <a:endParaRPr kumimoji="1" lang="ja-JP" altLang="en-US" dirty="0"/>
          </a:p>
        </p:txBody>
      </p:sp>
      <p:sp>
        <p:nvSpPr>
          <p:cNvPr id="13" name="スライド番号プレースホルダー 12"/>
          <p:cNvSpPr>
            <a:spLocks noGrp="1"/>
          </p:cNvSpPr>
          <p:nvPr>
            <p:ph type="sldNum" sz="quarter" idx="12"/>
          </p:nvPr>
        </p:nvSpPr>
        <p:spPr/>
        <p:txBody>
          <a:bodyPr/>
          <a:lstStyle/>
          <a:p>
            <a:fld id="{9F880924-5F14-4AFC-B70F-9E813B075F0B}" type="slidenum">
              <a:rPr lang="ja-JP" altLang="en-US" smtClean="0"/>
              <a:pPr/>
              <a:t>6</a:t>
            </a:fld>
            <a:endParaRPr lang="ja-JP" altLang="en-US"/>
          </a:p>
        </p:txBody>
      </p:sp>
      <p:pic>
        <p:nvPicPr>
          <p:cNvPr id="14" name="図 13"/>
          <p:cNvPicPr>
            <a:picLocks noChangeAspect="1"/>
          </p:cNvPicPr>
          <p:nvPr/>
        </p:nvPicPr>
        <p:blipFill>
          <a:blip r:embed="rId3"/>
          <a:stretch>
            <a:fillRect/>
          </a:stretch>
        </p:blipFill>
        <p:spPr>
          <a:xfrm>
            <a:off x="4439550" y="1403349"/>
            <a:ext cx="4851893" cy="3450399"/>
          </a:xfrm>
          <a:prstGeom prst="rect">
            <a:avLst/>
          </a:prstGeom>
        </p:spPr>
      </p:pic>
      <p:pic>
        <p:nvPicPr>
          <p:cNvPr id="11" name="図 10"/>
          <p:cNvPicPr>
            <a:picLocks noChangeAspect="1"/>
          </p:cNvPicPr>
          <p:nvPr/>
        </p:nvPicPr>
        <p:blipFill rotWithShape="1">
          <a:blip r:embed="rId4">
            <a:clrChange>
              <a:clrFrom>
                <a:srgbClr val="FFFFFF"/>
              </a:clrFrom>
              <a:clrTo>
                <a:srgbClr val="FFFFFF">
                  <a:alpha val="0"/>
                </a:srgbClr>
              </a:clrTo>
            </a:clrChange>
          </a:blip>
          <a:srcRect l="82783" t="77445"/>
          <a:stretch/>
        </p:blipFill>
        <p:spPr>
          <a:xfrm>
            <a:off x="9661334" y="4600744"/>
            <a:ext cx="1750742" cy="795588"/>
          </a:xfrm>
          <a:prstGeom prst="rect">
            <a:avLst/>
          </a:prstGeom>
        </p:spPr>
      </p:pic>
      <p:sp>
        <p:nvSpPr>
          <p:cNvPr id="7" name="テキスト ボックス 6"/>
          <p:cNvSpPr txBox="1"/>
          <p:nvPr/>
        </p:nvSpPr>
        <p:spPr>
          <a:xfrm>
            <a:off x="9658780" y="1952523"/>
            <a:ext cx="2343678" cy="2962349"/>
          </a:xfrm>
          <a:prstGeom prst="rect">
            <a:avLst/>
          </a:prstGeom>
          <a:noFill/>
        </p:spPr>
        <p:txBody>
          <a:bodyPr wrap="square" rtlCol="0">
            <a:spAutoFit/>
          </a:bodyPr>
          <a:lstStyle/>
          <a:p>
            <a:r>
              <a:rPr kumimoji="1" lang="ja-JP" altLang="en-US" sz="3200" b="1" dirty="0" smtClean="0">
                <a:solidFill>
                  <a:srgbClr val="FF0000"/>
                </a:solidFill>
              </a:rPr>
              <a:t>非営利</a:t>
            </a:r>
            <a:endParaRPr kumimoji="1" lang="en-US" altLang="ja-JP" sz="3200" b="1" dirty="0" smtClean="0">
              <a:solidFill>
                <a:srgbClr val="FF0000"/>
              </a:solidFill>
            </a:endParaRPr>
          </a:p>
          <a:p>
            <a:endParaRPr kumimoji="1" lang="en-US" altLang="ja-JP" sz="1050" b="1" dirty="0" smtClean="0"/>
          </a:p>
          <a:p>
            <a:r>
              <a:rPr kumimoji="1" lang="ja-JP" altLang="en-US" sz="2000" b="1" dirty="0" smtClean="0"/>
              <a:t>自治労組合員</a:t>
            </a:r>
            <a:endParaRPr kumimoji="1" lang="en-US" altLang="ja-JP" sz="2000" b="1" dirty="0" smtClean="0"/>
          </a:p>
          <a:p>
            <a:r>
              <a:rPr kumimoji="1" lang="ja-JP" altLang="en-US" sz="2000" b="1" dirty="0" err="1" smtClean="0"/>
              <a:t>だけ</a:t>
            </a:r>
            <a:r>
              <a:rPr kumimoji="1" lang="ja-JP" altLang="en-US" sz="2000" b="1" dirty="0" smtClean="0"/>
              <a:t>加入</a:t>
            </a:r>
            <a:endParaRPr kumimoji="1" lang="en-US" altLang="ja-JP" sz="2000" b="1" dirty="0" smtClean="0"/>
          </a:p>
          <a:p>
            <a:r>
              <a:rPr kumimoji="1" lang="ja-JP" altLang="en-US" sz="2400" b="1" dirty="0" smtClean="0">
                <a:solidFill>
                  <a:srgbClr val="FF0000"/>
                </a:solidFill>
              </a:rPr>
              <a:t>⇒</a:t>
            </a:r>
            <a:r>
              <a:rPr kumimoji="1" lang="ja-JP" altLang="en-US" sz="2800" b="1" dirty="0" smtClean="0">
                <a:solidFill>
                  <a:srgbClr val="FF0000"/>
                </a:solidFill>
              </a:rPr>
              <a:t>低リスク</a:t>
            </a:r>
            <a:endParaRPr kumimoji="1" lang="en-US" altLang="ja-JP" sz="2800" b="1" dirty="0" smtClean="0">
              <a:solidFill>
                <a:srgbClr val="FF0000"/>
              </a:solidFill>
            </a:endParaRPr>
          </a:p>
          <a:p>
            <a:endParaRPr lang="en-US" altLang="ja-JP" sz="800" b="1" dirty="0" smtClean="0"/>
          </a:p>
          <a:p>
            <a:r>
              <a:rPr lang="ja-JP" altLang="en-US" sz="2000" b="1" dirty="0"/>
              <a:t>手続</a:t>
            </a:r>
            <a:r>
              <a:rPr lang="ja-JP" altLang="en-US" sz="2000" b="1" dirty="0" smtClean="0"/>
              <a:t>きは組合</a:t>
            </a:r>
            <a:endParaRPr lang="en-US" altLang="ja-JP" sz="2000" b="1" dirty="0"/>
          </a:p>
          <a:p>
            <a:r>
              <a:rPr kumimoji="1" lang="ja-JP" altLang="en-US" sz="2400" b="1" dirty="0" smtClean="0">
                <a:solidFill>
                  <a:srgbClr val="FF0000"/>
                </a:solidFill>
              </a:rPr>
              <a:t>⇒</a:t>
            </a:r>
            <a:r>
              <a:rPr kumimoji="1" lang="ja-JP" altLang="en-US" sz="2800" b="1" dirty="0" smtClean="0">
                <a:solidFill>
                  <a:srgbClr val="FF0000"/>
                </a:solidFill>
              </a:rPr>
              <a:t>低コスト</a:t>
            </a:r>
            <a:endParaRPr kumimoji="1" lang="en-US" altLang="ja-JP" sz="2800" b="1" dirty="0" smtClean="0">
              <a:solidFill>
                <a:srgbClr val="FF0000"/>
              </a:solidFill>
            </a:endParaRPr>
          </a:p>
          <a:p>
            <a:endParaRPr kumimoji="1" lang="ja-JP" altLang="en-US" sz="2000" dirty="0"/>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22" name="タイトル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28000" cy="695740"/>
          </a:xfrm>
        </p:spPr>
        <p:txBody>
          <a:bodyPr rtlCol="0">
            <a:noAutofit/>
          </a:bodyPr>
          <a:lstStyle/>
          <a:p>
            <a:pPr rtl="0"/>
            <a:r>
              <a:rPr lang="ja-JP" altLang="en-US" sz="4400" b="1" dirty="0" smtClean="0">
                <a:solidFill>
                  <a:schemeClr val="tx1"/>
                </a:solidFill>
                <a:latin typeface="+mn-ea"/>
                <a:ea typeface="+mn-ea"/>
              </a:rPr>
              <a:t>民間保険と</a:t>
            </a:r>
            <a:r>
              <a:rPr lang="en-US" altLang="ja-JP" sz="4400" b="1" dirty="0" smtClean="0">
                <a:solidFill>
                  <a:schemeClr val="tx1"/>
                </a:solidFill>
                <a:latin typeface="+mn-ea"/>
                <a:ea typeface="+mn-ea"/>
              </a:rPr>
              <a:t>『</a:t>
            </a:r>
            <a:r>
              <a:rPr lang="ja-JP" altLang="en-US" sz="4400" b="1" dirty="0" err="1" smtClean="0">
                <a:solidFill>
                  <a:schemeClr val="tx1"/>
                </a:solidFill>
                <a:latin typeface="+mn-ea"/>
                <a:ea typeface="+mn-ea"/>
              </a:rPr>
              <a:t>じちろう</a:t>
            </a:r>
            <a:r>
              <a:rPr lang="ja-JP" altLang="en-US" sz="4400" b="1" dirty="0" smtClean="0">
                <a:solidFill>
                  <a:schemeClr val="tx1"/>
                </a:solidFill>
                <a:latin typeface="+mn-ea"/>
                <a:ea typeface="+mn-ea"/>
              </a:rPr>
              <a:t>共済</a:t>
            </a:r>
            <a:r>
              <a:rPr lang="en-US" altLang="ja-JP" sz="4400" b="1" dirty="0" smtClean="0">
                <a:solidFill>
                  <a:schemeClr val="tx1"/>
                </a:solidFill>
                <a:latin typeface="+mn-ea"/>
                <a:ea typeface="+mn-ea"/>
              </a:rPr>
              <a:t>』</a:t>
            </a:r>
            <a:r>
              <a:rPr lang="ja-JP" altLang="en-US" sz="4400" b="1" dirty="0" smtClean="0">
                <a:solidFill>
                  <a:schemeClr val="tx1"/>
                </a:solidFill>
                <a:latin typeface="+mn-ea"/>
                <a:ea typeface="+mn-ea"/>
              </a:rPr>
              <a:t>の違い</a:t>
            </a:r>
            <a:endParaRPr lang="ja-JP" altLang="en-US" sz="4400" b="1" dirty="0">
              <a:solidFill>
                <a:schemeClr val="tx1"/>
              </a:solidFill>
              <a:latin typeface="+mn-ea"/>
              <a:ea typeface="+mn-ea"/>
            </a:endParaRPr>
          </a:p>
        </p:txBody>
      </p:sp>
      <p:sp>
        <p:nvSpPr>
          <p:cNvPr id="23" name="テキスト ボックス 22"/>
          <p:cNvSpPr txBox="1"/>
          <p:nvPr/>
        </p:nvSpPr>
        <p:spPr bwMode="gray">
          <a:xfrm>
            <a:off x="406054" y="5821156"/>
            <a:ext cx="11357230" cy="646331"/>
          </a:xfrm>
          <a:prstGeom prst="rect">
            <a:avLst/>
          </a:prstGeom>
          <a:solidFill>
            <a:srgbClr val="FFFF00"/>
          </a:solidFill>
          <a:ln w="38100">
            <a:solidFill>
              <a:srgbClr val="FF0000"/>
            </a:solidFill>
          </a:ln>
        </p:spPr>
        <p:txBody>
          <a:bodyPr wrap="square" rtlCol="0">
            <a:spAutoFit/>
          </a:bodyPr>
          <a:lstStyle/>
          <a:p>
            <a:pPr algn="ctr"/>
            <a:r>
              <a:rPr lang="ja-JP" altLang="en-US" sz="3600" dirty="0" smtClean="0">
                <a:solidFill>
                  <a:srgbClr val="FF0000"/>
                </a:solidFill>
                <a:latin typeface="Meiryo UI" panose="020B0604030504040204" pitchFamily="50" charset="-128"/>
                <a:ea typeface="Meiryo UI" panose="020B0604030504040204" pitchFamily="50" charset="-128"/>
              </a:rPr>
              <a:t>助け合いの仕組みが、割安な掛金を実現しています！</a:t>
            </a:r>
            <a:endParaRPr lang="ja-JP" altLang="en-US" sz="3600" dirty="0">
              <a:solidFill>
                <a:srgbClr val="FF0000"/>
              </a:solidFill>
              <a:latin typeface="Meiryo UI" panose="020B0604030504040204" pitchFamily="50" charset="-128"/>
              <a:ea typeface="Meiryo UI" panose="020B0604030504040204" pitchFamily="50" charset="-128"/>
            </a:endParaRPr>
          </a:p>
        </p:txBody>
      </p:sp>
      <p:sp>
        <p:nvSpPr>
          <p:cNvPr id="15"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6</a:t>
            </a:fld>
            <a:endParaRPr lang="ja-JP" altLang="en-US" sz="2800" dirty="0">
              <a:solidFill>
                <a:schemeClr val="bg1"/>
              </a:solidFill>
            </a:endParaRPr>
          </a:p>
        </p:txBody>
      </p:sp>
      <p:pic>
        <p:nvPicPr>
          <p:cNvPr id="18" name="図 17"/>
          <p:cNvPicPr>
            <a:picLocks noChangeAspect="1"/>
          </p:cNvPicPr>
          <p:nvPr/>
        </p:nvPicPr>
        <p:blipFill rotWithShape="1">
          <a:blip r:embed="rId4">
            <a:clrChange>
              <a:clrFrom>
                <a:srgbClr val="F27985"/>
              </a:clrFrom>
              <a:clrTo>
                <a:srgbClr val="F27985">
                  <a:alpha val="0"/>
                </a:srgbClr>
              </a:clrTo>
            </a:clrChange>
          </a:blip>
          <a:srcRect l="1" r="59875"/>
          <a:stretch/>
        </p:blipFill>
        <p:spPr>
          <a:xfrm>
            <a:off x="347916" y="1325741"/>
            <a:ext cx="4083836" cy="3527268"/>
          </a:xfrm>
          <a:prstGeom prst="rect">
            <a:avLst/>
          </a:prstGeom>
        </p:spPr>
      </p:pic>
      <p:sp>
        <p:nvSpPr>
          <p:cNvPr id="21" name="テキスト ボックス 20"/>
          <p:cNvSpPr txBox="1"/>
          <p:nvPr/>
        </p:nvSpPr>
        <p:spPr>
          <a:xfrm>
            <a:off x="1618309" y="1504321"/>
            <a:ext cx="1543050" cy="384721"/>
          </a:xfrm>
          <a:prstGeom prst="rect">
            <a:avLst/>
          </a:prstGeom>
          <a:solidFill>
            <a:schemeClr val="accent2">
              <a:lumMod val="20000"/>
              <a:lumOff val="80000"/>
            </a:schemeClr>
          </a:solidFill>
        </p:spPr>
        <p:txBody>
          <a:bodyPr wrap="square" rtlCol="0">
            <a:spAutoFit/>
          </a:bodyPr>
          <a:lstStyle/>
          <a:p>
            <a:pPr algn="dist"/>
            <a:r>
              <a:rPr kumimoji="1" lang="ja-JP" altLang="en-US" sz="1900" b="1" dirty="0" smtClean="0">
                <a:solidFill>
                  <a:srgbClr val="0070C0"/>
                </a:solidFill>
              </a:rPr>
              <a:t>民間保険</a:t>
            </a:r>
            <a:endParaRPr kumimoji="1" lang="ja-JP" altLang="en-US" sz="1900" b="1" dirty="0">
              <a:solidFill>
                <a:srgbClr val="0070C0"/>
              </a:solidFill>
            </a:endParaRPr>
          </a:p>
        </p:txBody>
      </p:sp>
      <p:sp>
        <p:nvSpPr>
          <p:cNvPr id="2" name="正方形/長方形 1"/>
          <p:cNvSpPr/>
          <p:nvPr/>
        </p:nvSpPr>
        <p:spPr>
          <a:xfrm>
            <a:off x="347916" y="1403349"/>
            <a:ext cx="4083836" cy="3449659"/>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512365" y="1403349"/>
            <a:ext cx="4752892" cy="3449659"/>
          </a:xfrm>
          <a:prstGeom prst="rect">
            <a:avLst/>
          </a:prstGeom>
          <a:noFill/>
          <a:ln w="762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4877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7">
                                            <p:txEl>
                                              <p:pRg st="0" end="0"/>
                                            </p:txEl>
                                          </p:spTgt>
                                        </p:tgtEl>
                                        <p:attrNameLst>
                                          <p:attrName>ppt_x</p:attrName>
                                          <p:attrName>ppt_y</p:attrName>
                                        </p:attrNameLst>
                                      </p:cBhvr>
                                    </p:animMotion>
                                    <p:animRot by="1500000">
                                      <p:cBhvr>
                                        <p:cTn id="17" dur="125" fill="hold">
                                          <p:stCondLst>
                                            <p:cond delay="0"/>
                                          </p:stCondLst>
                                        </p:cTn>
                                        <p:tgtEl>
                                          <p:spTgt spid="7">
                                            <p:txEl>
                                              <p:pRg st="0" end="0"/>
                                            </p:txEl>
                                          </p:spTgt>
                                        </p:tgtEl>
                                        <p:attrNameLst>
                                          <p:attrName>r</p:attrName>
                                        </p:attrNameLst>
                                      </p:cBhvr>
                                    </p:animRot>
                                    <p:animRot by="-1500000">
                                      <p:cBhvr>
                                        <p:cTn id="18" dur="125" fill="hold">
                                          <p:stCondLst>
                                            <p:cond delay="125"/>
                                          </p:stCondLst>
                                        </p:cTn>
                                        <p:tgtEl>
                                          <p:spTgt spid="7">
                                            <p:txEl>
                                              <p:pRg st="0" end="0"/>
                                            </p:txEl>
                                          </p:spTgt>
                                        </p:tgtEl>
                                        <p:attrNameLst>
                                          <p:attrName>r</p:attrName>
                                        </p:attrNameLst>
                                      </p:cBhvr>
                                    </p:animRot>
                                    <p:animRot by="-1500000">
                                      <p:cBhvr>
                                        <p:cTn id="19" dur="125" fill="hold">
                                          <p:stCondLst>
                                            <p:cond delay="250"/>
                                          </p:stCondLst>
                                        </p:cTn>
                                        <p:tgtEl>
                                          <p:spTgt spid="7">
                                            <p:txEl>
                                              <p:pRg st="0" end="0"/>
                                            </p:txEl>
                                          </p:spTgt>
                                        </p:tgtEl>
                                        <p:attrNameLst>
                                          <p:attrName>r</p:attrName>
                                        </p:attrNameLst>
                                      </p:cBhvr>
                                    </p:animRot>
                                    <p:animRot by="1500000">
                                      <p:cBhvr>
                                        <p:cTn id="20" dur="125" fill="hold">
                                          <p:stCondLst>
                                            <p:cond delay="375"/>
                                          </p:stCondLst>
                                        </p:cTn>
                                        <p:tgtEl>
                                          <p:spTgt spid="7">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7">
                                            <p:txEl>
                                              <p:pRg st="4" end="4"/>
                                            </p:txEl>
                                          </p:spTgt>
                                        </p:tgtEl>
                                        <p:attrNameLst>
                                          <p:attrName>ppt_x</p:attrName>
                                          <p:attrName>ppt_y</p:attrName>
                                        </p:attrNameLst>
                                      </p:cBhvr>
                                    </p:animMotion>
                                    <p:animRot by="1500000">
                                      <p:cBhvr>
                                        <p:cTn id="25" dur="125" fill="hold">
                                          <p:stCondLst>
                                            <p:cond delay="0"/>
                                          </p:stCondLst>
                                        </p:cTn>
                                        <p:tgtEl>
                                          <p:spTgt spid="7">
                                            <p:txEl>
                                              <p:pRg st="4" end="4"/>
                                            </p:txEl>
                                          </p:spTgt>
                                        </p:tgtEl>
                                        <p:attrNameLst>
                                          <p:attrName>r</p:attrName>
                                        </p:attrNameLst>
                                      </p:cBhvr>
                                    </p:animRot>
                                    <p:animRot by="-1500000">
                                      <p:cBhvr>
                                        <p:cTn id="26" dur="125" fill="hold">
                                          <p:stCondLst>
                                            <p:cond delay="125"/>
                                          </p:stCondLst>
                                        </p:cTn>
                                        <p:tgtEl>
                                          <p:spTgt spid="7">
                                            <p:txEl>
                                              <p:pRg st="4" end="4"/>
                                            </p:txEl>
                                          </p:spTgt>
                                        </p:tgtEl>
                                        <p:attrNameLst>
                                          <p:attrName>r</p:attrName>
                                        </p:attrNameLst>
                                      </p:cBhvr>
                                    </p:animRot>
                                    <p:animRot by="-1500000">
                                      <p:cBhvr>
                                        <p:cTn id="27" dur="125" fill="hold">
                                          <p:stCondLst>
                                            <p:cond delay="250"/>
                                          </p:stCondLst>
                                        </p:cTn>
                                        <p:tgtEl>
                                          <p:spTgt spid="7">
                                            <p:txEl>
                                              <p:pRg st="4" end="4"/>
                                            </p:txEl>
                                          </p:spTgt>
                                        </p:tgtEl>
                                        <p:attrNameLst>
                                          <p:attrName>r</p:attrName>
                                        </p:attrNameLst>
                                      </p:cBhvr>
                                    </p:animRot>
                                    <p:animRot by="1500000">
                                      <p:cBhvr>
                                        <p:cTn id="28" dur="125" fill="hold">
                                          <p:stCondLst>
                                            <p:cond delay="375"/>
                                          </p:stCondLst>
                                        </p:cTn>
                                        <p:tgtEl>
                                          <p:spTgt spid="7">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7">
                                            <p:txEl>
                                              <p:pRg st="7" end="7"/>
                                            </p:txEl>
                                          </p:spTgt>
                                        </p:tgtEl>
                                        <p:attrNameLst>
                                          <p:attrName>ppt_x</p:attrName>
                                          <p:attrName>ppt_y</p:attrName>
                                        </p:attrNameLst>
                                      </p:cBhvr>
                                    </p:animMotion>
                                    <p:animRot by="1500000">
                                      <p:cBhvr>
                                        <p:cTn id="33" dur="125" fill="hold">
                                          <p:stCondLst>
                                            <p:cond delay="0"/>
                                          </p:stCondLst>
                                        </p:cTn>
                                        <p:tgtEl>
                                          <p:spTgt spid="7">
                                            <p:txEl>
                                              <p:pRg st="7" end="7"/>
                                            </p:txEl>
                                          </p:spTgt>
                                        </p:tgtEl>
                                        <p:attrNameLst>
                                          <p:attrName>r</p:attrName>
                                        </p:attrNameLst>
                                      </p:cBhvr>
                                    </p:animRot>
                                    <p:animRot by="-1500000">
                                      <p:cBhvr>
                                        <p:cTn id="34" dur="125" fill="hold">
                                          <p:stCondLst>
                                            <p:cond delay="125"/>
                                          </p:stCondLst>
                                        </p:cTn>
                                        <p:tgtEl>
                                          <p:spTgt spid="7">
                                            <p:txEl>
                                              <p:pRg st="7" end="7"/>
                                            </p:txEl>
                                          </p:spTgt>
                                        </p:tgtEl>
                                        <p:attrNameLst>
                                          <p:attrName>r</p:attrName>
                                        </p:attrNameLst>
                                      </p:cBhvr>
                                    </p:animRot>
                                    <p:animRot by="-1500000">
                                      <p:cBhvr>
                                        <p:cTn id="35" dur="125" fill="hold">
                                          <p:stCondLst>
                                            <p:cond delay="250"/>
                                          </p:stCondLst>
                                        </p:cTn>
                                        <p:tgtEl>
                                          <p:spTgt spid="7">
                                            <p:txEl>
                                              <p:pRg st="7" end="7"/>
                                            </p:txEl>
                                          </p:spTgt>
                                        </p:tgtEl>
                                        <p:attrNameLst>
                                          <p:attrName>r</p:attrName>
                                        </p:attrNameLst>
                                      </p:cBhvr>
                                    </p:animRot>
                                    <p:animRot by="1500000">
                                      <p:cBhvr>
                                        <p:cTn id="36" dur="125" fill="hold">
                                          <p:stCondLst>
                                            <p:cond delay="375"/>
                                          </p:stCondLst>
                                        </p:cTn>
                                        <p:tgtEl>
                                          <p:spTgt spid="7">
                                            <p:txEl>
                                              <p:pRg st="7" end="7"/>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78204" y="6425503"/>
            <a:ext cx="513796" cy="365125"/>
          </a:xfrm>
        </p:spPr>
        <p:txBody>
          <a:bodyPr rtlCol="0"/>
          <a:lstStyle/>
          <a:p>
            <a:pPr rtl="0"/>
            <a:fld id="{19B51A1E-902D-48AF-9020-955120F399B6}" type="slidenum">
              <a:rPr lang="en-US" altLang="ja-JP" sz="2800" i="0" smtClean="0">
                <a:solidFill>
                  <a:schemeClr val="bg1"/>
                </a:solidFill>
              </a:rPr>
              <a:pPr rtl="0"/>
              <a:t>7</a:t>
            </a:fld>
            <a:endParaRPr lang="ja-JP" altLang="en-US" sz="2800" i="0" dirty="0">
              <a:solidFill>
                <a:schemeClr val="bg1"/>
              </a:solidFill>
            </a:endParaRPr>
          </a:p>
        </p:txBody>
      </p:sp>
      <p:pic>
        <p:nvPicPr>
          <p:cNvPr id="13" name="図 12"/>
          <p:cNvPicPr>
            <a:picLocks noChangeAspect="1"/>
          </p:cNvPicPr>
          <p:nvPr/>
        </p:nvPicPr>
        <p:blipFill>
          <a:blip r:embed="rId3"/>
          <a:stretch>
            <a:fillRect/>
          </a:stretch>
        </p:blipFill>
        <p:spPr>
          <a:xfrm>
            <a:off x="8671615" y="3041495"/>
            <a:ext cx="2853175" cy="2853175"/>
          </a:xfrm>
          <a:prstGeom prst="rect">
            <a:avLst/>
          </a:prstGeom>
        </p:spPr>
      </p:pic>
      <p:sp>
        <p:nvSpPr>
          <p:cNvPr id="15" name="テキスト ボックス 14"/>
          <p:cNvSpPr txBox="1"/>
          <p:nvPr/>
        </p:nvSpPr>
        <p:spPr>
          <a:xfrm>
            <a:off x="410726" y="1974844"/>
            <a:ext cx="10422926" cy="1854338"/>
          </a:xfrm>
          <a:prstGeom prst="rect">
            <a:avLst/>
          </a:prstGeom>
          <a:noFill/>
        </p:spPr>
        <p:txBody>
          <a:bodyPr wrap="square" lIns="91424" tIns="45712" rIns="91424" bIns="45712" rtlCol="0">
            <a:spAutoFit/>
          </a:bodyPr>
          <a:lstStyle/>
          <a:p>
            <a:r>
              <a:rPr lang="ja-JP" altLang="en-US" sz="2400" dirty="0">
                <a:solidFill>
                  <a:srgbClr val="C00000"/>
                </a:solidFill>
                <a:latin typeface="HGP創英角ｺﾞｼｯｸUB" pitchFamily="50" charset="-128"/>
                <a:ea typeface="HGP創英角ｺﾞｼｯｸUB" pitchFamily="50" charset="-128"/>
              </a:rPr>
              <a:t>（１）医療費の自己負担限度額</a:t>
            </a:r>
            <a:r>
              <a:rPr lang="ja-JP" altLang="en-US" sz="1600" dirty="0">
                <a:solidFill>
                  <a:srgbClr val="7030A0"/>
                </a:solidFill>
                <a:latin typeface="HG丸ｺﾞｼｯｸM-PRO" pitchFamily="50" charset="-128"/>
                <a:ea typeface="HG丸ｺﾞｼｯｸM-PRO" pitchFamily="50" charset="-128"/>
              </a:rPr>
              <a:t>（</a:t>
            </a:r>
            <a:r>
              <a:rPr lang="en-US" altLang="ja-JP" sz="1600" dirty="0">
                <a:solidFill>
                  <a:srgbClr val="7030A0"/>
                </a:solidFill>
                <a:latin typeface="HG丸ｺﾞｼｯｸM-PRO" pitchFamily="50" charset="-128"/>
                <a:ea typeface="HG丸ｺﾞｼｯｸM-PRO" pitchFamily="50" charset="-128"/>
              </a:rPr>
              <a:t>※</a:t>
            </a:r>
            <a:r>
              <a:rPr lang="ja-JP" altLang="en-US" sz="1600" dirty="0">
                <a:solidFill>
                  <a:srgbClr val="7030A0"/>
                </a:solidFill>
                <a:latin typeface="HG丸ｺﾞｼｯｸM-PRO" pitchFamily="50" charset="-128"/>
                <a:ea typeface="HG丸ｺﾞｼｯｸM-PRO" pitchFamily="50" charset="-128"/>
              </a:rPr>
              <a:t>標準報酬月額</a:t>
            </a:r>
            <a:r>
              <a:rPr lang="en-US" altLang="ja-JP" sz="1600" dirty="0">
                <a:solidFill>
                  <a:srgbClr val="7030A0"/>
                </a:solidFill>
                <a:latin typeface="HG丸ｺﾞｼｯｸM-PRO" pitchFamily="50" charset="-128"/>
                <a:ea typeface="HG丸ｺﾞｼｯｸM-PRO" pitchFamily="50" charset="-128"/>
              </a:rPr>
              <a:t>28</a:t>
            </a:r>
            <a:r>
              <a:rPr lang="ja-JP" altLang="en-US" sz="1600" dirty="0" smtClean="0">
                <a:solidFill>
                  <a:srgbClr val="7030A0"/>
                </a:solidFill>
                <a:latin typeface="HG丸ｺﾞｼｯｸM-PRO" pitchFamily="50" charset="-128"/>
                <a:ea typeface="HG丸ｺﾞｼｯｸM-PRO" pitchFamily="50" charset="-128"/>
              </a:rPr>
              <a:t>万円～</a:t>
            </a:r>
            <a:r>
              <a:rPr lang="en-US" altLang="ja-JP" sz="1600" dirty="0">
                <a:solidFill>
                  <a:srgbClr val="7030A0"/>
                </a:solidFill>
                <a:latin typeface="HG丸ｺﾞｼｯｸM-PRO" pitchFamily="50" charset="-128"/>
                <a:ea typeface="HG丸ｺﾞｼｯｸM-PRO" pitchFamily="50" charset="-128"/>
              </a:rPr>
              <a:t>50</a:t>
            </a:r>
            <a:r>
              <a:rPr lang="ja-JP" altLang="en-US" sz="1600" dirty="0">
                <a:solidFill>
                  <a:srgbClr val="7030A0"/>
                </a:solidFill>
                <a:latin typeface="HG丸ｺﾞｼｯｸM-PRO" pitchFamily="50" charset="-128"/>
                <a:ea typeface="HG丸ｺﾞｼｯｸM-PRO" pitchFamily="50" charset="-128"/>
              </a:rPr>
              <a:t>万円の方）</a:t>
            </a:r>
            <a:endParaRPr lang="en-US" altLang="ja-JP" sz="1600" dirty="0">
              <a:solidFill>
                <a:srgbClr val="7030A0"/>
              </a:solidFill>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一般</a:t>
            </a:r>
            <a:r>
              <a:rPr lang="ja-JP" altLang="en-US" sz="2000" dirty="0">
                <a:latin typeface="HG丸ｺﾞｼｯｸM-PRO" pitchFamily="50" charset="-128"/>
                <a:ea typeface="HG丸ｺﾞｼｯｸM-PRO" pitchFamily="50" charset="-128"/>
              </a:rPr>
              <a:t>勤労者</a:t>
            </a:r>
            <a:r>
              <a:rPr lang="ja-JP" altLang="en-US" sz="2000" dirty="0" smtClean="0">
                <a:latin typeface="HG丸ｺﾞｼｯｸM-PRO" pitchFamily="50" charset="-128"/>
                <a:ea typeface="HG丸ｺﾞｼｯｸM-PRO" pitchFamily="50" charset="-128"/>
              </a:rPr>
              <a:t>は、３割の自己負担、かつ、高額療養費制度が適用されると</a:t>
            </a:r>
            <a:endParaRPr lang="en-US" altLang="ja-JP" sz="2000" dirty="0" smtClean="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　</a:t>
            </a:r>
            <a:r>
              <a:rPr lang="en-US" altLang="ja-JP" sz="2000" dirty="0" smtClean="0">
                <a:latin typeface="HG丸ｺﾞｼｯｸM-PRO" pitchFamily="50" charset="-128"/>
                <a:ea typeface="HG丸ｺﾞｼｯｸM-PRO" pitchFamily="50" charset="-128"/>
              </a:rPr>
              <a:t>80,100</a:t>
            </a:r>
            <a:r>
              <a:rPr lang="ja-JP" altLang="en-US" sz="2000" dirty="0">
                <a:latin typeface="HG丸ｺﾞｼｯｸM-PRO" pitchFamily="50" charset="-128"/>
                <a:ea typeface="HG丸ｺﾞｼｯｸM-PRO" pitchFamily="50" charset="-128"/>
              </a:rPr>
              <a:t>円</a:t>
            </a:r>
            <a:r>
              <a:rPr lang="en-US" altLang="ja-JP"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月＋</a:t>
            </a:r>
            <a:r>
              <a:rPr lang="en-US" altLang="ja-JP" sz="2000" dirty="0">
                <a:latin typeface="HG丸ｺﾞｼｯｸM-PRO" pitchFamily="50" charset="-128"/>
                <a:ea typeface="HG丸ｺﾞｼｯｸM-PRO" pitchFamily="50" charset="-128"/>
              </a:rPr>
              <a:t>α</a:t>
            </a:r>
            <a:r>
              <a:rPr lang="ja-JP" altLang="en-US" sz="2000" dirty="0">
                <a:latin typeface="HG丸ｺﾞｼｯｸM-PRO" pitchFamily="50" charset="-128"/>
                <a:ea typeface="HG丸ｺﾞｼｯｸM-PRO" pitchFamily="50" charset="-128"/>
              </a:rPr>
              <a:t>（</a:t>
            </a:r>
            <a:r>
              <a:rPr lang="en-US" altLang="ja-JP" sz="2000" dirty="0" smtClean="0">
                <a:latin typeface="HG丸ｺﾞｼｯｸM-PRO" pitchFamily="50" charset="-128"/>
                <a:ea typeface="HG丸ｺﾞｼｯｸM-PRO" pitchFamily="50" charset="-128"/>
              </a:rPr>
              <a:t>2,700</a:t>
            </a:r>
            <a:r>
              <a:rPr lang="ja-JP" altLang="en-US" sz="2000" dirty="0">
                <a:latin typeface="HG丸ｺﾞｼｯｸM-PRO" pitchFamily="50" charset="-128"/>
                <a:ea typeface="HG丸ｺﾞｼｯｸM-PRO" pitchFamily="50" charset="-128"/>
              </a:rPr>
              <a:t>円</a:t>
            </a:r>
            <a:r>
              <a:rPr lang="en-US" altLang="ja-JP"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日ぐらい</a:t>
            </a:r>
            <a:r>
              <a:rPr lang="ja-JP" altLang="en-US" sz="2000" dirty="0" smtClean="0">
                <a:latin typeface="HG丸ｺﾞｼｯｸM-PRO" pitchFamily="50" charset="-128"/>
                <a:ea typeface="HG丸ｺﾞｼｯｸM-PRO" pitchFamily="50" charset="-128"/>
              </a:rPr>
              <a:t>）</a:t>
            </a:r>
            <a:endParaRPr lang="en-US" altLang="ja-JP" sz="2000" dirty="0" smtClean="0">
              <a:latin typeface="HG丸ｺﾞｼｯｸM-PRO" pitchFamily="50" charset="-128"/>
              <a:ea typeface="HG丸ｺﾞｼｯｸM-PRO" pitchFamily="50" charset="-128"/>
            </a:endParaRPr>
          </a:p>
          <a:p>
            <a:endParaRPr lang="en-US" altLang="ja-JP" sz="1050" dirty="0" smtClean="0">
              <a:solidFill>
                <a:srgbClr val="FF0000"/>
              </a:solidFill>
              <a:latin typeface="HG丸ｺﾞｼｯｸM-PRO" pitchFamily="50" charset="-128"/>
              <a:ea typeface="HG丸ｺﾞｼｯｸM-PRO" pitchFamily="50" charset="-128"/>
            </a:endParaRPr>
          </a:p>
          <a:p>
            <a:r>
              <a:rPr lang="ja-JP" altLang="en-US" sz="2000" dirty="0" smtClean="0">
                <a:solidFill>
                  <a:srgbClr val="FF0000"/>
                </a:solidFill>
                <a:latin typeface="HG丸ｺﾞｼｯｸM-PRO" pitchFamily="50" charset="-128"/>
                <a:ea typeface="HG丸ｺﾞｼｯｸM-PRO" pitchFamily="50" charset="-128"/>
              </a:rPr>
              <a:t>　自治体</a:t>
            </a:r>
            <a:r>
              <a:rPr lang="ja-JP" altLang="en-US" sz="2000" dirty="0">
                <a:solidFill>
                  <a:srgbClr val="FF0000"/>
                </a:solidFill>
                <a:latin typeface="HG丸ｺﾞｼｯｸM-PRO" pitchFamily="50" charset="-128"/>
                <a:ea typeface="HG丸ｺﾞｼｯｸM-PRO" pitchFamily="50" charset="-128"/>
              </a:rPr>
              <a:t>職員</a:t>
            </a:r>
            <a:r>
              <a:rPr lang="ja-JP" altLang="en-US" sz="2000" dirty="0" smtClean="0">
                <a:solidFill>
                  <a:srgbClr val="FF0000"/>
                </a:solidFill>
                <a:latin typeface="HG丸ｺﾞｼｯｸM-PRO" pitchFamily="50" charset="-128"/>
                <a:ea typeface="HG丸ｺﾞｼｯｸM-PRO" pitchFamily="50" charset="-128"/>
              </a:rPr>
              <a:t>は、さらに共済組合の一部負担金払戻金が戻ってくるので</a:t>
            </a:r>
            <a:endParaRPr lang="en-US" altLang="ja-JP" sz="2000" dirty="0" smtClean="0">
              <a:solidFill>
                <a:srgbClr val="FF0000"/>
              </a:solidFill>
              <a:latin typeface="HG丸ｺﾞｼｯｸM-PRO" pitchFamily="50" charset="-128"/>
              <a:ea typeface="HG丸ｺﾞｼｯｸM-PRO" pitchFamily="50" charset="-128"/>
            </a:endParaRPr>
          </a:p>
          <a:p>
            <a:r>
              <a:rPr lang="ja-JP" altLang="en-US" sz="2000" dirty="0" smtClean="0">
                <a:solidFill>
                  <a:srgbClr val="FF0000"/>
                </a:solidFill>
                <a:latin typeface="HG丸ｺﾞｼｯｸM-PRO" pitchFamily="50" charset="-128"/>
                <a:ea typeface="HG丸ｺﾞｼｯｸM-PRO" pitchFamily="50" charset="-128"/>
              </a:rPr>
              <a:t>　＝　</a:t>
            </a:r>
            <a:r>
              <a:rPr lang="en-US" altLang="ja-JP" sz="2000" dirty="0" smtClean="0">
                <a:solidFill>
                  <a:srgbClr val="FF0000"/>
                </a:solidFill>
                <a:latin typeface="HG丸ｺﾞｼｯｸM-PRO" pitchFamily="50" charset="-128"/>
                <a:ea typeface="HG丸ｺﾞｼｯｸM-PRO" pitchFamily="50" charset="-128"/>
              </a:rPr>
              <a:t>25,000</a:t>
            </a:r>
            <a:r>
              <a:rPr lang="ja-JP" altLang="en-US" sz="2000" dirty="0">
                <a:solidFill>
                  <a:srgbClr val="FF0000"/>
                </a:solidFill>
                <a:latin typeface="HG丸ｺﾞｼｯｸM-PRO" pitchFamily="50" charset="-128"/>
                <a:ea typeface="HG丸ｺﾞｼｯｸM-PRO" pitchFamily="50" charset="-128"/>
              </a:rPr>
              <a:t>円</a:t>
            </a:r>
            <a:r>
              <a:rPr lang="en-US" altLang="ja-JP" sz="2000" dirty="0">
                <a:solidFill>
                  <a:srgbClr val="FF0000"/>
                </a:solidFill>
                <a:latin typeface="HG丸ｺﾞｼｯｸM-PRO" pitchFamily="50" charset="-128"/>
                <a:ea typeface="HG丸ｺﾞｼｯｸM-PRO" pitchFamily="50" charset="-128"/>
              </a:rPr>
              <a:t>/</a:t>
            </a:r>
            <a:r>
              <a:rPr lang="ja-JP" altLang="en-US" sz="2000" dirty="0">
                <a:solidFill>
                  <a:srgbClr val="FF0000"/>
                </a:solidFill>
                <a:latin typeface="HG丸ｺﾞｼｯｸM-PRO" pitchFamily="50" charset="-128"/>
                <a:ea typeface="HG丸ｺﾞｼｯｸM-PRO" pitchFamily="50" charset="-128"/>
              </a:rPr>
              <a:t>月　　（</a:t>
            </a:r>
            <a:r>
              <a:rPr lang="en-US" altLang="ja-JP" sz="2000" dirty="0">
                <a:solidFill>
                  <a:schemeClr val="bg1"/>
                </a:solidFill>
                <a:latin typeface="HG丸ｺﾞｼｯｸM-PRO" pitchFamily="50" charset="-128"/>
                <a:ea typeface="HG丸ｺﾞｼｯｸM-PRO" pitchFamily="50" charset="-128"/>
              </a:rPr>
              <a:t>0</a:t>
            </a:r>
            <a:r>
              <a:rPr lang="en-US" altLang="ja-JP" sz="2000" dirty="0">
                <a:solidFill>
                  <a:srgbClr val="FF0000"/>
                </a:solidFill>
                <a:latin typeface="HG丸ｺﾞｼｯｸM-PRO" pitchFamily="50" charset="-128"/>
                <a:ea typeface="HG丸ｺﾞｼｯｸM-PRO" pitchFamily="50" charset="-128"/>
              </a:rPr>
              <a:t>850</a:t>
            </a:r>
            <a:r>
              <a:rPr lang="ja-JP" altLang="en-US" sz="2000" dirty="0">
                <a:solidFill>
                  <a:srgbClr val="FF0000"/>
                </a:solidFill>
                <a:latin typeface="HG丸ｺﾞｼｯｸM-PRO" pitchFamily="50" charset="-128"/>
                <a:ea typeface="HG丸ｺﾞｼｯｸM-PRO" pitchFamily="50" charset="-128"/>
              </a:rPr>
              <a:t>円</a:t>
            </a:r>
            <a:r>
              <a:rPr lang="en-US" altLang="ja-JP" sz="2000" dirty="0">
                <a:solidFill>
                  <a:srgbClr val="FF0000"/>
                </a:solidFill>
                <a:latin typeface="HG丸ｺﾞｼｯｸM-PRO" pitchFamily="50" charset="-128"/>
                <a:ea typeface="HG丸ｺﾞｼｯｸM-PRO" pitchFamily="50" charset="-128"/>
              </a:rPr>
              <a:t>/</a:t>
            </a:r>
            <a:r>
              <a:rPr lang="ja-JP" altLang="en-US" sz="2000" dirty="0">
                <a:solidFill>
                  <a:srgbClr val="FF0000"/>
                </a:solidFill>
                <a:latin typeface="HG丸ｺﾞｼｯｸM-PRO" pitchFamily="50" charset="-128"/>
                <a:ea typeface="HG丸ｺﾞｼｯｸM-PRO" pitchFamily="50" charset="-128"/>
              </a:rPr>
              <a:t>日ぐらい）</a:t>
            </a:r>
          </a:p>
        </p:txBody>
      </p:sp>
      <p:sp>
        <p:nvSpPr>
          <p:cNvPr id="16" name="テキスト ボックス 15"/>
          <p:cNvSpPr txBox="1"/>
          <p:nvPr/>
        </p:nvSpPr>
        <p:spPr>
          <a:xfrm>
            <a:off x="432000" y="3855261"/>
            <a:ext cx="8048944" cy="793405"/>
          </a:xfrm>
          <a:prstGeom prst="rect">
            <a:avLst/>
          </a:prstGeom>
          <a:noFill/>
        </p:spPr>
        <p:txBody>
          <a:bodyPr wrap="square" lIns="91424" tIns="45712" rIns="91424" bIns="45712" rtlCol="0">
            <a:spAutoFit/>
          </a:bodyPr>
          <a:lstStyle/>
          <a:p>
            <a:r>
              <a:rPr lang="ja-JP" altLang="en-US" sz="2400" dirty="0">
                <a:solidFill>
                  <a:srgbClr val="C00000"/>
                </a:solidFill>
                <a:latin typeface="HGP創英角ｺﾞｼｯｸUB" pitchFamily="50" charset="-128"/>
                <a:ea typeface="HGP創英角ｺﾞｼｯｸUB" pitchFamily="50" charset="-128"/>
              </a:rPr>
              <a:t>（２）入院時の食事代の患者負担</a:t>
            </a:r>
            <a:endParaRPr lang="en-US" altLang="ja-JP" sz="2400" dirty="0">
              <a:solidFill>
                <a:srgbClr val="C00000"/>
              </a:solidFill>
              <a:latin typeface="HGP創英角ｺﾞｼｯｸUB" pitchFamily="50" charset="-128"/>
              <a:ea typeface="HGP創英角ｺﾞｼｯｸUB" pitchFamily="50" charset="-128"/>
            </a:endParaRPr>
          </a:p>
          <a:p>
            <a:r>
              <a:rPr lang="ja-JP" altLang="en-US" sz="2000" dirty="0">
                <a:latin typeface="HG丸ｺﾞｼｯｸM-PRO" pitchFamily="50" charset="-128"/>
                <a:ea typeface="HG丸ｺﾞｼｯｸM-PRO" pitchFamily="50" charset="-128"/>
              </a:rPr>
              <a:t>　</a:t>
            </a:r>
            <a:r>
              <a:rPr lang="en-US" altLang="ja-JP" sz="2000" dirty="0">
                <a:latin typeface="HG丸ｺﾞｼｯｸM-PRO" pitchFamily="50" charset="-128"/>
                <a:ea typeface="HG丸ｺﾞｼｯｸM-PRO" pitchFamily="50" charset="-128"/>
              </a:rPr>
              <a:t>460</a:t>
            </a:r>
            <a:r>
              <a:rPr lang="ja-JP" altLang="en-US" sz="2000" dirty="0">
                <a:latin typeface="HG丸ｺﾞｼｯｸM-PRO" pitchFamily="50" charset="-128"/>
                <a:ea typeface="HG丸ｺﾞｼｯｸM-PRO" pitchFamily="50" charset="-128"/>
              </a:rPr>
              <a:t>円</a:t>
            </a:r>
            <a:r>
              <a:rPr lang="en-US" altLang="ja-JP"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３食</a:t>
            </a:r>
            <a:r>
              <a:rPr lang="en-US" altLang="ja-JP" sz="2000" dirty="0">
                <a:latin typeface="HG丸ｺﾞｼｯｸM-PRO" pitchFamily="50" charset="-128"/>
                <a:ea typeface="HG丸ｺﾞｼｯｸM-PRO" pitchFamily="50" charset="-128"/>
              </a:rPr>
              <a:t>	</a:t>
            </a:r>
            <a:r>
              <a:rPr lang="en-US" altLang="ja-JP" sz="2000" dirty="0" smtClean="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a:t>
            </a:r>
            <a:r>
              <a:rPr lang="en-US" altLang="ja-JP" sz="2000" dirty="0">
                <a:solidFill>
                  <a:srgbClr val="FF0000"/>
                </a:solidFill>
                <a:latin typeface="HG丸ｺﾞｼｯｸM-PRO" pitchFamily="50" charset="-128"/>
                <a:ea typeface="HG丸ｺﾞｼｯｸM-PRO" pitchFamily="50" charset="-128"/>
              </a:rPr>
              <a:t>1,380</a:t>
            </a:r>
            <a:r>
              <a:rPr lang="ja-JP" altLang="en-US" sz="2000" dirty="0">
                <a:solidFill>
                  <a:srgbClr val="FF0000"/>
                </a:solidFill>
                <a:latin typeface="HG丸ｺﾞｼｯｸM-PRO" pitchFamily="50" charset="-128"/>
                <a:ea typeface="HG丸ｺﾞｼｯｸM-PRO" pitchFamily="50" charset="-128"/>
              </a:rPr>
              <a:t>円</a:t>
            </a:r>
            <a:r>
              <a:rPr lang="en-US" altLang="ja-JP" sz="2000" dirty="0">
                <a:solidFill>
                  <a:srgbClr val="FF0000"/>
                </a:solidFill>
                <a:latin typeface="HG丸ｺﾞｼｯｸM-PRO" pitchFamily="50" charset="-128"/>
                <a:ea typeface="HG丸ｺﾞｼｯｸM-PRO" pitchFamily="50" charset="-128"/>
              </a:rPr>
              <a:t>/</a:t>
            </a:r>
            <a:r>
              <a:rPr lang="ja-JP" altLang="en-US" sz="2000" dirty="0">
                <a:solidFill>
                  <a:srgbClr val="FF0000"/>
                </a:solidFill>
                <a:latin typeface="HG丸ｺﾞｼｯｸM-PRO" pitchFamily="50" charset="-128"/>
                <a:ea typeface="HG丸ｺﾞｼｯｸM-PRO" pitchFamily="50" charset="-128"/>
              </a:rPr>
              <a:t>日</a:t>
            </a:r>
          </a:p>
        </p:txBody>
      </p:sp>
      <p:sp>
        <p:nvSpPr>
          <p:cNvPr id="17" name="テキスト ボックス 16"/>
          <p:cNvSpPr txBox="1"/>
          <p:nvPr/>
        </p:nvSpPr>
        <p:spPr>
          <a:xfrm>
            <a:off x="432000" y="4501061"/>
            <a:ext cx="8071736" cy="1077202"/>
          </a:xfrm>
          <a:prstGeom prst="rect">
            <a:avLst/>
          </a:prstGeom>
          <a:noFill/>
        </p:spPr>
        <p:txBody>
          <a:bodyPr wrap="square" lIns="91424" tIns="45712" rIns="91424" bIns="45712" rtlCol="0">
            <a:spAutoFit/>
          </a:bodyPr>
          <a:lstStyle/>
          <a:p>
            <a:r>
              <a:rPr lang="ja-JP" altLang="en-US" sz="2400" dirty="0">
                <a:solidFill>
                  <a:srgbClr val="C00000"/>
                </a:solidFill>
                <a:latin typeface="HGP創英角ｺﾞｼｯｸUB" pitchFamily="50" charset="-128"/>
                <a:ea typeface="HGP創英角ｺﾞｼｯｸUB" pitchFamily="50" charset="-128"/>
              </a:rPr>
              <a:t>（３）その他の費用</a:t>
            </a:r>
            <a:endParaRPr lang="en-US" altLang="ja-JP" sz="2400" dirty="0">
              <a:solidFill>
                <a:srgbClr val="C00000"/>
              </a:solidFill>
              <a:latin typeface="HGP創英角ｺﾞｼｯｸUB" pitchFamily="50" charset="-128"/>
              <a:ea typeface="HGP創英角ｺﾞｼｯｸUB" pitchFamily="50" charset="-128"/>
            </a:endParaRPr>
          </a:p>
          <a:p>
            <a:r>
              <a:rPr lang="ja-JP" altLang="en-US" sz="2000" dirty="0">
                <a:latin typeface="HG丸ｺﾞｼｯｸM-PRO" pitchFamily="50" charset="-128"/>
                <a:ea typeface="HG丸ｺﾞｼｯｸM-PRO" pitchFamily="50" charset="-128"/>
              </a:rPr>
              <a:t>　生活雑貨</a:t>
            </a:r>
            <a:r>
              <a:rPr lang="en-US" altLang="ja-JP" sz="2000" dirty="0">
                <a:latin typeface="HG丸ｺﾞｼｯｸM-PRO" pitchFamily="50" charset="-128"/>
                <a:ea typeface="HG丸ｺﾞｼｯｸM-PRO" pitchFamily="50" charset="-128"/>
              </a:rPr>
              <a:t>		</a:t>
            </a:r>
            <a:r>
              <a:rPr lang="en-US" altLang="ja-JP" sz="2000" dirty="0" smtClean="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a:t>
            </a:r>
            <a:r>
              <a:rPr lang="en-US" altLang="ja-JP" sz="2000" dirty="0">
                <a:solidFill>
                  <a:srgbClr val="FF0000"/>
                </a:solidFill>
                <a:latin typeface="HG丸ｺﾞｼｯｸM-PRO" pitchFamily="50" charset="-128"/>
                <a:ea typeface="HG丸ｺﾞｼｯｸM-PRO" pitchFamily="50" charset="-128"/>
              </a:rPr>
              <a:t>1,000</a:t>
            </a:r>
            <a:r>
              <a:rPr lang="ja-JP" altLang="en-US" sz="2000" dirty="0">
                <a:solidFill>
                  <a:srgbClr val="FF0000"/>
                </a:solidFill>
                <a:latin typeface="HG丸ｺﾞｼｯｸM-PRO" pitchFamily="50" charset="-128"/>
                <a:ea typeface="HG丸ｺﾞｼｯｸM-PRO" pitchFamily="50" charset="-128"/>
              </a:rPr>
              <a:t>円</a:t>
            </a:r>
            <a:r>
              <a:rPr lang="en-US" altLang="ja-JP" sz="2000" dirty="0">
                <a:solidFill>
                  <a:srgbClr val="FF0000"/>
                </a:solidFill>
                <a:latin typeface="HG丸ｺﾞｼｯｸM-PRO" pitchFamily="50" charset="-128"/>
                <a:ea typeface="HG丸ｺﾞｼｯｸM-PRO" pitchFamily="50" charset="-128"/>
              </a:rPr>
              <a:t>/</a:t>
            </a:r>
            <a:r>
              <a:rPr lang="ja-JP" altLang="en-US" sz="2000" dirty="0">
                <a:solidFill>
                  <a:srgbClr val="FF0000"/>
                </a:solidFill>
                <a:latin typeface="HG丸ｺﾞｼｯｸM-PRO" pitchFamily="50" charset="-128"/>
                <a:ea typeface="HG丸ｺﾞｼｯｸM-PRO" pitchFamily="50" charset="-128"/>
              </a:rPr>
              <a:t>日</a:t>
            </a:r>
            <a:r>
              <a:rPr lang="ja-JP" altLang="en-US" sz="2000" dirty="0">
                <a:latin typeface="HG丸ｺﾞｼｯｸM-PRO" pitchFamily="50" charset="-128"/>
                <a:ea typeface="HG丸ｺﾞｼｯｸM-PRO" pitchFamily="50" charset="-128"/>
              </a:rPr>
              <a:t>ぐらい</a:t>
            </a:r>
            <a:endParaRPr lang="en-US" altLang="ja-JP" sz="2000" dirty="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r>
              <a:rPr lang="en-US" altLang="ja-JP"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差額</a:t>
            </a:r>
            <a:r>
              <a:rPr lang="ja-JP" altLang="en-US" sz="2000" dirty="0" smtClean="0">
                <a:latin typeface="HG丸ｺﾞｼｯｸM-PRO" pitchFamily="50" charset="-128"/>
                <a:ea typeface="HG丸ｺﾞｼｯｸM-PRO" pitchFamily="50" charset="-128"/>
              </a:rPr>
              <a:t>ベット代（個室代）</a:t>
            </a:r>
            <a:r>
              <a:rPr lang="en-US" altLang="ja-JP" sz="2000" dirty="0">
                <a:latin typeface="HG丸ｺﾞｼｯｸM-PRO" pitchFamily="50" charset="-128"/>
                <a:ea typeface="HG丸ｺﾞｼｯｸM-PRO" pitchFamily="50" charset="-128"/>
              </a:rPr>
              <a:t>	</a:t>
            </a:r>
            <a:r>
              <a:rPr lang="ja-JP" altLang="en-US" sz="2000" dirty="0">
                <a:latin typeface="HG丸ｺﾞｼｯｸM-PRO" pitchFamily="50" charset="-128"/>
                <a:ea typeface="HG丸ｺﾞｼｯｸM-PRO" pitchFamily="50" charset="-128"/>
              </a:rPr>
              <a:t>＝</a:t>
            </a:r>
            <a:r>
              <a:rPr lang="en-US" altLang="ja-JP" sz="2000" dirty="0">
                <a:latin typeface="HG丸ｺﾞｼｯｸM-PRO" pitchFamily="50" charset="-128"/>
                <a:ea typeface="HG丸ｺﾞｼｯｸM-PRO" pitchFamily="50" charset="-128"/>
              </a:rPr>
              <a:t>6,000</a:t>
            </a:r>
            <a:r>
              <a:rPr lang="ja-JP" altLang="en-US" sz="2000" dirty="0">
                <a:latin typeface="HG丸ｺﾞｼｯｸM-PRO" pitchFamily="50" charset="-128"/>
                <a:ea typeface="HG丸ｺﾞｼｯｸM-PRO" pitchFamily="50" charset="-128"/>
              </a:rPr>
              <a:t>円</a:t>
            </a:r>
            <a:r>
              <a:rPr lang="en-US" altLang="ja-JP"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日ぐらい</a:t>
            </a:r>
            <a:endParaRPr lang="en-US" altLang="ja-JP" sz="2000" dirty="0">
              <a:latin typeface="HG丸ｺﾞｼｯｸM-PRO" pitchFamily="50" charset="-128"/>
              <a:ea typeface="HG丸ｺﾞｼｯｸM-PRO" pitchFamily="50" charset="-128"/>
            </a:endParaRPr>
          </a:p>
        </p:txBody>
      </p:sp>
      <p:sp>
        <p:nvSpPr>
          <p:cNvPr id="18" name="正方形/長方形 17"/>
          <p:cNvSpPr/>
          <p:nvPr/>
        </p:nvSpPr>
        <p:spPr bwMode="gray">
          <a:xfrm>
            <a:off x="410726" y="1324870"/>
            <a:ext cx="8802848" cy="5205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2400" dirty="0">
                <a:solidFill>
                  <a:schemeClr val="tx1"/>
                </a:solidFill>
                <a:latin typeface="+mn-ea"/>
              </a:rPr>
              <a:t>医療の必要保障額は、最も医療費のかかる</a:t>
            </a:r>
            <a:r>
              <a:rPr lang="ja-JP" altLang="en-US" sz="2400" dirty="0">
                <a:solidFill>
                  <a:srgbClr val="FF0000"/>
                </a:solidFill>
                <a:latin typeface="+mn-ea"/>
              </a:rPr>
              <a:t>入院時</a:t>
            </a:r>
            <a:r>
              <a:rPr lang="ja-JP" altLang="en-US" sz="2400" dirty="0">
                <a:solidFill>
                  <a:schemeClr val="tx1"/>
                </a:solidFill>
                <a:latin typeface="+mn-ea"/>
              </a:rPr>
              <a:t>を考えます。</a:t>
            </a:r>
          </a:p>
        </p:txBody>
      </p:sp>
      <p:sp>
        <p:nvSpPr>
          <p:cNvPr id="19" name="テキスト ボックス 18"/>
          <p:cNvSpPr txBox="1"/>
          <p:nvPr/>
        </p:nvSpPr>
        <p:spPr bwMode="gray">
          <a:xfrm>
            <a:off x="488056" y="5618161"/>
            <a:ext cx="7992888" cy="584759"/>
          </a:xfrm>
          <a:prstGeom prst="rect">
            <a:avLst/>
          </a:prstGeom>
          <a:solidFill>
            <a:srgbClr val="FF0000"/>
          </a:solidFill>
        </p:spPr>
        <p:txBody>
          <a:bodyPr wrap="square" lIns="91424" tIns="45712" rIns="91424" bIns="45712" rtlCol="0">
            <a:spAutoFit/>
          </a:bodyPr>
          <a:lstStyle/>
          <a:p>
            <a:pPr algn="just"/>
            <a:r>
              <a:rPr lang="ja-JP" altLang="en-US" sz="3200" dirty="0" smtClean="0">
                <a:solidFill>
                  <a:schemeClr val="bg1"/>
                </a:solidFill>
                <a:latin typeface="HGP創英角ｺﾞｼｯｸUB" pitchFamily="50" charset="-128"/>
                <a:ea typeface="HGP創英角ｺﾞｼｯｸUB" pitchFamily="50" charset="-128"/>
              </a:rPr>
              <a:t>入院</a:t>
            </a:r>
            <a:r>
              <a:rPr lang="ja-JP" altLang="en-US" sz="3200" dirty="0">
                <a:solidFill>
                  <a:schemeClr val="bg1"/>
                </a:solidFill>
                <a:latin typeface="HGP創英角ｺﾞｼｯｸUB" pitchFamily="50" charset="-128"/>
                <a:ea typeface="HGP創英角ｺﾞｼｯｸUB" pitchFamily="50" charset="-128"/>
              </a:rPr>
              <a:t>保障</a:t>
            </a:r>
            <a:r>
              <a:rPr lang="ja-JP" altLang="en-US" sz="3200" dirty="0" smtClean="0">
                <a:solidFill>
                  <a:schemeClr val="bg1"/>
                </a:solidFill>
                <a:latin typeface="HGP創英角ｺﾞｼｯｸUB" pitchFamily="50" charset="-128"/>
                <a:ea typeface="HGP創英角ｺﾞｼｯｸUB" pitchFamily="50" charset="-128"/>
              </a:rPr>
              <a:t>日額</a:t>
            </a:r>
            <a:r>
              <a:rPr lang="en-US" altLang="ja-JP" sz="3200" dirty="0" smtClean="0">
                <a:solidFill>
                  <a:schemeClr val="bg1"/>
                </a:solidFill>
                <a:latin typeface="HGP創英角ｺﾞｼｯｸUB" pitchFamily="50" charset="-128"/>
                <a:ea typeface="HGP創英角ｺﾞｼｯｸUB" pitchFamily="50" charset="-128"/>
              </a:rPr>
              <a:t>3,000</a:t>
            </a:r>
            <a:r>
              <a:rPr lang="ja-JP" altLang="en-US" sz="3200" dirty="0">
                <a:solidFill>
                  <a:schemeClr val="bg1"/>
                </a:solidFill>
                <a:latin typeface="HGP創英角ｺﾞｼｯｸUB" pitchFamily="50" charset="-128"/>
                <a:ea typeface="HGP創英角ｺﾞｼｯｸUB" pitchFamily="50" charset="-128"/>
              </a:rPr>
              <a:t>円～</a:t>
            </a:r>
            <a:r>
              <a:rPr lang="ja-JP" altLang="en-US" sz="3200" dirty="0" err="1">
                <a:solidFill>
                  <a:schemeClr val="bg1"/>
                </a:solidFill>
                <a:latin typeface="HGP創英角ｺﾞｼｯｸUB" pitchFamily="50" charset="-128"/>
                <a:ea typeface="HGP創英角ｺﾞｼｯｸUB" pitchFamily="50" charset="-128"/>
              </a:rPr>
              <a:t>で</a:t>
            </a:r>
            <a:r>
              <a:rPr lang="ja-JP" altLang="en-US" sz="3200" dirty="0">
                <a:solidFill>
                  <a:schemeClr val="bg1"/>
                </a:solidFill>
                <a:latin typeface="HGP創英角ｺﾞｼｯｸUB" pitchFamily="50" charset="-128"/>
                <a:ea typeface="HGP創英角ｺﾞｼｯｸUB" pitchFamily="50" charset="-128"/>
              </a:rPr>
              <a:t>ＯＫ！</a:t>
            </a: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4"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latin typeface="+mn-ea"/>
                <a:ea typeface="+mn-ea"/>
              </a:rPr>
              <a:t>病気やけがの時は、いくらかかる？</a:t>
            </a:r>
            <a:endParaRPr lang="ja-JP" altLang="en-US" sz="4400" b="1" dirty="0">
              <a:solidFill>
                <a:schemeClr val="tx1"/>
              </a:solidFill>
              <a:latin typeface="+mn-ea"/>
              <a:ea typeface="+mn-ea"/>
            </a:endParaRPr>
          </a:p>
        </p:txBody>
      </p:sp>
    </p:spTree>
    <p:extLst>
      <p:ext uri="{BB962C8B-B14F-4D97-AF65-F5344CB8AC3E}">
        <p14:creationId xmlns:p14="http://schemas.microsoft.com/office/powerpoint/2010/main" val="222865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 calcmode="lin" valueType="num">
                                      <p:cBhvr additive="base">
                                        <p:cTn id="27"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 calcmode="lin" valueType="num">
                                      <p:cBhvr additive="base">
                                        <p:cTn id="31"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 calcmode="lin" valueType="num">
                                      <p:cBhvr additive="base">
                                        <p:cTn id="4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 calcmode="lin" valueType="num">
                                      <p:cBhvr additive="base">
                                        <p:cTn id="4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7">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 calcmode="lin" valueType="num">
                                      <p:cBhvr additive="base">
                                        <p:cTn id="51"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7">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 calcmode="lin" valueType="num">
                                      <p:cBhvr additive="base">
                                        <p:cTn id="55"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E6AC9832-FB01-464A-9824-61887B77997E}"/>
              </a:ext>
            </a:extLst>
          </p:cNvPr>
          <p:cNvSpPr>
            <a:spLocks noGrp="1"/>
          </p:cNvSpPr>
          <p:nvPr>
            <p:ph type="sldNum" sz="quarter" idx="11"/>
          </p:nvPr>
        </p:nvSpPr>
        <p:spPr>
          <a:xfrm>
            <a:off x="11678204" y="6425503"/>
            <a:ext cx="513796" cy="365125"/>
          </a:xfrm>
        </p:spPr>
        <p:txBody>
          <a:bodyPr rtlCol="0"/>
          <a:lstStyle/>
          <a:p>
            <a:pPr rtl="0"/>
            <a:fld id="{19B51A1E-902D-48AF-9020-955120F399B6}" type="slidenum">
              <a:rPr lang="en-US" altLang="ja-JP" sz="2800" i="0" smtClean="0">
                <a:solidFill>
                  <a:schemeClr val="bg1"/>
                </a:solidFill>
              </a:rPr>
              <a:pPr rtl="0"/>
              <a:t>8</a:t>
            </a:fld>
            <a:endParaRPr lang="ja-JP" altLang="en-US" sz="2800" i="0" dirty="0">
              <a:solidFill>
                <a:schemeClr val="bg1"/>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2059" y="3605161"/>
            <a:ext cx="1452659" cy="2708920"/>
          </a:xfrm>
          <a:prstGeom prst="rect">
            <a:avLst/>
          </a:prstGeom>
        </p:spPr>
      </p:pic>
      <p:sp>
        <p:nvSpPr>
          <p:cNvPr id="9" name="正方形/長方形 8"/>
          <p:cNvSpPr/>
          <p:nvPr/>
        </p:nvSpPr>
        <p:spPr bwMode="gray">
          <a:xfrm>
            <a:off x="432000" y="1266885"/>
            <a:ext cx="9636334" cy="7120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4000" dirty="0" smtClean="0">
                <a:solidFill>
                  <a:srgbClr val="FF0000"/>
                </a:solidFill>
                <a:latin typeface="+mn-ea"/>
              </a:rPr>
              <a:t>単身</a:t>
            </a:r>
            <a:r>
              <a:rPr lang="ja-JP" altLang="en-US" sz="4000" dirty="0" smtClean="0">
                <a:solidFill>
                  <a:schemeClr val="tx1"/>
                </a:solidFill>
                <a:latin typeface="+mn-ea"/>
              </a:rPr>
              <a:t>や</a:t>
            </a:r>
            <a:r>
              <a:rPr lang="ja-JP" altLang="en-US" sz="4000" dirty="0" smtClean="0">
                <a:solidFill>
                  <a:srgbClr val="FF0000"/>
                </a:solidFill>
                <a:latin typeface="+mn-ea"/>
              </a:rPr>
              <a:t>共働き夫婦２人の時</a:t>
            </a:r>
            <a:endParaRPr lang="ja-JP" altLang="en-US" sz="4000" dirty="0">
              <a:solidFill>
                <a:schemeClr val="tx1"/>
              </a:solidFill>
              <a:latin typeface="+mn-ea"/>
            </a:endParaRPr>
          </a:p>
        </p:txBody>
      </p:sp>
      <p:sp>
        <p:nvSpPr>
          <p:cNvPr id="10" name="テキスト ボックス 9"/>
          <p:cNvSpPr txBox="1"/>
          <p:nvPr/>
        </p:nvSpPr>
        <p:spPr>
          <a:xfrm>
            <a:off x="431999" y="1978911"/>
            <a:ext cx="11060917" cy="1200312"/>
          </a:xfrm>
          <a:prstGeom prst="rect">
            <a:avLst/>
          </a:prstGeom>
          <a:noFill/>
        </p:spPr>
        <p:txBody>
          <a:bodyPr wrap="square" lIns="91424" tIns="45712" rIns="91424" bIns="45712" rtlCol="0">
            <a:spAutoFit/>
          </a:bodyPr>
          <a:lstStyle/>
          <a:p>
            <a:r>
              <a:rPr lang="ja-JP" altLang="en-US" sz="2400" dirty="0" smtClean="0">
                <a:solidFill>
                  <a:srgbClr val="C00000"/>
                </a:solidFill>
                <a:latin typeface="HGP創英角ｺﾞｼｯｸUB" pitchFamily="50" charset="-128"/>
                <a:ea typeface="HGP創英角ｺﾞｼｯｸUB" pitchFamily="50" charset="-128"/>
              </a:rPr>
              <a:t>葬儀費用</a:t>
            </a:r>
            <a:endParaRPr lang="en-US" altLang="ja-JP" sz="2400" dirty="0" smtClean="0">
              <a:solidFill>
                <a:srgbClr val="C00000"/>
              </a:solidFill>
              <a:latin typeface="HGP創英角ｺﾞｼｯｸUB" pitchFamily="50" charset="-128"/>
              <a:ea typeface="HGP創英角ｺﾞｼｯｸUB" pitchFamily="50" charset="-128"/>
            </a:endParaRPr>
          </a:p>
          <a:p>
            <a:r>
              <a:rPr lang="ja-JP" altLang="en-US" sz="2400" dirty="0">
                <a:solidFill>
                  <a:srgbClr val="7030A0"/>
                </a:solidFill>
                <a:latin typeface="HG丸ｺﾞｼｯｸM-PRO" pitchFamily="50" charset="-128"/>
                <a:ea typeface="HG丸ｺﾞｼｯｸM-PRO" pitchFamily="50" charset="-128"/>
              </a:rPr>
              <a:t>　</a:t>
            </a:r>
            <a:r>
              <a:rPr lang="ja-JP" altLang="en-US" sz="2400" dirty="0">
                <a:latin typeface="HG丸ｺﾞｼｯｸM-PRO" pitchFamily="50" charset="-128"/>
                <a:ea typeface="HG丸ｺﾞｼｯｸM-PRO" pitchFamily="50" charset="-128"/>
              </a:rPr>
              <a:t>葬儀費用・法要などのめ</a:t>
            </a:r>
            <a:r>
              <a:rPr lang="ja-JP" altLang="en-US" sz="2400" dirty="0" smtClean="0">
                <a:latin typeface="HG丸ｺﾞｼｯｸM-PRO" pitchFamily="50" charset="-128"/>
                <a:ea typeface="HG丸ｺﾞｼｯｸM-PRO" pitchFamily="50" charset="-128"/>
              </a:rPr>
              <a:t>やすは</a:t>
            </a:r>
            <a:r>
              <a:rPr lang="en-US" altLang="ja-JP" sz="2400" dirty="0" smtClean="0">
                <a:solidFill>
                  <a:srgbClr val="FF0000"/>
                </a:solidFill>
                <a:latin typeface="HG丸ｺﾞｼｯｸM-PRO" pitchFamily="50" charset="-128"/>
                <a:ea typeface="HG丸ｺﾞｼｯｸM-PRO" pitchFamily="50" charset="-128"/>
              </a:rPr>
              <a:t>100</a:t>
            </a:r>
            <a:r>
              <a:rPr lang="ja-JP" altLang="en-US" sz="2400" dirty="0" smtClean="0">
                <a:solidFill>
                  <a:srgbClr val="FF0000"/>
                </a:solidFill>
                <a:latin typeface="HG丸ｺﾞｼｯｸM-PRO" pitchFamily="50" charset="-128"/>
                <a:ea typeface="HG丸ｺﾞｼｯｸM-PRO" pitchFamily="50" charset="-128"/>
              </a:rPr>
              <a:t>万円～</a:t>
            </a:r>
            <a:r>
              <a:rPr lang="en-US" altLang="ja-JP" sz="2400" dirty="0" smtClean="0">
                <a:solidFill>
                  <a:srgbClr val="FF0000"/>
                </a:solidFill>
                <a:latin typeface="HG丸ｺﾞｼｯｸM-PRO" pitchFamily="50" charset="-128"/>
                <a:ea typeface="HG丸ｺﾞｼｯｸM-PRO" pitchFamily="50" charset="-128"/>
              </a:rPr>
              <a:t>200</a:t>
            </a:r>
            <a:r>
              <a:rPr lang="ja-JP" altLang="en-US" sz="2400" dirty="0">
                <a:solidFill>
                  <a:srgbClr val="FF0000"/>
                </a:solidFill>
                <a:latin typeface="HG丸ｺﾞｼｯｸM-PRO" pitchFamily="50" charset="-128"/>
                <a:ea typeface="HG丸ｺﾞｼｯｸM-PRO" pitchFamily="50" charset="-128"/>
              </a:rPr>
              <a:t>万円</a:t>
            </a:r>
            <a:r>
              <a:rPr lang="ja-JP" altLang="en-US" sz="2400" dirty="0">
                <a:latin typeface="HG丸ｺﾞｼｯｸM-PRO" pitchFamily="50" charset="-128"/>
                <a:ea typeface="HG丸ｺﾞｼｯｸM-PRO" pitchFamily="50" charset="-128"/>
              </a:rPr>
              <a:t>。</a:t>
            </a:r>
          </a:p>
          <a:p>
            <a:r>
              <a:rPr lang="ja-JP" altLang="en-US" sz="2400" dirty="0" smtClean="0">
                <a:latin typeface="HG丸ｺﾞｼｯｸM-PRO" pitchFamily="50" charset="-128"/>
                <a:ea typeface="HG丸ｺﾞｼｯｸM-PRO" pitchFamily="50" charset="-128"/>
              </a:rPr>
              <a:t>　墓地</a:t>
            </a:r>
            <a:r>
              <a:rPr lang="ja-JP" altLang="en-US" sz="2400" dirty="0">
                <a:latin typeface="HG丸ｺﾞｼｯｸM-PRO" pitchFamily="50" charset="-128"/>
                <a:ea typeface="HG丸ｺﾞｼｯｸM-PRO" pitchFamily="50" charset="-128"/>
              </a:rPr>
              <a:t>購入</a:t>
            </a:r>
            <a:r>
              <a:rPr lang="ja-JP" altLang="en-US" sz="2400" dirty="0" smtClean="0">
                <a:latin typeface="HG丸ｺﾞｼｯｸM-PRO" pitchFamily="50" charset="-128"/>
                <a:ea typeface="HG丸ｺﾞｼｯｸM-PRO" pitchFamily="50" charset="-128"/>
              </a:rPr>
              <a:t>費用を</a:t>
            </a:r>
            <a:r>
              <a:rPr lang="ja-JP" altLang="en-US" sz="2400" dirty="0">
                <a:latin typeface="HG丸ｺﾞｼｯｸM-PRO" pitchFamily="50" charset="-128"/>
                <a:ea typeface="HG丸ｺﾞｼｯｸM-PRO" pitchFamily="50" charset="-128"/>
              </a:rPr>
              <a:t>加えた場合</a:t>
            </a:r>
            <a:r>
              <a:rPr lang="ja-JP" altLang="en-US" sz="2400" dirty="0" smtClean="0">
                <a:latin typeface="HG丸ｺﾞｼｯｸM-PRO" pitchFamily="50" charset="-128"/>
                <a:ea typeface="HG丸ｺﾞｼｯｸM-PRO" pitchFamily="50" charset="-128"/>
              </a:rPr>
              <a:t>は　</a:t>
            </a:r>
            <a:r>
              <a:rPr lang="en-US" altLang="ja-JP" sz="2400" dirty="0" smtClean="0">
                <a:solidFill>
                  <a:srgbClr val="FF0000"/>
                </a:solidFill>
                <a:latin typeface="HG丸ｺﾞｼｯｸM-PRO" pitchFamily="50" charset="-128"/>
                <a:ea typeface="HG丸ｺﾞｼｯｸM-PRO" pitchFamily="50" charset="-128"/>
              </a:rPr>
              <a:t>400</a:t>
            </a:r>
            <a:r>
              <a:rPr lang="ja-JP" altLang="en-US" sz="2400" dirty="0">
                <a:solidFill>
                  <a:srgbClr val="FF0000"/>
                </a:solidFill>
                <a:latin typeface="HG丸ｺﾞｼｯｸM-PRO" pitchFamily="50" charset="-128"/>
                <a:ea typeface="HG丸ｺﾞｼｯｸM-PRO" pitchFamily="50" charset="-128"/>
              </a:rPr>
              <a:t>万円～</a:t>
            </a:r>
            <a:r>
              <a:rPr lang="en-US" altLang="ja-JP" sz="2400" dirty="0">
                <a:solidFill>
                  <a:srgbClr val="FF0000"/>
                </a:solidFill>
                <a:latin typeface="HG丸ｺﾞｼｯｸM-PRO" pitchFamily="50" charset="-128"/>
                <a:ea typeface="HG丸ｺﾞｼｯｸM-PRO" pitchFamily="50" charset="-128"/>
              </a:rPr>
              <a:t>600</a:t>
            </a:r>
            <a:r>
              <a:rPr lang="ja-JP" altLang="en-US" sz="2400" dirty="0">
                <a:solidFill>
                  <a:srgbClr val="FF0000"/>
                </a:solidFill>
                <a:latin typeface="HG丸ｺﾞｼｯｸM-PRO" pitchFamily="50" charset="-128"/>
                <a:ea typeface="HG丸ｺﾞｼｯｸM-PRO" pitchFamily="50" charset="-128"/>
              </a:rPr>
              <a:t>万円</a:t>
            </a:r>
            <a:r>
              <a:rPr lang="ja-JP" altLang="en-US" sz="2400" dirty="0">
                <a:latin typeface="HG丸ｺﾞｼｯｸM-PRO" pitchFamily="50" charset="-128"/>
                <a:ea typeface="HG丸ｺﾞｼｯｸM-PRO" pitchFamily="50" charset="-128"/>
              </a:rPr>
              <a:t>になります。</a:t>
            </a:r>
            <a:endParaRPr lang="ja-JP" altLang="en-US" sz="2400" dirty="0">
              <a:solidFill>
                <a:srgbClr val="FF0000"/>
              </a:solidFill>
              <a:latin typeface="HG丸ｺﾞｼｯｸM-PRO" pitchFamily="50" charset="-128"/>
              <a:ea typeface="HG丸ｺﾞｼｯｸM-PRO" pitchFamily="50" charset="-128"/>
            </a:endParaRPr>
          </a:p>
        </p:txBody>
      </p:sp>
      <p:sp>
        <p:nvSpPr>
          <p:cNvPr id="11" name="正方形/長方形 10"/>
          <p:cNvSpPr/>
          <p:nvPr/>
        </p:nvSpPr>
        <p:spPr bwMode="gray">
          <a:xfrm>
            <a:off x="432000" y="3408903"/>
            <a:ext cx="9636334" cy="5205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2400" dirty="0" smtClean="0">
                <a:solidFill>
                  <a:srgbClr val="FF0000"/>
                </a:solidFill>
                <a:latin typeface="+mn-ea"/>
              </a:rPr>
              <a:t>子ども</a:t>
            </a:r>
            <a:r>
              <a:rPr lang="ja-JP" altLang="en-US" sz="2400" dirty="0" smtClean="0">
                <a:solidFill>
                  <a:schemeClr val="tx1"/>
                </a:solidFill>
                <a:latin typeface="+mn-ea"/>
              </a:rPr>
              <a:t>や</a:t>
            </a:r>
            <a:r>
              <a:rPr lang="ja-JP" altLang="en-US" sz="2400" dirty="0" smtClean="0">
                <a:solidFill>
                  <a:srgbClr val="FF0000"/>
                </a:solidFill>
                <a:latin typeface="+mn-ea"/>
              </a:rPr>
              <a:t>配偶者（無職等）がいる場合</a:t>
            </a:r>
            <a:endParaRPr lang="ja-JP" altLang="en-US" sz="2400" dirty="0">
              <a:solidFill>
                <a:schemeClr val="tx1"/>
              </a:solidFill>
              <a:latin typeface="+mn-ea"/>
            </a:endParaRPr>
          </a:p>
        </p:txBody>
      </p:sp>
      <p:sp>
        <p:nvSpPr>
          <p:cNvPr id="12" name="テキスト ボックス 11"/>
          <p:cNvSpPr txBox="1"/>
          <p:nvPr/>
        </p:nvSpPr>
        <p:spPr>
          <a:xfrm>
            <a:off x="431999" y="3923209"/>
            <a:ext cx="7992888" cy="830981"/>
          </a:xfrm>
          <a:prstGeom prst="rect">
            <a:avLst/>
          </a:prstGeom>
          <a:noFill/>
        </p:spPr>
        <p:txBody>
          <a:bodyPr wrap="square" lIns="91424" tIns="45712" rIns="91424" bIns="45712" rtlCol="0">
            <a:spAutoFit/>
          </a:bodyPr>
          <a:lstStyle/>
          <a:p>
            <a:r>
              <a:rPr lang="ja-JP" altLang="en-US" sz="2400" dirty="0" smtClean="0">
                <a:solidFill>
                  <a:srgbClr val="C00000"/>
                </a:solidFill>
                <a:latin typeface="HGP創英角ｺﾞｼｯｸUB" pitchFamily="50" charset="-128"/>
                <a:ea typeface="HGP創英角ｺﾞｼｯｸUB" pitchFamily="50" charset="-128"/>
              </a:rPr>
              <a:t>葬儀費用＋遺された</a:t>
            </a:r>
            <a:r>
              <a:rPr lang="ja-JP" altLang="en-US" sz="2400" dirty="0">
                <a:solidFill>
                  <a:srgbClr val="C00000"/>
                </a:solidFill>
                <a:latin typeface="HGP創英角ｺﾞｼｯｸUB" pitchFamily="50" charset="-128"/>
                <a:ea typeface="HGP創英角ｺﾞｼｯｸUB" pitchFamily="50" charset="-128"/>
              </a:rPr>
              <a:t>家族の基本生活費－公的遺族年金</a:t>
            </a:r>
            <a:endParaRPr lang="ja-JP" altLang="en-US" sz="2400" dirty="0">
              <a:solidFill>
                <a:srgbClr val="FF0000"/>
              </a:solidFill>
              <a:latin typeface="HG丸ｺﾞｼｯｸM-PRO" pitchFamily="50" charset="-128"/>
              <a:ea typeface="HG丸ｺﾞｼｯｸM-PRO" pitchFamily="50" charset="-128"/>
            </a:endParaRPr>
          </a:p>
          <a:p>
            <a:r>
              <a:rPr lang="ja-JP" altLang="en-US" sz="2400" dirty="0" smtClean="0">
                <a:solidFill>
                  <a:srgbClr val="C00000"/>
                </a:solidFill>
                <a:latin typeface="HGP創英角ｺﾞｼｯｸUB" pitchFamily="50" charset="-128"/>
                <a:ea typeface="HGP創英角ｺﾞｼｯｸUB" pitchFamily="50" charset="-128"/>
              </a:rPr>
              <a:t>＋子ども</a:t>
            </a:r>
            <a:r>
              <a:rPr lang="ja-JP" altLang="en-US" sz="2400" dirty="0">
                <a:solidFill>
                  <a:srgbClr val="C00000"/>
                </a:solidFill>
                <a:latin typeface="HGP創英角ｺﾞｼｯｸUB" pitchFamily="50" charset="-128"/>
                <a:ea typeface="HGP創英角ｺﾞｼｯｸUB" pitchFamily="50" charset="-128"/>
              </a:rPr>
              <a:t>の教育</a:t>
            </a:r>
            <a:r>
              <a:rPr lang="ja-JP" altLang="en-US" sz="2400" dirty="0" smtClean="0">
                <a:solidFill>
                  <a:srgbClr val="C00000"/>
                </a:solidFill>
                <a:latin typeface="HGP創英角ｺﾞｼｯｸUB" pitchFamily="50" charset="-128"/>
                <a:ea typeface="HGP創英角ｺﾞｼｯｸUB" pitchFamily="50" charset="-128"/>
              </a:rPr>
              <a:t>資金</a:t>
            </a:r>
            <a:endParaRPr lang="ja-JP" altLang="en-US" sz="2400" dirty="0">
              <a:solidFill>
                <a:srgbClr val="C00000"/>
              </a:solidFill>
              <a:latin typeface="HGP創英角ｺﾞｼｯｸUB" pitchFamily="50" charset="-128"/>
              <a:ea typeface="HGP創英角ｺﾞｼｯｸUB" pitchFamily="50" charset="-128"/>
            </a:endParaRPr>
          </a:p>
        </p:txBody>
      </p:sp>
      <p:sp>
        <p:nvSpPr>
          <p:cNvPr id="14" name="テキスト ボックス 13"/>
          <p:cNvSpPr txBox="1"/>
          <p:nvPr/>
        </p:nvSpPr>
        <p:spPr bwMode="gray">
          <a:xfrm>
            <a:off x="432000" y="4878688"/>
            <a:ext cx="9990059" cy="1569644"/>
          </a:xfrm>
          <a:prstGeom prst="rect">
            <a:avLst/>
          </a:prstGeom>
          <a:solidFill>
            <a:srgbClr val="FF0000"/>
          </a:solidFill>
        </p:spPr>
        <p:txBody>
          <a:bodyPr wrap="square" lIns="91424" tIns="45712" rIns="91424" bIns="45712" rtlCol="0">
            <a:spAutoFit/>
          </a:bodyPr>
          <a:lstStyle/>
          <a:p>
            <a:pPr algn="just"/>
            <a:r>
              <a:rPr lang="ja-JP" altLang="en-US" sz="3200" dirty="0" smtClean="0">
                <a:solidFill>
                  <a:schemeClr val="bg1"/>
                </a:solidFill>
                <a:latin typeface="HGP創英角ｺﾞｼｯｸUB" pitchFamily="50" charset="-128"/>
                <a:ea typeface="HGP創英角ｺﾞｼｯｸUB" pitchFamily="50" charset="-128"/>
              </a:rPr>
              <a:t>若年層・単身の場合、多額の保障は不要ですが、</a:t>
            </a:r>
            <a:endParaRPr lang="en-US" altLang="ja-JP" sz="3200" dirty="0" smtClean="0">
              <a:solidFill>
                <a:schemeClr val="bg1"/>
              </a:solidFill>
              <a:latin typeface="HGP創英角ｺﾞｼｯｸUB" pitchFamily="50" charset="-128"/>
              <a:ea typeface="HGP創英角ｺﾞｼｯｸUB" pitchFamily="50" charset="-128"/>
            </a:endParaRPr>
          </a:p>
          <a:p>
            <a:pPr algn="just"/>
            <a:r>
              <a:rPr lang="ja-JP" altLang="en-US" sz="3200" dirty="0" smtClean="0">
                <a:solidFill>
                  <a:schemeClr val="bg1"/>
                </a:solidFill>
                <a:latin typeface="HGP創英角ｺﾞｼｯｸUB" pitchFamily="50" charset="-128"/>
                <a:ea typeface="HGP創英角ｺﾞｼｯｸUB" pitchFamily="50" charset="-128"/>
              </a:rPr>
              <a:t>無保障だと遺族に負担がかかるので、</a:t>
            </a:r>
            <a:endParaRPr lang="en-US" altLang="ja-JP" sz="3200" dirty="0" smtClean="0">
              <a:solidFill>
                <a:schemeClr val="bg1"/>
              </a:solidFill>
              <a:latin typeface="HGP創英角ｺﾞｼｯｸUB" pitchFamily="50" charset="-128"/>
              <a:ea typeface="HGP創英角ｺﾞｼｯｸUB" pitchFamily="50" charset="-128"/>
            </a:endParaRPr>
          </a:p>
          <a:p>
            <a:pPr algn="just"/>
            <a:r>
              <a:rPr lang="ja-JP" altLang="en-US" sz="3200" dirty="0" smtClean="0">
                <a:solidFill>
                  <a:schemeClr val="bg1"/>
                </a:solidFill>
                <a:latin typeface="HGP創英角ｺﾞｼｯｸUB" pitchFamily="50" charset="-128"/>
                <a:ea typeface="HGP創英角ｺﾞｼｯｸUB" pitchFamily="50" charset="-128"/>
              </a:rPr>
              <a:t>葬儀費用くらいは備えておきましょう。</a:t>
            </a:r>
            <a:endParaRPr lang="ja-JP" altLang="en-US" sz="3200" dirty="0">
              <a:solidFill>
                <a:schemeClr val="bg1"/>
              </a:solidFill>
              <a:latin typeface="HGP創英角ｺﾞｼｯｸUB" pitchFamily="50" charset="-128"/>
              <a:ea typeface="HGP創英角ｺﾞｼｯｸUB" pitchFamily="50" charset="-128"/>
            </a:endParaRPr>
          </a:p>
        </p:txBody>
      </p:sp>
      <p:sp>
        <p:nvSpPr>
          <p:cNvPr id="13" name="正方形/長方形 1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15"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latin typeface="+mn-ea"/>
                <a:ea typeface="+mn-ea"/>
              </a:rPr>
              <a:t>万一の時は、いくらかかる？</a:t>
            </a:r>
            <a:endParaRPr lang="ja-JP" altLang="en-US" sz="4400" b="1" dirty="0">
              <a:solidFill>
                <a:schemeClr val="tx1"/>
              </a:solidFill>
              <a:latin typeface="+mn-ea"/>
              <a:ea typeface="+mn-ea"/>
            </a:endParaRPr>
          </a:p>
        </p:txBody>
      </p:sp>
    </p:spTree>
    <p:extLst>
      <p:ext uri="{BB962C8B-B14F-4D97-AF65-F5344CB8AC3E}">
        <p14:creationId xmlns:p14="http://schemas.microsoft.com/office/powerpoint/2010/main" val="22281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968032" y="5852677"/>
            <a:ext cx="683339" cy="365125"/>
          </a:xfrm>
        </p:spPr>
        <p:txBody>
          <a:bodyPr/>
          <a:lstStyle/>
          <a:p>
            <a:fld id="{47228C29-2B79-4EE8-9B27-8EAFC38607DB}" type="slidenum">
              <a:rPr kumimoji="1" lang="ja-JP" altLang="en-US" smtClean="0"/>
              <a:t>9</a:t>
            </a:fld>
            <a:endParaRPr kumimoji="1" lang="ja-JP" altLang="en-US"/>
          </a:p>
        </p:txBody>
      </p:sp>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06" y="1449940"/>
            <a:ext cx="10526998" cy="4767861"/>
          </a:xfrm>
          <a:prstGeom prst="rect">
            <a:avLst/>
          </a:prstGeom>
        </p:spPr>
      </p:pic>
      <p:sp>
        <p:nvSpPr>
          <p:cNvPr id="7" name="正方形/長方形 6"/>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b="1" kern="100" dirty="0" smtClean="0">
                <a:solidFill>
                  <a:srgbClr val="0070C0"/>
                </a:solidFill>
                <a:latin typeface="+mj-ea"/>
                <a:ea typeface="+mj-ea"/>
                <a:cs typeface="Times New Roman" panose="02020603050405020304" pitchFamily="18" charset="0"/>
              </a:rPr>
              <a:t>本</a:t>
            </a:r>
            <a:r>
              <a:rPr lang="ja-JP" altLang="en-US" sz="1400" b="1" kern="100" dirty="0" smtClean="0">
                <a:solidFill>
                  <a:srgbClr val="0070C0"/>
                </a:solidFill>
                <a:latin typeface="+mj-ea"/>
                <a:ea typeface="+mj-ea"/>
                <a:cs typeface="Times New Roman" panose="02020603050405020304" pitchFamily="18" charset="0"/>
              </a:rPr>
              <a:t>動画</a:t>
            </a:r>
            <a:r>
              <a:rPr lang="ja-JP" altLang="ja-JP" sz="1400" b="1" kern="100" dirty="0" smtClean="0">
                <a:solidFill>
                  <a:srgbClr val="0070C0"/>
                </a:solidFill>
                <a:latin typeface="+mj-ea"/>
                <a:ea typeface="+mj-ea"/>
                <a:cs typeface="Times New Roman" panose="02020603050405020304" pitchFamily="18" charset="0"/>
              </a:rPr>
              <a:t>は</a:t>
            </a:r>
            <a:r>
              <a:rPr lang="ja-JP" altLang="en-US" sz="1400" b="1" kern="100" dirty="0" smtClean="0">
                <a:solidFill>
                  <a:srgbClr val="0070C0"/>
                </a:solidFill>
                <a:latin typeface="+mj-ea"/>
                <a:ea typeface="+mj-ea"/>
                <a:cs typeface="Times New Roman" panose="02020603050405020304" pitchFamily="18" charset="0"/>
              </a:rPr>
              <a:t>、情報提供</a:t>
            </a:r>
            <a:r>
              <a:rPr lang="ja-JP" altLang="ja-JP" sz="1400" b="1" kern="100" dirty="0" smtClean="0">
                <a:solidFill>
                  <a:srgbClr val="0070C0"/>
                </a:solidFill>
                <a:latin typeface="+mj-ea"/>
                <a:ea typeface="+mj-ea"/>
                <a:cs typeface="Times New Roman" panose="02020603050405020304" pitchFamily="18" charset="0"/>
              </a:rPr>
              <a:t>を</a:t>
            </a:r>
            <a:r>
              <a:rPr lang="ja-JP" altLang="ja-JP" sz="1400" b="1" kern="100" dirty="0">
                <a:solidFill>
                  <a:srgbClr val="0070C0"/>
                </a:solidFill>
                <a:latin typeface="+mj-ea"/>
                <a:ea typeface="+mj-ea"/>
                <a:cs typeface="Times New Roman" panose="02020603050405020304" pitchFamily="18" charset="0"/>
              </a:rPr>
              <a:t>目的としたものであり</a:t>
            </a:r>
            <a:r>
              <a:rPr lang="ja-JP" altLang="ja-JP" sz="1400" b="1" kern="100" dirty="0" smtClean="0">
                <a:solidFill>
                  <a:srgbClr val="0070C0"/>
                </a:solidFill>
                <a:latin typeface="+mj-ea"/>
                <a:ea typeface="+mj-ea"/>
                <a:cs typeface="Times New Roman" panose="02020603050405020304" pitchFamily="18" charset="0"/>
              </a:rPr>
              <a:t>、</a:t>
            </a:r>
            <a:r>
              <a:rPr lang="ja-JP" altLang="en-US" sz="1400" b="1" kern="100" dirty="0" smtClean="0">
                <a:solidFill>
                  <a:srgbClr val="0070C0"/>
                </a:solidFill>
                <a:latin typeface="+mj-ea"/>
                <a:ea typeface="+mj-ea"/>
                <a:cs typeface="Times New Roman" panose="02020603050405020304" pitchFamily="18" charset="0"/>
              </a:rPr>
              <a:t>商品の推進・販売を目的とするものではありません。</a:t>
            </a:r>
            <a:endParaRPr lang="ja-JP" altLang="ja-JP" b="1" kern="100" dirty="0">
              <a:solidFill>
                <a:srgbClr val="0070C0"/>
              </a:solidFill>
              <a:effectLst/>
              <a:latin typeface="+mj-ea"/>
              <a:ea typeface="+mj-ea"/>
              <a:cs typeface="Times New Roman" panose="02020603050405020304" pitchFamily="18" charset="0"/>
            </a:endParaRPr>
          </a:p>
        </p:txBody>
      </p:sp>
      <p:sp>
        <p:nvSpPr>
          <p:cNvPr id="8" name="タイトル 1">
            <a:extLst>
              <a:ext uri="{FF2B5EF4-FFF2-40B4-BE49-F238E27FC236}">
                <a16:creationId xmlns:a16="http://schemas.microsoft.com/office/drawing/2014/main" id="{19304E83-A4F0-49C5-BB01-F5773509A2B3}"/>
              </a:ext>
            </a:extLst>
          </p:cNvPr>
          <p:cNvSpPr txBox="1">
            <a:spLocks/>
          </p:cNvSpPr>
          <p:nvPr/>
        </p:nvSpPr>
        <p:spPr>
          <a:xfrm>
            <a:off x="432000" y="432000"/>
            <a:ext cx="11328000" cy="69574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baseline="0">
                <a:solidFill>
                  <a:schemeClr val="accent1"/>
                </a:solidFill>
                <a:latin typeface="+mj-lt"/>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tx1"/>
                </a:solidFill>
                <a:latin typeface="+mn-ea"/>
                <a:ea typeface="+mn-ea"/>
              </a:rPr>
              <a:t>医療保障も安心な</a:t>
            </a:r>
            <a:r>
              <a:rPr lang="en-US" altLang="ja-JP" sz="4400" b="1" dirty="0" smtClean="0">
                <a:solidFill>
                  <a:schemeClr val="tx1"/>
                </a:solidFill>
                <a:latin typeface="+mn-ea"/>
                <a:ea typeface="+mn-ea"/>
              </a:rPr>
              <a:t>『</a:t>
            </a:r>
            <a:r>
              <a:rPr lang="ja-JP" altLang="en-US" sz="4400" b="1" dirty="0" smtClean="0">
                <a:solidFill>
                  <a:schemeClr val="tx1"/>
                </a:solidFill>
                <a:latin typeface="+mn-ea"/>
                <a:ea typeface="+mn-ea"/>
              </a:rPr>
              <a:t>団体生命共済</a:t>
            </a:r>
            <a:r>
              <a:rPr lang="en-US" altLang="ja-JP" sz="4400" b="1" dirty="0" smtClean="0">
                <a:solidFill>
                  <a:schemeClr val="tx1"/>
                </a:solidFill>
                <a:latin typeface="+mn-ea"/>
                <a:ea typeface="+mn-ea"/>
              </a:rPr>
              <a:t>』</a:t>
            </a:r>
            <a:endParaRPr lang="ja-JP" altLang="en-US" sz="4400" b="1" dirty="0">
              <a:solidFill>
                <a:schemeClr val="tx1"/>
              </a:solidFill>
              <a:latin typeface="+mn-ea"/>
              <a:ea typeface="+mn-ea"/>
            </a:endParaRPr>
          </a:p>
        </p:txBody>
      </p:sp>
      <p:sp>
        <p:nvSpPr>
          <p:cNvPr id="10" name="スライド番号プレースホルダー 7">
            <a:extLst>
              <a:ext uri="{FF2B5EF4-FFF2-40B4-BE49-F238E27FC236}">
                <a16:creationId xmlns:a16="http://schemas.microsoft.com/office/drawing/2014/main" id="{E6AC9832-FB01-464A-9824-61887B77997E}"/>
              </a:ext>
            </a:extLst>
          </p:cNvPr>
          <p:cNvSpPr txBox="1">
            <a:spLocks/>
          </p:cNvSpPr>
          <p:nvPr/>
        </p:nvSpPr>
        <p:spPr>
          <a:xfrm>
            <a:off x="11628327" y="6384176"/>
            <a:ext cx="563673" cy="403802"/>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9B51A1E-902D-48AF-9020-955120F399B6}" type="slidenum">
              <a:rPr lang="en-US" altLang="ja-JP" sz="2800" smtClean="0">
                <a:solidFill>
                  <a:schemeClr val="bg1"/>
                </a:solidFill>
              </a:rPr>
              <a:pPr/>
              <a:t>9</a:t>
            </a:fld>
            <a:endParaRPr lang="ja-JP" altLang="en-US" sz="2800" dirty="0">
              <a:solidFill>
                <a:schemeClr val="bg1"/>
              </a:solidFill>
            </a:endParaRPr>
          </a:p>
        </p:txBody>
      </p:sp>
      <p:sp>
        <p:nvSpPr>
          <p:cNvPr id="3" name="正方形/長方形 2"/>
          <p:cNvSpPr/>
          <p:nvPr/>
        </p:nvSpPr>
        <p:spPr>
          <a:xfrm>
            <a:off x="4005470" y="1540690"/>
            <a:ext cx="3289852" cy="21942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05469" y="3955774"/>
            <a:ext cx="3289853" cy="21567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25923" y="6267325"/>
            <a:ext cx="11600424" cy="261610"/>
          </a:xfrm>
          <a:prstGeom prst="rect">
            <a:avLst/>
          </a:prstGeom>
        </p:spPr>
        <p:txBody>
          <a:bodyPr wrap="square">
            <a:spAutoFit/>
          </a:bodyPr>
          <a:lstStyle/>
          <a:p>
            <a:r>
              <a:rPr lang="ja-JP" altLang="en-US" sz="1100" dirty="0"/>
              <a:t>※団体生命共済は、2022年６月以降の更改期ごとに制度改定を実施します。ここでは制度改定前の内容をご紹介します。（更改期は都道府県・組合ごとに異なります。）</a:t>
            </a:r>
          </a:p>
        </p:txBody>
      </p:sp>
    </p:spTree>
    <p:extLst>
      <p:ext uri="{BB962C8B-B14F-4D97-AF65-F5344CB8AC3E}">
        <p14:creationId xmlns:p14="http://schemas.microsoft.com/office/powerpoint/2010/main" val="38715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theme/theme1.xml><?xml version="1.0" encoding="utf-8"?>
<a:theme xmlns:a="http://schemas.openxmlformats.org/drawingml/2006/main" name="ファセット">
  <a:themeElements>
    <a:clrScheme name="ユーザー定義 4">
      <a:dk1>
        <a:sysClr val="windowText" lastClr="000000"/>
      </a:dk1>
      <a:lt1>
        <a:sysClr val="window" lastClr="FFFFFF"/>
      </a:lt1>
      <a:dk2>
        <a:srgbClr val="2C3C43"/>
      </a:dk2>
      <a:lt2>
        <a:srgbClr val="EBEBEB"/>
      </a:lt2>
      <a:accent1>
        <a:srgbClr val="DFF4FB"/>
      </a:accent1>
      <a:accent2>
        <a:srgbClr val="7CB5E0"/>
      </a:accent2>
      <a:accent3>
        <a:srgbClr val="185B45"/>
      </a:accent3>
      <a:accent4>
        <a:srgbClr val="FCE8E8"/>
      </a:accent4>
      <a:accent5>
        <a:srgbClr val="FCE8E8"/>
      </a:accent5>
      <a:accent6>
        <a:srgbClr val="E9F5D9"/>
      </a:accent6>
      <a:hlink>
        <a:srgbClr val="DCEDF3"/>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13980</TotalTime>
  <Words>3329</Words>
  <Application>Microsoft Office PowerPoint</Application>
  <PresentationFormat>ワイド画面</PresentationFormat>
  <Paragraphs>355</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HGP創英角ｺﾞｼｯｸUB</vt:lpstr>
      <vt:lpstr>HG丸ｺﾞｼｯｸM-PRO</vt:lpstr>
      <vt:lpstr>Meiryo UI</vt:lpstr>
      <vt:lpstr>ＭＳ Ｐゴシック</vt:lpstr>
      <vt:lpstr>メイリオ</vt:lpstr>
      <vt:lpstr>游ゴシック</vt:lpstr>
      <vt:lpstr>Arial</vt:lpstr>
      <vt:lpstr>Candara</vt:lpstr>
      <vt:lpstr>Times New Roman</vt:lpstr>
      <vt:lpstr>Trebuchet MS</vt:lpstr>
      <vt:lpstr>Wingdings 3</vt:lpstr>
      <vt:lpstr>ファセット</vt:lpstr>
      <vt:lpstr>PowerPoint プレゼンテーション</vt:lpstr>
      <vt:lpstr>あなたを支える２つのセーフティネット</vt:lpstr>
      <vt:lpstr>労働組合の役割</vt:lpstr>
      <vt:lpstr>暮らしのリスクとじちろう共済</vt:lpstr>
      <vt:lpstr>『じちろう共済』の利用で 　自由に使えるお金を増やそう</vt:lpstr>
      <vt:lpstr>民間保険と『じちろう共済』の違い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1284</cp:revision>
  <cp:lastPrinted>2021-11-10T02:21:18Z</cp:lastPrinted>
  <dcterms:created xsi:type="dcterms:W3CDTF">2020-12-09T05:06:39Z</dcterms:created>
  <dcterms:modified xsi:type="dcterms:W3CDTF">2022-03-07T05:20:48Z</dcterms:modified>
</cp:coreProperties>
</file>