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7" r:id="rId1"/>
  </p:sldMasterIdLst>
  <p:notesMasterIdLst>
    <p:notesMasterId r:id="rId29"/>
  </p:notesMasterIdLst>
  <p:handoutMasterIdLst>
    <p:handoutMasterId r:id="rId30"/>
  </p:handoutMasterIdLst>
  <p:sldIdLst>
    <p:sldId id="256" r:id="rId2"/>
    <p:sldId id="393" r:id="rId3"/>
    <p:sldId id="365" r:id="rId4"/>
    <p:sldId id="388" r:id="rId5"/>
    <p:sldId id="378" r:id="rId6"/>
    <p:sldId id="379" r:id="rId7"/>
    <p:sldId id="405" r:id="rId8"/>
    <p:sldId id="385" r:id="rId9"/>
    <p:sldId id="403" r:id="rId10"/>
    <p:sldId id="394" r:id="rId11"/>
    <p:sldId id="407" r:id="rId12"/>
    <p:sldId id="355" r:id="rId13"/>
    <p:sldId id="370" r:id="rId14"/>
    <p:sldId id="357" r:id="rId15"/>
    <p:sldId id="371" r:id="rId16"/>
    <p:sldId id="358" r:id="rId17"/>
    <p:sldId id="404" r:id="rId18"/>
    <p:sldId id="382" r:id="rId19"/>
    <p:sldId id="392" r:id="rId20"/>
    <p:sldId id="386" r:id="rId21"/>
    <p:sldId id="313" r:id="rId22"/>
    <p:sldId id="372" r:id="rId23"/>
    <p:sldId id="375" r:id="rId24"/>
    <p:sldId id="409" r:id="rId25"/>
    <p:sldId id="408" r:id="rId26"/>
    <p:sldId id="364" r:id="rId27"/>
    <p:sldId id="376"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2"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E6"/>
    <a:srgbClr val="FFE7F3"/>
    <a:srgbClr val="CCFF99"/>
    <a:srgbClr val="ACD9FE"/>
    <a:srgbClr val="006600"/>
    <a:srgbClr val="5050A0"/>
    <a:srgbClr val="F19E87"/>
    <a:srgbClr val="2490BF"/>
    <a:srgbClr val="006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74332" autoAdjust="0"/>
  </p:normalViewPr>
  <p:slideViewPr>
    <p:cSldViewPr snapToGrid="0">
      <p:cViewPr varScale="1">
        <p:scale>
          <a:sx n="46" d="100"/>
          <a:sy n="46" d="100"/>
        </p:scale>
        <p:origin x="36" y="168"/>
      </p:cViewPr>
      <p:guideLst/>
    </p:cSldViewPr>
  </p:slideViewPr>
  <p:notesTextViewPr>
    <p:cViewPr>
      <p:scale>
        <a:sx n="1" d="1"/>
        <a:sy n="1" d="1"/>
      </p:scale>
      <p:origin x="0" y="0"/>
    </p:cViewPr>
  </p:notesText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92FCC-8130-4048-B66E-17863BC282E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kumimoji="1" lang="ja-JP" altLang="en-US"/>
        </a:p>
      </dgm:t>
    </dgm:pt>
    <dgm:pt modelId="{0C74DCED-BD04-45A3-BAB1-6E3E508994AF}">
      <dgm:prSet custT="1"/>
      <dgm:spPr>
        <a:solidFill>
          <a:srgbClr val="F19E87"/>
        </a:solidFill>
      </dgm:spPr>
      <dgm:t>
        <a:bodyPr tIns="432000"/>
        <a:lstStyle/>
        <a:p>
          <a:pPr algn="ctr" rtl="0"/>
          <a:endParaRPr lang="ja-JP" altLang="en-US" sz="8000" b="1" dirty="0">
            <a:effectLst/>
          </a:endParaRPr>
        </a:p>
      </dgm:t>
    </dgm:pt>
    <dgm:pt modelId="{7FF3B11A-627A-43FE-AFAC-2ADEC420D480}" type="parTrans" cxnId="{3EAC82E5-5432-4C0A-A97C-62CFD704E6CB}">
      <dgm:prSet/>
      <dgm:spPr/>
      <dgm:t>
        <a:bodyPr/>
        <a:lstStyle/>
        <a:p>
          <a:endParaRPr kumimoji="1" lang="ja-JP" altLang="en-US"/>
        </a:p>
      </dgm:t>
    </dgm:pt>
    <dgm:pt modelId="{D67434F5-99BB-4842-82BA-B4CBB67D2FB6}" type="sibTrans" cxnId="{3EAC82E5-5432-4C0A-A97C-62CFD704E6CB}">
      <dgm:prSet/>
      <dgm:spPr/>
      <dgm:t>
        <a:bodyPr/>
        <a:lstStyle/>
        <a:p>
          <a:endParaRPr kumimoji="1" lang="ja-JP" altLang="en-US"/>
        </a:p>
      </dgm:t>
    </dgm:pt>
    <dgm:pt modelId="{60244350-B28C-47DA-9520-8F07DBA703ED}" type="pres">
      <dgm:prSet presAssocID="{CE792FCC-8130-4048-B66E-17863BC282EA}" presName="linear" presStyleCnt="0">
        <dgm:presLayoutVars>
          <dgm:animLvl val="lvl"/>
          <dgm:resizeHandles val="exact"/>
        </dgm:presLayoutVars>
      </dgm:prSet>
      <dgm:spPr/>
      <dgm:t>
        <a:bodyPr/>
        <a:lstStyle/>
        <a:p>
          <a:endParaRPr kumimoji="1" lang="ja-JP" altLang="en-US"/>
        </a:p>
      </dgm:t>
    </dgm:pt>
    <dgm:pt modelId="{AA060344-774D-4CBC-8895-C74A188E9F2F}" type="pres">
      <dgm:prSet presAssocID="{0C74DCED-BD04-45A3-BAB1-6E3E508994AF}" presName="parentText" presStyleLbl="node1" presStyleIdx="0" presStyleCnt="1" custScaleY="214331" custLinFactNeighborX="0" custLinFactNeighborY="691">
        <dgm:presLayoutVars>
          <dgm:chMax val="0"/>
          <dgm:bulletEnabled val="1"/>
        </dgm:presLayoutVars>
      </dgm:prSet>
      <dgm:spPr/>
      <dgm:t>
        <a:bodyPr/>
        <a:lstStyle/>
        <a:p>
          <a:endParaRPr kumimoji="1" lang="ja-JP" altLang="en-US"/>
        </a:p>
      </dgm:t>
    </dgm:pt>
  </dgm:ptLst>
  <dgm:cxnLst>
    <dgm:cxn modelId="{3EAC82E5-5432-4C0A-A97C-62CFD704E6CB}" srcId="{CE792FCC-8130-4048-B66E-17863BC282EA}" destId="{0C74DCED-BD04-45A3-BAB1-6E3E508994AF}" srcOrd="0" destOrd="0" parTransId="{7FF3B11A-627A-43FE-AFAC-2ADEC420D480}" sibTransId="{D67434F5-99BB-4842-82BA-B4CBB67D2FB6}"/>
    <dgm:cxn modelId="{5BE48F6B-1303-40F2-B0DD-73B65C41597A}" type="presOf" srcId="{CE792FCC-8130-4048-B66E-17863BC282EA}" destId="{60244350-B28C-47DA-9520-8F07DBA703ED}" srcOrd="0" destOrd="0" presId="urn:microsoft.com/office/officeart/2005/8/layout/vList2"/>
    <dgm:cxn modelId="{01AAFDA8-74AC-4301-8ABF-88EF9134AE6D}" type="presOf" srcId="{0C74DCED-BD04-45A3-BAB1-6E3E508994AF}" destId="{AA060344-774D-4CBC-8895-C74A188E9F2F}" srcOrd="0" destOrd="0" presId="urn:microsoft.com/office/officeart/2005/8/layout/vList2"/>
    <dgm:cxn modelId="{8C08A03D-5D26-4AF0-AE28-0F67453E78CF}" type="presParOf" srcId="{60244350-B28C-47DA-9520-8F07DBA703ED}" destId="{AA060344-774D-4CBC-8895-C74A188E9F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60344-774D-4CBC-8895-C74A188E9F2F}">
      <dsp:nvSpPr>
        <dsp:cNvPr id="0" name=""/>
        <dsp:cNvSpPr/>
      </dsp:nvSpPr>
      <dsp:spPr>
        <a:xfrm>
          <a:off x="0" y="132905"/>
          <a:ext cx="9443597" cy="2607979"/>
        </a:xfrm>
        <a:prstGeom prst="roundRect">
          <a:avLst/>
        </a:prstGeom>
        <a:solidFill>
          <a:srgbClr val="F19E8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432000" rIns="304800" bIns="304800" numCol="1" spcCol="1270" anchor="ctr" anchorCtr="0">
          <a:noAutofit/>
        </a:bodyPr>
        <a:lstStyle/>
        <a:p>
          <a:pPr lvl="0" algn="ctr" defTabSz="3556000" rtl="0">
            <a:lnSpc>
              <a:spcPct val="90000"/>
            </a:lnSpc>
            <a:spcBef>
              <a:spcPct val="0"/>
            </a:spcBef>
            <a:spcAft>
              <a:spcPct val="35000"/>
            </a:spcAft>
          </a:pPr>
          <a:endParaRPr lang="ja-JP" altLang="en-US" sz="8000" b="1" kern="1200" dirty="0">
            <a:effectLst/>
          </a:endParaRPr>
        </a:p>
      </dsp:txBody>
      <dsp:txXfrm>
        <a:off x="127311" y="260216"/>
        <a:ext cx="9188975" cy="2353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202B8AA5-63C0-43BF-BA0B-20236C698A87}" type="datetimeFigureOut">
              <a:rPr kumimoji="1" lang="ja-JP" altLang="en-US" smtClean="0"/>
              <a:t>2022/3/7</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28763CDD-EC7C-44F9-8C7F-419CBB117721}" type="slidenum">
              <a:rPr kumimoji="1" lang="ja-JP" altLang="en-US" smtClean="0"/>
              <a:t>‹#›</a:t>
            </a:fld>
            <a:endParaRPr kumimoji="1" lang="ja-JP" altLang="en-US"/>
          </a:p>
        </p:txBody>
      </p:sp>
    </p:spTree>
    <p:extLst>
      <p:ext uri="{BB962C8B-B14F-4D97-AF65-F5344CB8AC3E}">
        <p14:creationId xmlns:p14="http://schemas.microsoft.com/office/powerpoint/2010/main" val="154364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B06EDDA4-71D8-4A52-AD5C-2B93CF6713C9}" type="datetimeFigureOut">
              <a:rPr kumimoji="1" lang="ja-JP" altLang="en-US" smtClean="0"/>
              <a:t>2022/3/7</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B4A040BE-5ED6-4A5B-9F24-A69EE35A9347}" type="slidenum">
              <a:rPr kumimoji="1" lang="ja-JP" altLang="en-US" smtClean="0"/>
              <a:t>‹#›</a:t>
            </a:fld>
            <a:endParaRPr kumimoji="1" lang="ja-JP" altLang="en-US"/>
          </a:p>
        </p:txBody>
      </p:sp>
    </p:spTree>
    <p:extLst>
      <p:ext uri="{BB962C8B-B14F-4D97-AF65-F5344CB8AC3E}">
        <p14:creationId xmlns:p14="http://schemas.microsoft.com/office/powerpoint/2010/main" val="1418309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Tree>
    <p:extLst>
      <p:ext uri="{BB962C8B-B14F-4D97-AF65-F5344CB8AC3E}">
        <p14:creationId xmlns:p14="http://schemas.microsoft.com/office/powerpoint/2010/main" val="212171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まず、掛金についてご説明します。　　　　　</a:t>
            </a:r>
            <a:endParaRPr kumimoji="1" lang="en-US" altLang="ja-JP" dirty="0" smtClean="0"/>
          </a:p>
          <a:p>
            <a:r>
              <a:rPr kumimoji="1" lang="ja-JP" altLang="en-US" dirty="0" smtClean="0"/>
              <a:t>団体生命共済の新制度では、男女別、年齢別で掛金が異なります。</a:t>
            </a:r>
            <a:endParaRPr kumimoji="1" lang="en-US" altLang="ja-JP" dirty="0" smtClean="0"/>
          </a:p>
          <a:p>
            <a:r>
              <a:rPr kumimoji="1" lang="ja-JP" altLang="en-US" dirty="0" smtClean="0"/>
              <a:t>こちらでは、死亡保障</a:t>
            </a:r>
            <a:r>
              <a:rPr kumimoji="1" lang="en-US" altLang="ja-JP" dirty="0" smtClean="0"/>
              <a:t>1,000</a:t>
            </a:r>
            <a:r>
              <a:rPr kumimoji="1" lang="ja-JP" altLang="en-US" dirty="0" smtClean="0"/>
              <a:t>万円と</a:t>
            </a:r>
            <a:r>
              <a:rPr kumimoji="1" lang="en-US" altLang="ja-JP" dirty="0" smtClean="0"/>
              <a:t>2,000</a:t>
            </a:r>
            <a:r>
              <a:rPr kumimoji="1" lang="ja-JP" altLang="en-US" dirty="0" smtClean="0"/>
              <a:t>万円の掛金を掲載しました。</a:t>
            </a:r>
            <a:endParaRPr kumimoji="1" lang="en-US" altLang="ja-JP" dirty="0" smtClean="0"/>
          </a:p>
          <a:p>
            <a:r>
              <a:rPr kumimoji="1" lang="ja-JP" altLang="en-US" dirty="0" smtClean="0"/>
              <a:t>◆ぜひ、ご自分の年齢のところを見て、今、加入している保障と比べてみてください。</a:t>
            </a:r>
            <a:endParaRPr kumimoji="1" lang="en-US" altLang="ja-JP" dirty="0" smtClean="0"/>
          </a:p>
          <a:p>
            <a:endParaRPr kumimoji="1" lang="en-US" altLang="ja-JP" dirty="0" smtClean="0"/>
          </a:p>
          <a:p>
            <a:r>
              <a:rPr kumimoji="1" lang="ja-JP" altLang="en-US" dirty="0" smtClean="0"/>
              <a:t>◆多くの方に、</a:t>
            </a:r>
            <a:r>
              <a:rPr kumimoji="1" lang="ja-JP" altLang="en-US" dirty="0" err="1" smtClean="0"/>
              <a:t>じちろう</a:t>
            </a:r>
            <a:r>
              <a:rPr kumimoji="1" lang="ja-JP" altLang="en-US" dirty="0" smtClean="0"/>
              <a:t>共済の掛金が手ごろということを実感していただけると思います。</a:t>
            </a:r>
            <a:endParaRPr kumimoji="1" lang="en-US" altLang="ja-JP" dirty="0" smtClean="0"/>
          </a:p>
        </p:txBody>
      </p:sp>
    </p:spTree>
    <p:extLst>
      <p:ext uri="{BB962C8B-B14F-4D97-AF65-F5344CB8AC3E}">
        <p14:creationId xmlns:p14="http://schemas.microsoft.com/office/powerpoint/2010/main" val="213933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◆次に、医療保障の充実についてです。</a:t>
            </a:r>
            <a:endParaRPr kumimoji="1" lang="en-US" altLang="ja-JP" dirty="0" smtClean="0"/>
          </a:p>
        </p:txBody>
      </p:sp>
    </p:spTree>
    <p:extLst>
      <p:ext uri="{BB962C8B-B14F-4D97-AF65-F5344CB8AC3E}">
        <p14:creationId xmlns:p14="http://schemas.microsoft.com/office/powerpoint/2010/main" val="375393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今回の制度改定で、がん保障がより充実しました。</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◆がんは、若くても長期化する恐れがあり、年齢を重ねるごとにがんの罹患リスクは上がっていきます。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右の図は、年齢別で見た、がん罹患率の推移です。</a:t>
            </a:r>
            <a:r>
              <a:rPr kumimoji="1" lang="en-US" altLang="ja-JP" dirty="0" smtClean="0"/>
              <a:t>40</a:t>
            </a:r>
            <a:r>
              <a:rPr kumimoji="1" lang="ja-JP" altLang="en-US" dirty="0" smtClean="0"/>
              <a:t>代からリスクが高まっていくことが分かります。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◆団体生命共済では、がん診断共済金が</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回を限度に、何度でも受け取れるようになりました。</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また、上皮内がんも同様の条件で受け取ることができます。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上限額に達して消滅する心配もありません。</a:t>
            </a:r>
            <a:endParaRPr kumimoji="1" lang="en-US" altLang="ja-JP" dirty="0" smtClean="0"/>
          </a:p>
        </p:txBody>
      </p:sp>
    </p:spTree>
    <p:extLst>
      <p:ext uri="{BB962C8B-B14F-4D97-AF65-F5344CB8AC3E}">
        <p14:creationId xmlns:p14="http://schemas.microsoft.com/office/powerpoint/2010/main" val="146742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続いて、先進医療保障の新設です。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en-US" dirty="0" smtClean="0"/>
              <a:t>先進医療保障の新設により、治療の選択肢を広げることができます。</a:t>
            </a:r>
            <a:endParaRPr kumimoji="1" lang="en-US" altLang="ja-JP" dirty="0" smtClean="0"/>
          </a:p>
          <a:p>
            <a:r>
              <a:rPr kumimoji="1" lang="ja-JP" altLang="ja-JP" sz="1200" kern="1200" dirty="0" smtClean="0">
                <a:solidFill>
                  <a:schemeClr val="tx1"/>
                </a:solidFill>
                <a:effectLst/>
                <a:latin typeface="+mn-lt"/>
                <a:ea typeface="+mn-ea"/>
                <a:cs typeface="+mn-cs"/>
              </a:rPr>
              <a:t>特定の大学病院などで研究・開発された難病などの新しい治療</a:t>
            </a:r>
            <a:r>
              <a:rPr kumimoji="1" lang="ja-JP" altLang="en-US" sz="1200" kern="1200" dirty="0" smtClean="0">
                <a:solidFill>
                  <a:schemeClr val="tx1"/>
                </a:solidFill>
                <a:effectLst/>
                <a:latin typeface="+mn-lt"/>
                <a:ea typeface="+mn-ea"/>
                <a:cs typeface="+mn-cs"/>
              </a:rPr>
              <a:t>方法</a:t>
            </a:r>
            <a:r>
              <a:rPr kumimoji="1" lang="ja-JP" altLang="ja-JP" sz="1200" kern="1200" dirty="0" smtClean="0">
                <a:solidFill>
                  <a:schemeClr val="tx1"/>
                </a:solidFill>
                <a:effectLst/>
                <a:latin typeface="+mn-lt"/>
                <a:ea typeface="+mn-ea"/>
                <a:cs typeface="+mn-cs"/>
              </a:rPr>
              <a:t>は、一定の実績を経て、厚生労働省に「先進医療」として認められますが、これは公的医療保険の対象外で、全額自己負担になります。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このため、多くの組合員から、多額の自己負担を要する先進医療特約の新設の要望が寄せられていました。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共済金は、</a:t>
            </a:r>
            <a:r>
              <a:rPr kumimoji="1" lang="en-US" altLang="ja-JP" sz="1200" kern="1200" dirty="0" smtClean="0">
                <a:effectLst/>
                <a:latin typeface="+mn-lt"/>
                <a:ea typeface="+mn-ea"/>
                <a:cs typeface="+mn-cs"/>
              </a:rPr>
              <a:t>1</a:t>
            </a:r>
            <a:r>
              <a:rPr kumimoji="1" lang="ja-JP" altLang="en-US" sz="1200" kern="1200" dirty="0" smtClean="0">
                <a:effectLst/>
                <a:latin typeface="+mn-lt"/>
                <a:ea typeface="+mn-ea"/>
                <a:cs typeface="+mn-cs"/>
              </a:rPr>
              <a:t>回あたり</a:t>
            </a:r>
            <a:r>
              <a:rPr kumimoji="1" lang="en-US" altLang="ja-JP" sz="1200" kern="1200" dirty="0" smtClean="0">
                <a:effectLst/>
                <a:latin typeface="+mn-lt"/>
                <a:ea typeface="+mn-ea"/>
                <a:cs typeface="+mn-cs"/>
              </a:rPr>
              <a:t>1,000</a:t>
            </a:r>
            <a:r>
              <a:rPr kumimoji="1" lang="ja-JP" altLang="ja-JP" sz="1200" kern="1200" dirty="0" smtClean="0">
                <a:effectLst/>
                <a:latin typeface="+mn-lt"/>
                <a:ea typeface="+mn-ea"/>
                <a:cs typeface="+mn-cs"/>
              </a:rPr>
              <a:t>万円限度</a:t>
            </a:r>
            <a:r>
              <a:rPr kumimoji="1" lang="ja-JP" altLang="en-US" sz="1200" kern="1200" dirty="0" smtClean="0">
                <a:effectLst/>
                <a:latin typeface="+mn-lt"/>
                <a:ea typeface="+mn-ea"/>
                <a:cs typeface="+mn-cs"/>
              </a:rPr>
              <a:t>で、回数と金額の通算限度はありません。</a:t>
            </a:r>
            <a:endParaRPr kumimoji="1" lang="ja-JP" altLang="en-US" dirty="0" smtClean="0"/>
          </a:p>
          <a:p>
            <a:r>
              <a:rPr kumimoji="1" lang="ja-JP" altLang="en-US" dirty="0" smtClean="0"/>
              <a:t>こちらも上限額に達しても消滅する心配もありません。</a:t>
            </a:r>
          </a:p>
        </p:txBody>
      </p:sp>
    </p:spTree>
    <p:extLst>
      <p:ext uri="{BB962C8B-B14F-4D97-AF65-F5344CB8AC3E}">
        <p14:creationId xmlns:p14="http://schemas.microsoft.com/office/powerpoint/2010/main" val="400733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◆◆高血圧の方の加入基準についても、緩和されます。</a:t>
            </a:r>
            <a:endParaRPr kumimoji="1" lang="en-US" altLang="ja-JP" dirty="0" smtClean="0"/>
          </a:p>
          <a:p>
            <a:r>
              <a:rPr kumimoji="1" lang="ja-JP" altLang="en-US" dirty="0" smtClean="0"/>
              <a:t>また、高血圧の治療中であっても一定の条件を満たせば加入することができます。</a:t>
            </a:r>
            <a:endParaRPr kumimoji="1" lang="en-US" altLang="ja-JP" dirty="0" smtClean="0"/>
          </a:p>
          <a:p>
            <a:endParaRPr kumimoji="1" lang="en-US" altLang="ja-JP" dirty="0" smtClean="0"/>
          </a:p>
        </p:txBody>
      </p:sp>
    </p:spTree>
    <p:extLst>
      <p:ext uri="{BB962C8B-B14F-4D97-AF65-F5344CB8AC3E}">
        <p14:creationId xmlns:p14="http://schemas.microsoft.com/office/powerpoint/2010/main" val="299695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また、日常生活で起こりうる事故、</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例えば、自転車を運転中に歩行者にけがを負わせてしまうことや、水漏れ事故を起こし、階下の家に損害を与えてしまうなどのリスクにも対応できる個人賠償責任共済という特約を、</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団体生命共済に任意で付帯できるようになります。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過去の自転車の死亡・</a:t>
            </a:r>
            <a:r>
              <a:rPr kumimoji="1" lang="ja-JP" altLang="en-US" sz="1200" b="0" i="0" u="none" strike="noStrike" kern="1200" cap="none" spc="0" normalizeH="0" baseline="0" noProof="0" dirty="0" err="1" smtClean="0">
                <a:ln>
                  <a:noFill/>
                </a:ln>
                <a:solidFill>
                  <a:prstClr val="black"/>
                </a:solidFill>
                <a:effectLst/>
                <a:uLnTx/>
                <a:uFillTx/>
                <a:latin typeface="+mn-lt"/>
                <a:ea typeface="+mn-ea"/>
                <a:cs typeface="+mn-cs"/>
              </a:rPr>
              <a:t>障がい</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事故の事例として、これまで約</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9,500</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万円の賠償責任が生じています。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Tree>
    <p:extLst>
      <p:ext uri="{BB962C8B-B14F-4D97-AF65-F5344CB8AC3E}">
        <p14:creationId xmlns:p14="http://schemas.microsoft.com/office/powerpoint/2010/main" val="298586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ja-JP" sz="1200" kern="1200" dirty="0" smtClean="0">
                <a:solidFill>
                  <a:schemeClr val="tx1"/>
                </a:solidFill>
                <a:effectLst/>
                <a:latin typeface="+mn-lt"/>
                <a:ea typeface="+mn-ea"/>
                <a:cs typeface="+mn-cs"/>
              </a:rPr>
              <a:t>個人賠償責任共済は日常生活で生じる法律上の賠償責任に広く対応し、</a:t>
            </a:r>
          </a:p>
          <a:p>
            <a:r>
              <a:rPr kumimoji="1" lang="ja-JP" altLang="ja-JP" sz="1200" kern="1200" dirty="0" smtClean="0">
                <a:solidFill>
                  <a:schemeClr val="tx1"/>
                </a:solidFill>
                <a:effectLst/>
                <a:latin typeface="+mn-lt"/>
                <a:ea typeface="+mn-ea"/>
                <a:cs typeface="+mn-cs"/>
              </a:rPr>
              <a:t>また近年自治体ごとに義務化・努力義務化が進む自転車事故にも、月額</a:t>
            </a:r>
            <a:r>
              <a:rPr kumimoji="1" lang="en-US" altLang="ja-JP" sz="1200" kern="1200" dirty="0" smtClean="0">
                <a:solidFill>
                  <a:schemeClr val="tx1"/>
                </a:solidFill>
                <a:effectLst/>
                <a:latin typeface="+mn-lt"/>
                <a:ea typeface="+mn-ea"/>
                <a:cs typeface="+mn-cs"/>
              </a:rPr>
              <a:t>200</a:t>
            </a:r>
            <a:r>
              <a:rPr kumimoji="1" lang="ja-JP" altLang="ja-JP" sz="1200" kern="1200" dirty="0" smtClean="0">
                <a:solidFill>
                  <a:schemeClr val="tx1"/>
                </a:solidFill>
                <a:effectLst/>
                <a:latin typeface="+mn-lt"/>
                <a:ea typeface="+mn-ea"/>
                <a:cs typeface="+mn-cs"/>
              </a:rPr>
              <a:t>円で最高</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億円の保障を備えることができます。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◆◆同居する家族も補償の対象になります。</a:t>
            </a:r>
            <a:endParaRPr kumimoji="1" lang="en-US" altLang="ja-JP" dirty="0" smtClean="0"/>
          </a:p>
          <a:p>
            <a:r>
              <a:rPr kumimoji="1" lang="ja-JP" altLang="en-US" dirty="0" smtClean="0"/>
              <a:t>病気やけがに加えて、日常生活でのリスクに対する保障も、団体生命共済にひとまとめにしておくと安心です。</a:t>
            </a:r>
            <a:endParaRPr kumimoji="1" lang="en-US" altLang="ja-JP" dirty="0" smtClean="0"/>
          </a:p>
          <a:p>
            <a:endParaRPr kumimoji="1" lang="ja-JP" altLang="en-US" dirty="0"/>
          </a:p>
        </p:txBody>
      </p:sp>
    </p:spTree>
    <p:extLst>
      <p:ext uri="{BB962C8B-B14F-4D97-AF65-F5344CB8AC3E}">
        <p14:creationId xmlns:p14="http://schemas.microsoft.com/office/powerpoint/2010/main" val="353308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a:t>
            </a:r>
            <a:r>
              <a:rPr kumimoji="1" lang="ja-JP" altLang="en-US" dirty="0" err="1" smtClean="0"/>
              <a:t>じちろう</a:t>
            </a:r>
            <a:r>
              <a:rPr kumimoji="1" lang="ja-JP" altLang="en-US" dirty="0" smtClean="0"/>
              <a:t>退職者団体生命共済についてご説明します。</a:t>
            </a:r>
            <a:endParaRPr kumimoji="1" lang="en-US" altLang="ja-JP" dirty="0" smtClean="0"/>
          </a:p>
        </p:txBody>
      </p:sp>
    </p:spTree>
    <p:extLst>
      <p:ext uri="{BB962C8B-B14F-4D97-AF65-F5344CB8AC3E}">
        <p14:creationId xmlns:p14="http://schemas.microsoft.com/office/powerpoint/2010/main" val="283309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◆まだ少し先の話かもしれませんが、退職後、</a:t>
            </a:r>
            <a:r>
              <a:rPr kumimoji="1" lang="en-US" altLang="ja-JP" dirty="0" smtClean="0"/>
              <a:t>85</a:t>
            </a:r>
            <a:r>
              <a:rPr kumimoji="1" lang="ja-JP" altLang="en-US" dirty="0" smtClean="0"/>
              <a:t>歳まで継続して加入できる</a:t>
            </a:r>
            <a:r>
              <a:rPr kumimoji="1" lang="ja-JP" altLang="en-US" dirty="0" err="1" smtClean="0"/>
              <a:t>じちろう</a:t>
            </a:r>
            <a:r>
              <a:rPr kumimoji="1" lang="ja-JP" altLang="en-US" dirty="0" smtClean="0"/>
              <a:t>退職者団体生命共済が新設されます。</a:t>
            </a:r>
            <a:endParaRPr kumimoji="1" lang="en-US" altLang="ja-JP" dirty="0" smtClean="0"/>
          </a:p>
          <a:p>
            <a:r>
              <a:rPr kumimoji="1" lang="ja-JP" altLang="en-US" dirty="0" smtClean="0"/>
              <a:t>在職中から退職後を通じた保障の柱となり、配偶者と子どもも一緒に移行加入できます。</a:t>
            </a:r>
            <a:endParaRPr kumimoji="1" lang="ja-JP" altLang="en-US" dirty="0"/>
          </a:p>
        </p:txBody>
      </p:sp>
    </p:spTree>
    <p:extLst>
      <p:ext uri="{BB962C8B-B14F-4D97-AF65-F5344CB8AC3E}">
        <p14:creationId xmlns:p14="http://schemas.microsoft.com/office/powerpoint/2010/main" val="1954862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制度改定後の在職中から退職後の保障体系はご覧のとおり、</a:t>
            </a:r>
            <a:endParaRPr kumimoji="1" lang="en-US" altLang="ja-JP" dirty="0" smtClean="0"/>
          </a:p>
          <a:p>
            <a:r>
              <a:rPr kumimoji="1" lang="ja-JP" altLang="en-US" dirty="0" smtClean="0"/>
              <a:t>生命・医療保障は団体生命共済、退職後の年金保障は長期共済・税制適格年金といったイメージとなります。</a:t>
            </a:r>
            <a:endParaRPr kumimoji="1" lang="en-US" altLang="ja-JP" dirty="0" smtClean="0"/>
          </a:p>
          <a:p>
            <a:r>
              <a:rPr kumimoji="1" lang="ja-JP" altLang="en-US" dirty="0" smtClean="0"/>
              <a:t>生命・医療保障については、在職中の団体生命共済と同じ保障内容を</a:t>
            </a:r>
            <a:endParaRPr kumimoji="1" lang="en-US" altLang="ja-JP" dirty="0" smtClean="0"/>
          </a:p>
          <a:p>
            <a:r>
              <a:rPr kumimoji="1" lang="ja-JP" altLang="en-US" dirty="0" smtClean="0"/>
              <a:t>「</a:t>
            </a:r>
            <a:r>
              <a:rPr kumimoji="1" lang="ja-JP" altLang="en-US" dirty="0" err="1" smtClean="0"/>
              <a:t>じちろう</a:t>
            </a:r>
            <a:r>
              <a:rPr kumimoji="1" lang="ja-JP" altLang="en-US" dirty="0" smtClean="0"/>
              <a:t>退職者団体生命共済」として退職後も継続できるのが安心のポイントです。</a:t>
            </a:r>
            <a:endParaRPr kumimoji="1" lang="ja-JP" altLang="en-US" dirty="0"/>
          </a:p>
        </p:txBody>
      </p:sp>
    </p:spTree>
    <p:extLst>
      <p:ext uri="{BB962C8B-B14F-4D97-AF65-F5344CB8AC3E}">
        <p14:creationId xmlns:p14="http://schemas.microsoft.com/office/powerpoint/2010/main" val="153886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（全文読み上げます）</a:t>
            </a:r>
            <a:endParaRPr kumimoji="1" lang="en-US" altLang="ja-JP" baseline="0" dirty="0" smtClean="0"/>
          </a:p>
        </p:txBody>
      </p:sp>
    </p:spTree>
    <p:extLst>
      <p:ext uri="{BB962C8B-B14F-4D97-AF65-F5344CB8AC3E}">
        <p14:creationId xmlns:p14="http://schemas.microsoft.com/office/powerpoint/2010/main" val="74924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◆最後のポイントです。</a:t>
            </a:r>
            <a:r>
              <a:rPr kumimoji="1" lang="ja-JP" altLang="en-US" dirty="0" err="1" smtClean="0"/>
              <a:t>じちろう</a:t>
            </a:r>
            <a:r>
              <a:rPr kumimoji="1" lang="ja-JP" altLang="en-US" dirty="0" smtClean="0"/>
              <a:t>共済を活用しよう</a:t>
            </a:r>
            <a:endParaRPr kumimoji="1" lang="en-US" altLang="ja-JP"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313036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◆団体生命共済に加入している方は、長期共済と税制適格年金を利用することができます。</a:t>
            </a:r>
            <a:endParaRPr kumimoji="1" lang="en-US" altLang="ja-JP" dirty="0" smtClean="0"/>
          </a:p>
          <a:p>
            <a:r>
              <a:rPr kumimoji="1" lang="ja-JP" altLang="en-US" dirty="0" smtClean="0"/>
              <a:t>簡単に申し上げると、自治労組合員専用のお得な積み立て制度です。</a:t>
            </a:r>
            <a:endParaRPr kumimoji="1" lang="en-US" altLang="ja-JP" dirty="0" smtClean="0"/>
          </a:p>
          <a:p>
            <a:r>
              <a:rPr kumimoji="1" lang="ja-JP" altLang="en-US" dirty="0" smtClean="0"/>
              <a:t>では、具体的にどのように活用するか見ていきましょう。</a:t>
            </a:r>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271812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こちらの図をご覧ください。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現職中に長期共済と税制適格年金で積み立てた掛金は、退職後に年金給付としてセカンドライフに活用できます。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000000"/>
                </a:solidFill>
              </a:rPr>
              <a:t>定期・終身年金から選択でき、</a:t>
            </a:r>
            <a:r>
              <a:rPr lang="ja-JP" altLang="en-US" sz="1200" b="0" dirty="0" smtClean="0">
                <a:solidFill>
                  <a:srgbClr val="000000"/>
                </a:solidFill>
              </a:rPr>
              <a:t>団体生命共済を利用しながら</a:t>
            </a:r>
            <a:r>
              <a:rPr lang="ja-JP" altLang="en-US" sz="1200" b="0" u="none" dirty="0" smtClean="0">
                <a:solidFill>
                  <a:srgbClr val="000000"/>
                </a:solidFill>
              </a:rPr>
              <a:t>長期共済と税制適格年金で老後の資産形成ができます。</a:t>
            </a:r>
            <a:endParaRPr kumimoji="1" lang="en-US" altLang="ja-JP" b="0" u="none" dirty="0" smtClean="0">
              <a:solidFill>
                <a:srgbClr val="000000"/>
              </a:solidFill>
            </a:endParaRPr>
          </a:p>
          <a:p>
            <a:r>
              <a:rPr kumimoji="1" lang="ja-JP" altLang="en-US" dirty="0" smtClean="0"/>
              <a:t>長期共済は１口</a:t>
            </a:r>
            <a:r>
              <a:rPr kumimoji="1" lang="en-US" altLang="ja-JP" dirty="0" smtClean="0"/>
              <a:t>3,000</a:t>
            </a:r>
            <a:r>
              <a:rPr kumimoji="1" lang="ja-JP" altLang="en-US" dirty="0" smtClean="0"/>
              <a:t>円から最大</a:t>
            </a:r>
            <a:r>
              <a:rPr kumimoji="1" lang="en-US" altLang="ja-JP" dirty="0" smtClean="0"/>
              <a:t>50</a:t>
            </a:r>
            <a:r>
              <a:rPr kumimoji="1" lang="ja-JP" altLang="en-US" dirty="0" smtClean="0"/>
              <a:t>口まで、税制適格年金は</a:t>
            </a:r>
            <a:r>
              <a:rPr kumimoji="1" lang="en-US" altLang="ja-JP" dirty="0" smtClean="0"/>
              <a:t>5,000</a:t>
            </a:r>
            <a:r>
              <a:rPr kumimoji="1" lang="ja-JP" altLang="en-US" dirty="0" smtClean="0"/>
              <a:t>円コース、または、</a:t>
            </a:r>
            <a:r>
              <a:rPr kumimoji="1" lang="en-US" altLang="ja-JP" dirty="0" smtClean="0"/>
              <a:t>1</a:t>
            </a:r>
            <a:r>
              <a:rPr kumimoji="1" lang="ja-JP" altLang="en-US" dirty="0" smtClean="0"/>
              <a:t>万円コースから選択できます。</a:t>
            </a:r>
            <a:endParaRPr kumimoji="1" lang="en-US" altLang="ja-JP" dirty="0" smtClean="0"/>
          </a:p>
        </p:txBody>
      </p:sp>
    </p:spTree>
    <p:extLst>
      <p:ext uri="{BB962C8B-B14F-4D97-AF65-F5344CB8AC3E}">
        <p14:creationId xmlns:p14="http://schemas.microsoft.com/office/powerpoint/2010/main" val="405084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例えば、長期共済１口</a:t>
            </a:r>
            <a:r>
              <a:rPr kumimoji="1" lang="en-US" altLang="ja-JP" dirty="0" smtClean="0"/>
              <a:t>3,000</a:t>
            </a:r>
            <a:r>
              <a:rPr kumimoji="1" lang="ja-JP" altLang="en-US" dirty="0" smtClean="0"/>
              <a:t>円を</a:t>
            </a:r>
            <a:r>
              <a:rPr kumimoji="1" lang="en-US" altLang="ja-JP" dirty="0" smtClean="0"/>
              <a:t>10</a:t>
            </a:r>
            <a:r>
              <a:rPr kumimoji="1" lang="ja-JP" altLang="en-US" dirty="0" smtClean="0"/>
              <a:t>年積み立てたら、掛金累計は</a:t>
            </a:r>
            <a:r>
              <a:rPr kumimoji="1" lang="en-US" altLang="ja-JP" dirty="0" smtClean="0"/>
              <a:t>360,000</a:t>
            </a:r>
            <a:r>
              <a:rPr kumimoji="1" lang="ja-JP" altLang="en-US" dirty="0" smtClean="0"/>
              <a:t>円ですが、解約返戻金は</a:t>
            </a:r>
            <a:r>
              <a:rPr kumimoji="1" lang="en-US" altLang="ja-JP" dirty="0" smtClean="0"/>
              <a:t>372,000</a:t>
            </a:r>
            <a:r>
              <a:rPr kumimoji="1" lang="ja-JP" altLang="en-US" dirty="0" smtClean="0"/>
              <a:t>円、返戻率は</a:t>
            </a:r>
            <a:r>
              <a:rPr kumimoji="1" lang="en-US" altLang="ja-JP" dirty="0" smtClean="0"/>
              <a:t>103.3</a:t>
            </a:r>
            <a:r>
              <a:rPr kumimoji="1" lang="ja-JP" altLang="en-US" dirty="0" smtClean="0"/>
              <a:t>％となります。</a:t>
            </a:r>
            <a:endParaRPr kumimoji="1" lang="en-US" altLang="ja-JP" dirty="0" smtClean="0"/>
          </a:p>
          <a:p>
            <a:r>
              <a:rPr kumimoji="1" lang="en-US" altLang="ja-JP" dirty="0" smtClean="0"/>
              <a:t>30</a:t>
            </a:r>
            <a:r>
              <a:rPr kumimoji="1" lang="ja-JP" altLang="en-US" dirty="0" smtClean="0"/>
              <a:t>年積み立てたら、掛金累計は</a:t>
            </a:r>
            <a:r>
              <a:rPr kumimoji="1" lang="en-US" altLang="ja-JP" dirty="0" smtClean="0"/>
              <a:t>1,080,000</a:t>
            </a:r>
            <a:r>
              <a:rPr kumimoji="1" lang="ja-JP" altLang="en-US" dirty="0" smtClean="0"/>
              <a:t>円ですが、解約返戻金は</a:t>
            </a:r>
            <a:r>
              <a:rPr kumimoji="1" lang="en-US" altLang="ja-JP" dirty="0" smtClean="0"/>
              <a:t>1,256,700</a:t>
            </a:r>
            <a:r>
              <a:rPr kumimoji="1" lang="ja-JP" altLang="en-US" dirty="0" smtClean="0"/>
              <a:t>円となり、返戻率は</a:t>
            </a:r>
            <a:r>
              <a:rPr kumimoji="1" lang="en-US" altLang="ja-JP" dirty="0" smtClean="0"/>
              <a:t>116.4%</a:t>
            </a:r>
            <a:r>
              <a:rPr kumimoji="1" lang="ja-JP" altLang="en-US" dirty="0" smtClean="0"/>
              <a:t>となります。</a:t>
            </a:r>
            <a:endParaRPr kumimoji="1" lang="en-US" altLang="ja-JP" dirty="0" smtClean="0"/>
          </a:p>
          <a:p>
            <a:r>
              <a:rPr kumimoji="1" lang="ja-JP" altLang="en-US" dirty="0" smtClean="0"/>
              <a:t>早く積み立てを始めれば始めるほど、セカンドライフのゆとりにつながります。</a:t>
            </a:r>
            <a:endParaRPr kumimoji="1" lang="en-US" altLang="ja-JP" dirty="0" smtClean="0"/>
          </a:p>
          <a:p>
            <a:r>
              <a:rPr kumimoji="1" lang="ja-JP" altLang="en-US" dirty="0" smtClean="0"/>
              <a:t>また、安心ポイントとしては、退職後に保障が必要ない時は、これまでの積立金を「解約返戻金」として受け取ることもできます。</a:t>
            </a:r>
            <a:endParaRPr kumimoji="1" lang="en-US" altLang="ja-JP" dirty="0" smtClean="0"/>
          </a:p>
          <a:p>
            <a:endParaRPr kumimoji="1" lang="en-US" altLang="ja-JP" dirty="0" smtClean="0"/>
          </a:p>
          <a:p>
            <a:r>
              <a:rPr kumimoji="1" lang="ja-JP" altLang="en-US" dirty="0" smtClean="0"/>
              <a:t>さらに、初めの方でお話した「必要保障額」の考えにもとづいて、ご自身の保障を見直し、手ごろな掛金の団体生命共済を利用して、</a:t>
            </a:r>
            <a:endParaRPr kumimoji="1" lang="en-US" altLang="ja-JP" dirty="0" smtClean="0"/>
          </a:p>
          <a:p>
            <a:r>
              <a:rPr kumimoji="1" lang="ja-JP" altLang="en-US" dirty="0" smtClean="0"/>
              <a:t>浮いたお金を長期共済の積み立てに回せば、今から退職後に備えられます。</a:t>
            </a:r>
            <a:endParaRPr kumimoji="1" lang="en-US" altLang="ja-JP" dirty="0" smtClean="0"/>
          </a:p>
          <a:p>
            <a:r>
              <a:rPr kumimoji="1" lang="ja-JP" altLang="en-US" dirty="0" smtClean="0"/>
              <a:t>◆ぜひ今からコツコツとお金を増やしましょう！</a:t>
            </a:r>
            <a:endParaRPr kumimoji="1" lang="en-US" altLang="ja-JP" dirty="0" smtClean="0"/>
          </a:p>
        </p:txBody>
      </p:sp>
    </p:spTree>
    <p:extLst>
      <p:ext uri="{BB962C8B-B14F-4D97-AF65-F5344CB8AC3E}">
        <p14:creationId xmlns:p14="http://schemas.microsoft.com/office/powerpoint/2010/main" val="3799137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ほかにも保障の点検・見直しを簡単にできることがあります。</a:t>
            </a:r>
            <a:endParaRPr kumimoji="1" lang="en-US" altLang="ja-JP" dirty="0" smtClean="0"/>
          </a:p>
          <a:p>
            <a:r>
              <a:rPr kumimoji="1" lang="ja-JP" altLang="en-US" dirty="0" smtClean="0"/>
              <a:t>◆◆自治労組合員専用の自動車補償、</a:t>
            </a:r>
            <a:r>
              <a:rPr kumimoji="1" lang="ja-JP" altLang="en-US" dirty="0" err="1" smtClean="0"/>
              <a:t>じちろう</a:t>
            </a:r>
            <a:r>
              <a:rPr kumimoji="1" lang="ja-JP" altLang="en-US" dirty="0" smtClean="0"/>
              <a:t>マイカー共済です。</a:t>
            </a:r>
            <a:endParaRPr kumimoji="1" lang="en-US" altLang="ja-JP" dirty="0" smtClean="0"/>
          </a:p>
          <a:p>
            <a:r>
              <a:rPr kumimoji="1" lang="ja-JP" altLang="en-US" dirty="0" smtClean="0"/>
              <a:t>既にご利用頂いている方もいらっしゃるかと思いますが、</a:t>
            </a:r>
            <a:r>
              <a:rPr kumimoji="1" lang="ja-JP" altLang="en-US" dirty="0" err="1" smtClean="0"/>
              <a:t>じちろう</a:t>
            </a:r>
            <a:r>
              <a:rPr kumimoji="1" lang="ja-JP" altLang="en-US" dirty="0" smtClean="0"/>
              <a:t>マイカー共済は団体割引</a:t>
            </a:r>
            <a:r>
              <a:rPr kumimoji="1" lang="en-US" altLang="ja-JP" dirty="0" smtClean="0"/>
              <a:t>32.5</a:t>
            </a:r>
            <a:r>
              <a:rPr kumimoji="1" lang="ja-JP" altLang="en-US" dirty="0" smtClean="0"/>
              <a:t>％が適用されます。</a:t>
            </a:r>
            <a:endParaRPr kumimoji="1" lang="en-US" altLang="ja-JP" dirty="0" smtClean="0"/>
          </a:p>
          <a:p>
            <a:r>
              <a:rPr kumimoji="1" lang="ja-JP" altLang="en-US" dirty="0" smtClean="0"/>
              <a:t>◆こちらは同居家族の自動車にも適用されます。</a:t>
            </a:r>
            <a:endParaRPr kumimoji="1" lang="en-US" altLang="ja-JP" u="sng" dirty="0" smtClean="0"/>
          </a:p>
          <a:p>
            <a:r>
              <a:rPr kumimoji="1" lang="ja-JP" altLang="en-US" u="none" dirty="0" smtClean="0"/>
              <a:t>自治労組合員の多くは公務員ですが、公務員であれば「クビになることはない」と思っていませんか？実は公務員であっても「クビ」になることはあり得ます。</a:t>
            </a:r>
            <a:endParaRPr kumimoji="1" lang="en-US" altLang="ja-JP" u="none" dirty="0" smtClean="0"/>
          </a:p>
          <a:p>
            <a:r>
              <a:rPr kumimoji="1" lang="ja-JP" altLang="en-US" u="none" dirty="0" smtClean="0"/>
              <a:t>重大な交通事故を起こし、相手の方にけがを負わせた、最悪、亡くなってしまい、裁判で有罪が確定すると法律にもとづき、職を失います。つまり公務員でいられなくなります。</a:t>
            </a:r>
            <a:endParaRPr kumimoji="1" lang="en-US" altLang="ja-JP" u="none" dirty="0" smtClean="0"/>
          </a:p>
          <a:p>
            <a:r>
              <a:rPr kumimoji="1" lang="ja-JP" altLang="en-US" u="none" dirty="0" smtClean="0"/>
              <a:t>このようなことから公務員の方々の失職</a:t>
            </a:r>
            <a:r>
              <a:rPr kumimoji="1" lang="ja-JP" altLang="en-US" dirty="0" smtClean="0"/>
              <a:t>を防ぐ弁護士費用等補償特約も標準で装備されているのも大きな特長です。</a:t>
            </a:r>
            <a:endParaRPr kumimoji="1" lang="en-US" altLang="ja-JP" dirty="0" smtClean="0"/>
          </a:p>
          <a:p>
            <a:r>
              <a:rPr kumimoji="1" lang="ja-JP" altLang="en-US" dirty="0" smtClean="0"/>
              <a:t>まだご利用いただいていない方はぜひ見積もり依頼をしてみてください。その理由は</a:t>
            </a:r>
            <a:endParaRPr kumimoji="1" lang="en-US" altLang="ja-JP" dirty="0" smtClean="0"/>
          </a:p>
          <a:p>
            <a:r>
              <a:rPr kumimoji="1" lang="ja-JP" altLang="en-US" dirty="0" smtClean="0"/>
              <a:t>■（次ページ）</a:t>
            </a:r>
            <a:endParaRPr kumimoji="1" lang="ja-JP" altLang="en-US" dirty="0"/>
          </a:p>
        </p:txBody>
      </p:sp>
    </p:spTree>
    <p:extLst>
      <p:ext uri="{BB962C8B-B14F-4D97-AF65-F5344CB8AC3E}">
        <p14:creationId xmlns:p14="http://schemas.microsoft.com/office/powerpoint/2010/main" val="2815962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実際に見積依頼をした方の「約</a:t>
            </a:r>
            <a:r>
              <a:rPr kumimoji="1" lang="en-US" altLang="ja-JP" u="sng" dirty="0" smtClean="0"/>
              <a:t>8</a:t>
            </a:r>
            <a:r>
              <a:rPr kumimoji="1" lang="ja-JP" altLang="en-US" dirty="0" smtClean="0"/>
              <a:t>割」の方が加入しているという事実があるからです。</a:t>
            </a:r>
            <a:endParaRPr kumimoji="1" lang="en-US" altLang="ja-JP" dirty="0" smtClean="0"/>
          </a:p>
          <a:p>
            <a:r>
              <a:rPr kumimoji="1" lang="ja-JP" altLang="en-US" dirty="0" smtClean="0"/>
              <a:t>他保険や他共済の切替手続きはとてもわずらわしいと思いますが、そのようななかで「</a:t>
            </a:r>
            <a:r>
              <a:rPr kumimoji="1" lang="en-US" altLang="ja-JP" u="sng" dirty="0" smtClean="0"/>
              <a:t>8</a:t>
            </a:r>
            <a:r>
              <a:rPr kumimoji="1" lang="ja-JP" altLang="en-US" dirty="0" smtClean="0"/>
              <a:t>割」という実績です。</a:t>
            </a:r>
            <a:endParaRPr kumimoji="1" lang="en-US" altLang="ja-JP" dirty="0" smtClean="0"/>
          </a:p>
          <a:p>
            <a:r>
              <a:rPr kumimoji="1" lang="ja-JP" altLang="en-US" dirty="0" smtClean="0"/>
              <a:t>見積り方法はご覧のとおり、組合経由で依頼する方法、もしくはご自身でネットで見積もりをする方法があり、とても簡単にできます。</a:t>
            </a:r>
            <a:endParaRPr kumimoji="1" lang="en-US" altLang="ja-JP" dirty="0" smtClean="0"/>
          </a:p>
          <a:p>
            <a:r>
              <a:rPr kumimoji="1" lang="ja-JP" altLang="en-US" dirty="0" smtClean="0"/>
              <a:t>まだご利用いただいていない方はぜひ見積もりを依頼し</a:t>
            </a:r>
            <a:r>
              <a:rPr kumimoji="1" lang="ja-JP" altLang="en-US" u="none" dirty="0" smtClean="0"/>
              <a:t>、その掛金水準を体感して</a:t>
            </a:r>
            <a:r>
              <a:rPr kumimoji="1" lang="ja-JP" altLang="en-US" dirty="0" smtClean="0"/>
              <a:t>みてください。</a:t>
            </a:r>
            <a:endParaRPr kumimoji="1" lang="en-US" altLang="ja-JP" dirty="0" smtClean="0"/>
          </a:p>
          <a:p>
            <a:r>
              <a:rPr kumimoji="1" lang="ja-JP" altLang="en-US" dirty="0" smtClean="0"/>
              <a:t>そして浮いたお金は長期共済・税制適格年金を使い、未来の「楽しみ」のために積み立てることをおすすめします。</a:t>
            </a:r>
            <a:endParaRPr kumimoji="1" lang="en-US" altLang="ja-JP" dirty="0" smtClean="0"/>
          </a:p>
          <a:p>
            <a:endParaRPr kumimoji="1" lang="en-US" altLang="ja-JP" dirty="0" smtClean="0"/>
          </a:p>
          <a:p>
            <a:endParaRPr kumimoji="1" lang="en-US" altLang="ja-JP" dirty="0" smtClean="0"/>
          </a:p>
        </p:txBody>
      </p:sp>
    </p:spTree>
    <p:extLst>
      <p:ext uri="{BB962C8B-B14F-4D97-AF65-F5344CB8AC3E}">
        <p14:creationId xmlns:p14="http://schemas.microsoft.com/office/powerpoint/2010/main" val="2155233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まとめとなりますが、◆保険や共済は、その時々のライフステージに合わせた保障内容にアップデートしていくことがポイントです。</a:t>
            </a:r>
            <a:endParaRPr kumimoji="1" lang="en-US" altLang="ja-JP" dirty="0" smtClean="0"/>
          </a:p>
          <a:p>
            <a:r>
              <a:rPr kumimoji="1" lang="ja-JP" altLang="en-US" dirty="0" smtClean="0"/>
              <a:t>◆必要のない保障に入ったままだと、ムダな掛金がかかります。</a:t>
            </a:r>
            <a:endParaRPr kumimoji="1" lang="en-US" altLang="ja-JP" dirty="0" smtClean="0"/>
          </a:p>
          <a:p>
            <a:r>
              <a:rPr kumimoji="1" lang="ja-JP" altLang="en-US" dirty="0" smtClean="0"/>
              <a:t>ムリ、ムダのない保障で、可処分所得を増やしていきましょう。</a:t>
            </a:r>
            <a:endParaRPr kumimoji="1" lang="en-US" altLang="ja-JP" dirty="0" smtClean="0"/>
          </a:p>
        </p:txBody>
      </p:sp>
    </p:spTree>
    <p:extLst>
      <p:ext uri="{BB962C8B-B14F-4D97-AF65-F5344CB8AC3E}">
        <p14:creationId xmlns:p14="http://schemas.microsoft.com/office/powerpoint/2010/main" val="74263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ja-JP" altLang="en-US" dirty="0" err="1" smtClean="0"/>
              <a:t>じちろう</a:t>
            </a:r>
            <a:r>
              <a:rPr kumimoji="1" lang="ja-JP" altLang="en-US" dirty="0" smtClean="0"/>
              <a:t>共済は、自治労組合員と家族の生活を豊かにします！</a:t>
            </a:r>
            <a:endParaRPr kumimoji="1" lang="en-US" altLang="ja-JP" dirty="0" smtClean="0"/>
          </a:p>
          <a:p>
            <a:r>
              <a:rPr kumimoji="1" lang="ja-JP" altLang="en-US" dirty="0" smtClean="0"/>
              <a:t>保障がより充実して、掛金も安くなりました。</a:t>
            </a:r>
            <a:endParaRPr kumimoji="1" lang="en-US" altLang="ja-JP" dirty="0" smtClean="0"/>
          </a:p>
          <a:p>
            <a:endParaRPr kumimoji="1" lang="en-US" altLang="ja-JP" dirty="0" smtClean="0"/>
          </a:p>
          <a:p>
            <a:r>
              <a:rPr kumimoji="1" lang="ja-JP" altLang="en-US" dirty="0" smtClean="0"/>
              <a:t>◆ぜひ、保障の見直しをして、</a:t>
            </a:r>
            <a:r>
              <a:rPr kumimoji="1" lang="ja-JP" altLang="en-US" dirty="0" err="1" smtClean="0"/>
              <a:t>じちろう</a:t>
            </a:r>
            <a:r>
              <a:rPr kumimoji="1" lang="ja-JP" altLang="en-US" dirty="0" smtClean="0"/>
              <a:t>共済を活用してください！</a:t>
            </a:r>
            <a:endParaRPr kumimoji="1" lang="en-US" altLang="ja-JP" dirty="0" smtClean="0"/>
          </a:p>
          <a:p>
            <a:endParaRPr kumimoji="1" lang="en-US" altLang="ja-JP" dirty="0" smtClean="0"/>
          </a:p>
          <a:p>
            <a:r>
              <a:rPr kumimoji="1" lang="ja-JP" altLang="en-US" dirty="0" smtClean="0"/>
              <a:t>ご清聴いただき、ありがとうございました。</a:t>
            </a:r>
            <a:endParaRPr kumimoji="1" lang="en-US" altLang="ja-JP" dirty="0" smtClean="0"/>
          </a:p>
        </p:txBody>
      </p:sp>
    </p:spTree>
    <p:extLst>
      <p:ext uri="{BB962C8B-B14F-4D97-AF65-F5344CB8AC3E}">
        <p14:creationId xmlns:p14="http://schemas.microsoft.com/office/powerpoint/2010/main" val="240013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ではここから、こちらの３点について説明します。</a:t>
            </a:r>
            <a:endParaRPr kumimoji="1" lang="en-US" altLang="ja-JP" dirty="0" smtClean="0"/>
          </a:p>
          <a:p>
            <a:endParaRPr kumimoji="1" lang="en-US" altLang="ja-JP" dirty="0" smtClean="0"/>
          </a:p>
          <a:p>
            <a:r>
              <a:rPr kumimoji="1" lang="ja-JP" altLang="en-US" dirty="0" smtClean="0"/>
              <a:t>まずは、１点目の団体生命共済について説明します。</a:t>
            </a:r>
            <a:endParaRPr kumimoji="1" lang="en-US" altLang="ja-JP" dirty="0" smtClean="0"/>
          </a:p>
          <a:p>
            <a:endParaRPr kumimoji="1" lang="en-US" altLang="ja-JP"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19595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まず、団体生命共済の制度の話に入る前に、どのように保障を備えておけばよいか、必要保障額の考え方をお話します。　</a:t>
            </a:r>
            <a:r>
              <a:rPr kumimoji="1" lang="en-US" altLang="ja-JP" dirty="0" smtClean="0"/>
              <a:t>※</a:t>
            </a:r>
            <a:r>
              <a:rPr kumimoji="1" lang="ja-JP" altLang="en-US" dirty="0" smtClean="0"/>
              <a:t>スライド内、医療費の自己負担分</a:t>
            </a:r>
            <a:r>
              <a:rPr kumimoji="1" lang="en-US" altLang="ja-JP" dirty="0" smtClean="0"/>
              <a:t>830</a:t>
            </a:r>
            <a:r>
              <a:rPr kumimoji="1" lang="ja-JP" altLang="en-US" dirty="0" smtClean="0"/>
              <a:t>円～</a:t>
            </a:r>
            <a:r>
              <a:rPr kumimoji="1" lang="ja-JP" altLang="en-US" dirty="0" err="1" smtClean="0"/>
              <a:t>を</a:t>
            </a:r>
            <a:r>
              <a:rPr kumimoji="1" lang="ja-JP" altLang="en-US" dirty="0" smtClean="0"/>
              <a:t>直しました</a:t>
            </a:r>
            <a:endParaRPr kumimoji="1" lang="en-US" altLang="ja-JP" dirty="0" smtClean="0"/>
          </a:p>
          <a:p>
            <a:endParaRPr kumimoji="1" lang="en-US" altLang="ja-JP" dirty="0" smtClean="0"/>
          </a:p>
          <a:p>
            <a:r>
              <a:rPr kumimoji="1" lang="ja-JP" altLang="en-US" dirty="0" smtClean="0"/>
              <a:t>まず死亡保障です。</a:t>
            </a:r>
            <a:endParaRPr kumimoji="1" lang="en-US" altLang="ja-JP" dirty="0" smtClean="0"/>
          </a:p>
          <a:p>
            <a:r>
              <a:rPr kumimoji="1" lang="ja-JP" altLang="en-US" dirty="0" smtClean="0"/>
              <a:t>左側のピラミッド図にあるように、保障には公的保障、職域保障、私的保障があります。</a:t>
            </a:r>
            <a:endParaRPr kumimoji="1" lang="en-US" altLang="ja-JP" dirty="0" smtClean="0"/>
          </a:p>
          <a:p>
            <a:r>
              <a:rPr kumimoji="1" lang="ja-JP" altLang="en-US" dirty="0" smtClean="0"/>
              <a:t>公的保障、職域保障でまかなえない・不足する部分を、私的保障といわれる保険や共済で補います。</a:t>
            </a:r>
            <a:endParaRPr kumimoji="1" lang="en-US" altLang="ja-JP" dirty="0" smtClean="0"/>
          </a:p>
          <a:p>
            <a:r>
              <a:rPr kumimoji="1" lang="ja-JP" altLang="en-US" dirty="0" smtClean="0"/>
              <a:t>死亡保障額のめや</a:t>
            </a:r>
            <a:r>
              <a:rPr kumimoji="1" lang="ja-JP" altLang="en-US" dirty="0" err="1" smtClean="0"/>
              <a:t>す</a:t>
            </a:r>
            <a:r>
              <a:rPr kumimoji="1" lang="ja-JP" altLang="en-US" dirty="0" smtClean="0"/>
              <a:t>としては、単身者は</a:t>
            </a:r>
            <a:r>
              <a:rPr kumimoji="1" lang="en-US" altLang="ja-JP" dirty="0" smtClean="0"/>
              <a:t>600</a:t>
            </a:r>
            <a:r>
              <a:rPr kumimoji="1" lang="ja-JP" altLang="en-US" dirty="0" smtClean="0"/>
              <a:t>～</a:t>
            </a:r>
            <a:r>
              <a:rPr kumimoji="1" lang="en-US" altLang="ja-JP" dirty="0" smtClean="0"/>
              <a:t>1,000</a:t>
            </a:r>
            <a:r>
              <a:rPr kumimoji="1" lang="ja-JP" altLang="en-US" dirty="0" smtClean="0"/>
              <a:t>万円程度、扶養している家族がいる方は</a:t>
            </a:r>
            <a:r>
              <a:rPr kumimoji="1" lang="en-US" altLang="ja-JP" dirty="0" smtClean="0"/>
              <a:t>1,000</a:t>
            </a:r>
            <a:r>
              <a:rPr kumimoji="1" lang="ja-JP" altLang="en-US" dirty="0" smtClean="0"/>
              <a:t>～</a:t>
            </a:r>
            <a:r>
              <a:rPr kumimoji="1" lang="en-US" altLang="ja-JP" dirty="0" smtClean="0"/>
              <a:t>5,000</a:t>
            </a:r>
            <a:r>
              <a:rPr kumimoji="1" lang="ja-JP" altLang="en-US" dirty="0" smtClean="0"/>
              <a:t>万円程度です。</a:t>
            </a:r>
            <a:endParaRPr kumimoji="1" lang="en-US" altLang="ja-JP" dirty="0" smtClean="0"/>
          </a:p>
          <a:p>
            <a:endParaRPr kumimoji="1" lang="en-US" altLang="ja-JP" dirty="0" smtClean="0"/>
          </a:p>
          <a:p>
            <a:r>
              <a:rPr kumimoji="1" lang="ja-JP" altLang="en-US" dirty="0" smtClean="0"/>
              <a:t>また、医療保障は、医療費・食事代のみを考えると</a:t>
            </a:r>
            <a:r>
              <a:rPr kumimoji="1" lang="en-US" altLang="ja-JP" dirty="0" smtClean="0"/>
              <a:t>3,000</a:t>
            </a:r>
            <a:r>
              <a:rPr kumimoji="1" lang="ja-JP" altLang="en-US" dirty="0" smtClean="0"/>
              <a:t>円、入院時の個室を希望する場合はプラスして</a:t>
            </a:r>
            <a:r>
              <a:rPr kumimoji="1" lang="en-US" altLang="ja-JP" dirty="0" smtClean="0"/>
              <a:t>5,000</a:t>
            </a:r>
            <a:r>
              <a:rPr kumimoji="1" lang="ja-JP" altLang="en-US" dirty="0" smtClean="0"/>
              <a:t>円～</a:t>
            </a:r>
            <a:r>
              <a:rPr kumimoji="1" lang="en-US" altLang="ja-JP" dirty="0" smtClean="0"/>
              <a:t>1</a:t>
            </a:r>
            <a:r>
              <a:rPr kumimoji="1" lang="ja-JP" altLang="en-US" dirty="0" smtClean="0"/>
              <a:t>万円程度です。</a:t>
            </a:r>
            <a:endParaRPr kumimoji="1" lang="en-US" altLang="ja-JP" dirty="0" smtClean="0"/>
          </a:p>
          <a:p>
            <a:r>
              <a:rPr kumimoji="1" lang="ja-JP" altLang="en-US" dirty="0" smtClean="0"/>
              <a:t>死亡保障だけではなく、入院・通院に備える医療保障も充実させておくと安心です。</a:t>
            </a:r>
            <a:endParaRPr kumimoji="1" lang="en-US" altLang="ja-JP" dirty="0" smtClean="0"/>
          </a:p>
          <a:p>
            <a:endParaRPr kumimoji="1" lang="en-US" altLang="ja-JP" dirty="0" smtClean="0"/>
          </a:p>
        </p:txBody>
      </p:sp>
    </p:spTree>
    <p:extLst>
      <p:ext uri="{BB962C8B-B14F-4D97-AF65-F5344CB8AC3E}">
        <p14:creationId xmlns:p14="http://schemas.microsoft.com/office/powerpoint/2010/main" val="353849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次に、団体生命共済の特長を簡単にご説明します。</a:t>
            </a:r>
            <a:endParaRPr kumimoji="1" lang="en-US" altLang="ja-JP" dirty="0" smtClean="0"/>
          </a:p>
          <a:p>
            <a:endParaRPr kumimoji="1" lang="en-US" altLang="ja-JP" dirty="0" smtClean="0"/>
          </a:p>
          <a:p>
            <a:r>
              <a:rPr kumimoji="1" lang="ja-JP" altLang="en-US" dirty="0" smtClean="0"/>
              <a:t>団体生命共済は、</a:t>
            </a:r>
            <a:endParaRPr kumimoji="1" lang="en-US" altLang="ja-JP" dirty="0" smtClean="0"/>
          </a:p>
          <a:p>
            <a:r>
              <a:rPr kumimoji="1" lang="ja-JP" altLang="en-US" dirty="0" smtClean="0"/>
              <a:t>・長きにわたる自治労の組合員の先輩方が作り上げたものです。</a:t>
            </a:r>
            <a:endParaRPr kumimoji="1" lang="en-US" altLang="ja-JP" dirty="0" smtClean="0"/>
          </a:p>
          <a:p>
            <a:r>
              <a:rPr kumimoji="1" lang="ja-JP" altLang="en-US" dirty="0" smtClean="0"/>
              <a:t>死亡した場合をはじめ、入院・通院・手術など、生命・医療保障の必要な保障が　◆　ひとまとめになっています。</a:t>
            </a:r>
            <a:endParaRPr kumimoji="1" lang="en-US" altLang="ja-JP" dirty="0" smtClean="0"/>
          </a:p>
          <a:p>
            <a:endParaRPr kumimoji="1" lang="en-US" altLang="ja-JP" dirty="0" smtClean="0"/>
          </a:p>
        </p:txBody>
      </p:sp>
    </p:spTree>
    <p:extLst>
      <p:ext uri="{BB962C8B-B14F-4D97-AF65-F5344CB8AC3E}">
        <p14:creationId xmlns:p14="http://schemas.microsoft.com/office/powerpoint/2010/main" val="377594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また、職場で手続き</a:t>
            </a:r>
            <a:r>
              <a:rPr kumimoji="1" lang="ja-JP" altLang="en-US" u="sng" dirty="0" smtClean="0"/>
              <a:t>や相談</a:t>
            </a:r>
            <a:r>
              <a:rPr kumimoji="1" lang="ja-JP" altLang="en-US" dirty="0" smtClean="0"/>
              <a:t>ができ、１年更新で、ライフプランに合わせた保障変更ができます。◆</a:t>
            </a:r>
            <a:r>
              <a:rPr kumimoji="1" lang="ja-JP" altLang="en-US" u="none" dirty="0" smtClean="0"/>
              <a:t>フォロー体制も万全で、請求漏れの心配はありません。</a:t>
            </a:r>
            <a:endParaRPr kumimoji="1" lang="en-US" altLang="ja-JP" u="none" dirty="0" smtClean="0"/>
          </a:p>
        </p:txBody>
      </p:sp>
    </p:spTree>
    <p:extLst>
      <p:ext uri="{BB962C8B-B14F-4D97-AF65-F5344CB8AC3E}">
        <p14:creationId xmlns:p14="http://schemas.microsoft.com/office/powerpoint/2010/main" val="276176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じちろう</a:t>
            </a:r>
            <a:r>
              <a:rPr kumimoji="1" lang="ja-JP" altLang="en-US" dirty="0" smtClean="0"/>
              <a:t>共済は、民間保険と違い、</a:t>
            </a:r>
            <a:r>
              <a:rPr lang="ja-JP" altLang="en-US" dirty="0" smtClean="0">
                <a:latin typeface="メイリオ" panose="020B0604030504040204" pitchFamily="50" charset="-128"/>
                <a:ea typeface="メイリオ" panose="020B0604030504040204" pitchFamily="50" charset="-128"/>
              </a:rPr>
              <a:t>組合員が共済の加入者であり運営者でもあります。</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非営利で事業を行っているため、決算で剰余が出た場合は、割り戻し金が支払われます。</a:t>
            </a:r>
            <a:endParaRPr kumimoji="1" lang="en-US" altLang="ja-JP" dirty="0" smtClean="0"/>
          </a:p>
          <a:p>
            <a:endParaRPr kumimoji="1" lang="en-US" altLang="ja-JP" dirty="0" smtClean="0"/>
          </a:p>
          <a:p>
            <a:r>
              <a:rPr lang="ja-JP" altLang="en-US" dirty="0" smtClean="0">
                <a:latin typeface="メイリオ" panose="020B0604030504040204" pitchFamily="50" charset="-128"/>
                <a:ea typeface="メイリオ" panose="020B0604030504040204" pitchFamily="50" charset="-128"/>
              </a:rPr>
              <a:t>◆自治労の組合員だけしか加入できないため、リスクが低いこと　や、</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◆全国の組合員の加入者がいることで生まれるスケールメリットにより、掛金が抑えられること</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◆非営利で事業をおこなっており、また、手続きは職場の組合で完結できるので、低コストにつながり掛金が抑えられる、といった強みがあります。</a:t>
            </a:r>
            <a:endParaRPr kumimoji="1"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Tree>
    <p:extLst>
      <p:ext uri="{BB962C8B-B14F-4D97-AF65-F5344CB8AC3E}">
        <p14:creationId xmlns:p14="http://schemas.microsoft.com/office/powerpoint/2010/main" val="230305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◆次に、団体生命共済の新制度についてご説明します。</a:t>
            </a:r>
          </a:p>
          <a:p>
            <a:endParaRPr kumimoji="1" lang="ja-JP" altLang="en-US" dirty="0"/>
          </a:p>
        </p:txBody>
      </p:sp>
    </p:spTree>
    <p:extLst>
      <p:ext uri="{BB962C8B-B14F-4D97-AF65-F5344CB8AC3E}">
        <p14:creationId xmlns:p14="http://schemas.microsoft.com/office/powerpoint/2010/main" val="97442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今回、団体生命</a:t>
            </a:r>
            <a:r>
              <a:rPr kumimoji="1" lang="ja-JP" altLang="en-US" smtClean="0"/>
              <a:t>共済は制度改定を</a:t>
            </a:r>
            <a:r>
              <a:rPr kumimoji="1" lang="ja-JP" altLang="en-US" dirty="0" smtClean="0"/>
              <a:t>行い、ポイントとしては大きく</a:t>
            </a:r>
            <a:r>
              <a:rPr kumimoji="1" lang="en-US" altLang="ja-JP" dirty="0" smtClean="0"/>
              <a:t>3</a:t>
            </a:r>
            <a:r>
              <a:rPr kumimoji="1" lang="ja-JP" altLang="en-US" dirty="0" smtClean="0"/>
              <a:t>つあります。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◆１つ目は若年層や女性が加入しやすいように、男女別・年齢別に傾斜を付けた掛金体系に変更</a:t>
            </a:r>
            <a:endParaRPr kumimoji="1" lang="en-US" altLang="ja-JP" dirty="0" smtClean="0"/>
          </a:p>
          <a:p>
            <a:r>
              <a:rPr kumimoji="1" lang="ja-JP" altLang="en-US" dirty="0" smtClean="0"/>
              <a:t>◆２つ目は加入者全員の保障を充実させつつ、中高年層により大きなメリットのある保障内容に変更</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◆３つ目は加入から退職後も一貫した保障制度にする、ということです。</a:t>
            </a:r>
            <a:endParaRPr kumimoji="1" lang="en-US" altLang="ja-JP" dirty="0" smtClean="0"/>
          </a:p>
        </p:txBody>
      </p:sp>
    </p:spTree>
    <p:extLst>
      <p:ext uri="{BB962C8B-B14F-4D97-AF65-F5344CB8AC3E}">
        <p14:creationId xmlns:p14="http://schemas.microsoft.com/office/powerpoint/2010/main" val="150295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24178079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3413212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826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6836964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4984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58187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69722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4722068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10" name="角丸四角形 9"/>
          <p:cNvSpPr/>
          <p:nvPr userDrawn="1"/>
        </p:nvSpPr>
        <p:spPr bwMode="gray">
          <a:xfrm>
            <a:off x="423334" y="1234722"/>
            <a:ext cx="9308495" cy="275096"/>
          </a:xfrm>
          <a:prstGeom prst="roundRect">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423334" y="139700"/>
            <a:ext cx="11362266" cy="673100"/>
          </a:xfrm>
        </p:spPr>
        <p:txBody>
          <a:bodyPr anchor="b" anchorCtr="0">
            <a:noAutofit/>
          </a:bodyPr>
          <a:lstStyle>
            <a:lvl1pPr>
              <a:defRPr sz="4000" b="1" u="sng">
                <a:solidFill>
                  <a:srgbClr val="002060"/>
                </a:solidFill>
                <a:latin typeface="Meiryo UI" panose="020B0604030504040204" pitchFamily="50" charset="-128"/>
                <a:ea typeface="Meiryo UI" panose="020B0604030504040204" pitchFamily="50" charset="-128"/>
              </a:defRPr>
            </a:lvl1pPr>
          </a:lstStyle>
          <a:p>
            <a:r>
              <a:rPr kumimoji="1" lang="ja-JP" altLang="en-US" dirty="0" smtClean="0"/>
              <a:t>見出し①</a:t>
            </a:r>
            <a:endParaRPr kumimoji="1" lang="ja-JP" altLang="en-US" dirty="0"/>
          </a:p>
        </p:txBody>
      </p:sp>
      <p:sp>
        <p:nvSpPr>
          <p:cNvPr id="5" name="スライド番号プレースホルダー 4"/>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7" name="コンテンツ プレースホルダー 6"/>
          <p:cNvSpPr>
            <a:spLocks noGrp="1"/>
          </p:cNvSpPr>
          <p:nvPr>
            <p:ph sz="quarter" idx="13" hasCustomPrompt="1"/>
          </p:nvPr>
        </p:nvSpPr>
        <p:spPr>
          <a:xfrm>
            <a:off x="423334" y="925618"/>
            <a:ext cx="9308495" cy="584200"/>
          </a:xfrm>
        </p:spPr>
        <p:txBody>
          <a:bodyPr anchor="b" anchorCtr="0">
            <a:normAutofit/>
          </a:bodyPr>
          <a:lstStyle>
            <a:lvl1pPr marL="0" indent="0">
              <a:buNone/>
              <a:defRPr sz="32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t>見出し②</a:t>
            </a:r>
            <a:endParaRPr kumimoji="1" lang="ja-JP" altLang="en-US" dirty="0"/>
          </a:p>
        </p:txBody>
      </p:sp>
      <p:sp>
        <p:nvSpPr>
          <p:cNvPr id="9" name="コンテンツ プレースホルダー 8"/>
          <p:cNvSpPr>
            <a:spLocks noGrp="1"/>
          </p:cNvSpPr>
          <p:nvPr>
            <p:ph sz="quarter" idx="14" hasCustomPrompt="1"/>
          </p:nvPr>
        </p:nvSpPr>
        <p:spPr>
          <a:xfrm>
            <a:off x="423863" y="1714500"/>
            <a:ext cx="11361737" cy="4813300"/>
          </a:xfrm>
        </p:spPr>
        <p:txBody>
          <a:bodyPr>
            <a:normAutofit/>
          </a:bodyPr>
          <a:lstStyle>
            <a:lvl1pPr marL="0" indent="0">
              <a:buNone/>
              <a:defRPr sz="280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t>テキスト</a:t>
            </a:r>
            <a:endParaRPr kumimoji="1" lang="ja-JP" altLang="en-US" dirty="0"/>
          </a:p>
        </p:txBody>
      </p:sp>
    </p:spTree>
    <p:extLst>
      <p:ext uri="{BB962C8B-B14F-4D97-AF65-F5344CB8AC3E}">
        <p14:creationId xmlns:p14="http://schemas.microsoft.com/office/powerpoint/2010/main" val="6395028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23334" y="139700"/>
            <a:ext cx="11362266" cy="673100"/>
          </a:xfrm>
        </p:spPr>
        <p:txBody>
          <a:bodyPr anchor="b" anchorCtr="0">
            <a:noAutofit/>
          </a:bodyPr>
          <a:lstStyle>
            <a:lvl1pPr>
              <a:defRPr sz="4000" b="1" u="sng">
                <a:solidFill>
                  <a:srgbClr val="002060"/>
                </a:solidFill>
                <a:latin typeface="Meiryo UI" panose="020B0604030504040204" pitchFamily="50" charset="-128"/>
                <a:ea typeface="Meiryo UI" panose="020B0604030504040204" pitchFamily="50" charset="-128"/>
              </a:defRPr>
            </a:lvl1pPr>
          </a:lstStyle>
          <a:p>
            <a:r>
              <a:rPr kumimoji="1" lang="ja-JP" altLang="en-US" dirty="0" smtClean="0"/>
              <a:t>見出し①</a:t>
            </a:r>
            <a:endParaRPr kumimoji="1" lang="ja-JP" altLang="en-US" dirty="0"/>
          </a:p>
        </p:txBody>
      </p:sp>
      <p:sp>
        <p:nvSpPr>
          <p:cNvPr id="5" name="スライド番号プレースホルダー 4"/>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6" name="角丸四角形 5"/>
          <p:cNvSpPr/>
          <p:nvPr userDrawn="1"/>
        </p:nvSpPr>
        <p:spPr bwMode="gray">
          <a:xfrm>
            <a:off x="423334" y="1234722"/>
            <a:ext cx="9308495" cy="275096"/>
          </a:xfrm>
          <a:prstGeom prst="roundRect">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コンテンツ プレースホルダー 6"/>
          <p:cNvSpPr>
            <a:spLocks noGrp="1"/>
          </p:cNvSpPr>
          <p:nvPr>
            <p:ph sz="quarter" idx="13" hasCustomPrompt="1"/>
          </p:nvPr>
        </p:nvSpPr>
        <p:spPr>
          <a:xfrm>
            <a:off x="423334" y="925618"/>
            <a:ext cx="9308495" cy="584200"/>
          </a:xfrm>
        </p:spPr>
        <p:txBody>
          <a:bodyPr anchor="b" anchorCtr="0">
            <a:normAutofit/>
          </a:bodyPr>
          <a:lstStyle>
            <a:lvl1pPr marL="0" indent="0">
              <a:buNone/>
              <a:defRPr sz="32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smtClean="0"/>
              <a:t>見出し②</a:t>
            </a:r>
            <a:endParaRPr kumimoji="1" lang="ja-JP" altLang="en-US" dirty="0"/>
          </a:p>
        </p:txBody>
      </p:sp>
    </p:spTree>
    <p:extLst>
      <p:ext uri="{BB962C8B-B14F-4D97-AF65-F5344CB8AC3E}">
        <p14:creationId xmlns:p14="http://schemas.microsoft.com/office/powerpoint/2010/main" val="1520266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441867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41104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991931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874635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228C29-2B79-4EE8-9B27-8EAFC38607DB}" type="slidenum">
              <a:rPr kumimoji="1" lang="ja-JP" altLang="en-US" smtClean="0"/>
              <a:t>‹#›</a:t>
            </a:fld>
            <a:endParaRPr kumimoji="1" lang="ja-JP" altLang="en-US" dirty="0"/>
          </a:p>
        </p:txBody>
      </p:sp>
    </p:spTree>
    <p:extLst>
      <p:ext uri="{BB962C8B-B14F-4D97-AF65-F5344CB8AC3E}">
        <p14:creationId xmlns:p14="http://schemas.microsoft.com/office/powerpoint/2010/main" val="3746559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7392132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41478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166710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n-US" altLang="ja-JP" dirty="0" smtClean="0"/>
              <a:t>1</a:t>
            </a:r>
            <a:endParaRPr lang="ja-JP" altLang="en-US" dirty="0"/>
          </a:p>
        </p:txBody>
      </p:sp>
    </p:spTree>
    <p:extLst>
      <p:ext uri="{BB962C8B-B14F-4D97-AF65-F5344CB8AC3E}">
        <p14:creationId xmlns:p14="http://schemas.microsoft.com/office/powerpoint/2010/main" val="121492403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5" r:id="rId17"/>
    <p:sldLayoutId id="2147483866" r:id="rId18"/>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microsoft.com/office/2007/relationships/hdphoto" Target="../media/hdphoto4.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3396403365"/>
              </p:ext>
            </p:extLst>
          </p:nvPr>
        </p:nvGraphicFramePr>
        <p:xfrm>
          <a:off x="964277" y="1291833"/>
          <a:ext cx="9443597" cy="285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テキスト ボックス 11"/>
          <p:cNvSpPr txBox="1"/>
          <p:nvPr/>
        </p:nvSpPr>
        <p:spPr bwMode="blackGray">
          <a:xfrm>
            <a:off x="943021" y="1594262"/>
            <a:ext cx="9443597" cy="2554545"/>
          </a:xfrm>
          <a:prstGeom prst="rect">
            <a:avLst/>
          </a:prstGeom>
          <a:noFill/>
        </p:spPr>
        <p:txBody>
          <a:bodyPr wrap="square" rtlCol="0">
            <a:spAutoFit/>
          </a:bodyPr>
          <a:lstStyle/>
          <a:p>
            <a:pPr algn="ctr"/>
            <a:r>
              <a:rPr lang="ja-JP" altLang="en-US" sz="8000" b="1" dirty="0" smtClean="0">
                <a:solidFill>
                  <a:schemeClr val="bg1"/>
                </a:solidFill>
                <a:latin typeface="+mn-ea"/>
              </a:rPr>
              <a:t>活用しなきゃ</a:t>
            </a:r>
            <a:endParaRPr lang="en-US" altLang="ja-JP" sz="8000" b="1" dirty="0" smtClean="0">
              <a:solidFill>
                <a:schemeClr val="bg1"/>
              </a:solidFill>
              <a:latin typeface="+mn-ea"/>
            </a:endParaRPr>
          </a:p>
          <a:p>
            <a:pPr algn="ctr"/>
            <a:r>
              <a:rPr kumimoji="1" lang="ja-JP" altLang="en-US" sz="8000" b="1" dirty="0" smtClean="0">
                <a:solidFill>
                  <a:schemeClr val="bg1"/>
                </a:solidFill>
                <a:latin typeface="+mn-ea"/>
              </a:rPr>
              <a:t>もったいない</a:t>
            </a:r>
            <a:r>
              <a:rPr kumimoji="1" lang="en-US" altLang="ja-JP" sz="8000" b="1" dirty="0" smtClean="0">
                <a:solidFill>
                  <a:schemeClr val="bg1"/>
                </a:solidFill>
                <a:latin typeface="+mn-ea"/>
              </a:rPr>
              <a:t>!!</a:t>
            </a:r>
          </a:p>
        </p:txBody>
      </p:sp>
      <p:sp>
        <p:nvSpPr>
          <p:cNvPr id="13" name="テキスト ボックス 12"/>
          <p:cNvSpPr txBox="1"/>
          <p:nvPr/>
        </p:nvSpPr>
        <p:spPr bwMode="gray">
          <a:xfrm>
            <a:off x="1521953" y="4311269"/>
            <a:ext cx="8328244" cy="1200329"/>
          </a:xfrm>
          <a:prstGeom prst="rect">
            <a:avLst/>
          </a:prstGeom>
          <a:solidFill>
            <a:schemeClr val="accent5"/>
          </a:solidFill>
        </p:spPr>
        <p:txBody>
          <a:bodyPr wrap="square" rtlCol="0">
            <a:spAutoFit/>
          </a:bodyPr>
          <a:lstStyle/>
          <a:p>
            <a:pPr algn="ctr"/>
            <a:r>
              <a:rPr lang="ja-JP" altLang="en-US" sz="3600" b="1" dirty="0" err="1" smtClean="0">
                <a:solidFill>
                  <a:srgbClr val="002060"/>
                </a:solidFill>
              </a:rPr>
              <a:t>じちろう</a:t>
            </a:r>
            <a:r>
              <a:rPr lang="ja-JP" altLang="en-US" sz="3600" b="1" dirty="0" smtClean="0">
                <a:solidFill>
                  <a:srgbClr val="002060"/>
                </a:solidFill>
              </a:rPr>
              <a:t>組合員</a:t>
            </a:r>
            <a:r>
              <a:rPr lang="ja-JP" altLang="en-US" sz="3600" b="1" dirty="0">
                <a:solidFill>
                  <a:srgbClr val="002060"/>
                </a:solidFill>
              </a:rPr>
              <a:t>である</a:t>
            </a:r>
            <a:r>
              <a:rPr lang="ja-JP" altLang="en-US" sz="3600" b="1" dirty="0" smtClean="0">
                <a:solidFill>
                  <a:srgbClr val="002060"/>
                </a:solidFill>
              </a:rPr>
              <a:t>ことを</a:t>
            </a:r>
            <a:endParaRPr lang="en-US" altLang="ja-JP" sz="3600" b="1" dirty="0" smtClean="0">
              <a:solidFill>
                <a:srgbClr val="002060"/>
              </a:solidFill>
            </a:endParaRPr>
          </a:p>
          <a:p>
            <a:pPr algn="ctr"/>
            <a:r>
              <a:rPr lang="ja-JP" altLang="en-US" sz="3600" b="1" dirty="0" smtClean="0">
                <a:solidFill>
                  <a:srgbClr val="002060"/>
                </a:solidFill>
              </a:rPr>
              <a:t>活かしましょう</a:t>
            </a:r>
            <a:endParaRPr lang="ja-JP" altLang="en-US" sz="3600" b="1" dirty="0">
              <a:solidFill>
                <a:srgbClr val="002060"/>
              </a:solidFill>
            </a:endParaRPr>
          </a:p>
        </p:txBody>
      </p:sp>
      <p:sp>
        <p:nvSpPr>
          <p:cNvPr id="3" name="正方形/長方形 2"/>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10" name="テキスト プレースホルダー 13"/>
          <p:cNvSpPr txBox="1">
            <a:spLocks/>
          </p:cNvSpPr>
          <p:nvPr/>
        </p:nvSpPr>
        <p:spPr>
          <a:xfrm>
            <a:off x="131520" y="164997"/>
            <a:ext cx="1902431" cy="45392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lnSpc>
                <a:spcPct val="80000"/>
              </a:lnSpc>
            </a:pPr>
            <a:r>
              <a:rPr lang="en-US" altLang="ja-JP" sz="1050" b="1" dirty="0" smtClean="0">
                <a:solidFill>
                  <a:schemeClr val="tx1"/>
                </a:solidFill>
              </a:rPr>
              <a:t>30</a:t>
            </a:r>
            <a:r>
              <a:rPr lang="ja-JP" altLang="en-US" sz="1050" b="1" dirty="0" smtClean="0">
                <a:solidFill>
                  <a:schemeClr val="tx1"/>
                </a:solidFill>
              </a:rPr>
              <a:t>歳以上組合員向け動画</a:t>
            </a:r>
            <a:endParaRPr lang="ja-JP" altLang="en-US" sz="1050" b="1" dirty="0">
              <a:solidFill>
                <a:schemeClr val="tx1"/>
              </a:solidFill>
            </a:endParaRPr>
          </a:p>
        </p:txBody>
      </p:sp>
      <p:sp>
        <p:nvSpPr>
          <p:cNvPr id="15" name="テキスト ボックス 14"/>
          <p:cNvSpPr txBox="1"/>
          <p:nvPr/>
        </p:nvSpPr>
        <p:spPr bwMode="gray">
          <a:xfrm>
            <a:off x="943021" y="706115"/>
            <a:ext cx="9112438" cy="523220"/>
          </a:xfrm>
          <a:prstGeom prst="rect">
            <a:avLst/>
          </a:prstGeom>
          <a:solidFill>
            <a:schemeClr val="accent5"/>
          </a:solidFill>
        </p:spPr>
        <p:txBody>
          <a:bodyPr wrap="square" rtlCol="0">
            <a:spAutoFit/>
          </a:bodyPr>
          <a:lstStyle/>
          <a:p>
            <a:pPr algn="ctr"/>
            <a:r>
              <a:rPr lang="ja-JP" altLang="en-US" sz="2800" b="1" u="sng" dirty="0" smtClean="0">
                <a:solidFill>
                  <a:srgbClr val="C00000"/>
                </a:solidFill>
              </a:rPr>
              <a:t>～これから</a:t>
            </a:r>
            <a:r>
              <a:rPr lang="ja-JP" altLang="en-US" sz="2800" b="1" u="sng" dirty="0" err="1" smtClean="0">
                <a:solidFill>
                  <a:srgbClr val="C00000"/>
                </a:solidFill>
              </a:rPr>
              <a:t>じちろう</a:t>
            </a:r>
            <a:r>
              <a:rPr lang="ja-JP" altLang="en-US" sz="2800" b="1" u="sng" dirty="0" smtClean="0">
                <a:solidFill>
                  <a:srgbClr val="C00000"/>
                </a:solidFill>
              </a:rPr>
              <a:t>共済を検討する皆さんへ</a:t>
            </a:r>
            <a:r>
              <a:rPr kumimoji="1" lang="ja-JP" altLang="en-US" sz="2800" b="1" u="sng" dirty="0" smtClean="0">
                <a:solidFill>
                  <a:srgbClr val="C00000"/>
                </a:solidFill>
              </a:rPr>
              <a:t>～</a:t>
            </a:r>
            <a:endParaRPr kumimoji="1" lang="ja-JP" altLang="en-US" sz="2800" b="1" u="sng" dirty="0">
              <a:solidFill>
                <a:srgbClr val="C00000"/>
              </a:solidFill>
            </a:endParaRPr>
          </a:p>
        </p:txBody>
      </p:sp>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726" y="5630981"/>
            <a:ext cx="542543" cy="545999"/>
          </a:xfrm>
          <a:prstGeom prst="rect">
            <a:avLst/>
          </a:prstGeom>
        </p:spPr>
      </p:pic>
      <p:sp>
        <p:nvSpPr>
          <p:cNvPr id="16" name="テキスト ボックス 15"/>
          <p:cNvSpPr txBox="1"/>
          <p:nvPr/>
        </p:nvSpPr>
        <p:spPr>
          <a:xfrm>
            <a:off x="3208351" y="5580816"/>
            <a:ext cx="5883965" cy="646331"/>
          </a:xfrm>
          <a:prstGeom prst="rect">
            <a:avLst/>
          </a:prstGeom>
          <a:noFill/>
        </p:spPr>
        <p:txBody>
          <a:bodyPr wrap="square" rtlCol="0">
            <a:spAutoFit/>
          </a:bodyPr>
          <a:lstStyle/>
          <a:p>
            <a:r>
              <a:rPr kumimoji="1" lang="ja-JP" altLang="en-US" sz="3600" b="1" dirty="0" smtClean="0">
                <a:solidFill>
                  <a:srgbClr val="000000"/>
                </a:solidFill>
                <a:latin typeface="HG丸ｺﾞｼｯｸM-PRO" panose="020F0600000000000000" pitchFamily="50" charset="-128"/>
                <a:ea typeface="HG丸ｺﾞｼｯｸM-PRO" panose="020F0600000000000000" pitchFamily="50" charset="-128"/>
              </a:rPr>
              <a:t>自治労本部共済推進委員会</a:t>
            </a:r>
            <a:endParaRPr kumimoji="1" lang="en-US" altLang="zh-TW" sz="3600" b="1"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0064875" y="5960403"/>
            <a:ext cx="2017643"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a:r>
              <a:rPr kumimoji="1" lang="en-US" altLang="ja-JP" sz="2000" dirty="0" smtClean="0">
                <a:solidFill>
                  <a:srgbClr val="000000"/>
                </a:solidFill>
                <a:latin typeface="+mn-ea"/>
              </a:rPr>
              <a:t>2022</a:t>
            </a:r>
            <a:r>
              <a:rPr kumimoji="1" lang="ja-JP" altLang="en-US" sz="2000" dirty="0" smtClean="0">
                <a:solidFill>
                  <a:srgbClr val="000000"/>
                </a:solidFill>
                <a:latin typeface="+mn-ea"/>
              </a:rPr>
              <a:t>年</a:t>
            </a:r>
            <a:r>
              <a:rPr kumimoji="1" lang="en-US" altLang="ja-JP" sz="2000" dirty="0" smtClean="0">
                <a:solidFill>
                  <a:srgbClr val="000000"/>
                </a:solidFill>
                <a:latin typeface="+mn-ea"/>
              </a:rPr>
              <a:t>2</a:t>
            </a:r>
            <a:r>
              <a:rPr kumimoji="1" lang="ja-JP" altLang="en-US" sz="2000" dirty="0" smtClean="0">
                <a:solidFill>
                  <a:srgbClr val="000000"/>
                </a:solidFill>
                <a:latin typeface="+mn-ea"/>
              </a:rPr>
              <a:t>月作成</a:t>
            </a:r>
            <a:endParaRPr kumimoji="1" lang="en-US" altLang="ja-JP" sz="2000" dirty="0" smtClean="0">
              <a:solidFill>
                <a:srgbClr val="000000"/>
              </a:solidFill>
              <a:latin typeface="+mn-ea"/>
            </a:endParaRPr>
          </a:p>
        </p:txBody>
      </p:sp>
    </p:spTree>
    <p:extLst>
      <p:ext uri="{BB962C8B-B14F-4D97-AF65-F5344CB8AC3E}">
        <p14:creationId xmlns:p14="http://schemas.microsoft.com/office/powerpoint/2010/main" val="217691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10</a:t>
            </a:fld>
            <a:endParaRPr kumimoji="1" lang="ja-JP" altLang="en-US" dirty="0"/>
          </a:p>
        </p:txBody>
      </p:sp>
      <p:sp>
        <p:nvSpPr>
          <p:cNvPr id="4" name="タイトル 1"/>
          <p:cNvSpPr txBox="1">
            <a:spLocks/>
          </p:cNvSpPr>
          <p:nvPr/>
        </p:nvSpPr>
        <p:spPr>
          <a:xfrm>
            <a:off x="387156" y="265153"/>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smtClean="0">
                <a:solidFill>
                  <a:srgbClr val="002060"/>
                </a:solidFill>
                <a:latin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br>
              <a:rPr lang="ja-JP" altLang="en-US" sz="4400" b="1" u="sng" dirty="0" smtClean="0">
                <a:solidFill>
                  <a:srgbClr val="002060"/>
                </a:solidFill>
              </a:rPr>
            </a:br>
            <a:endParaRPr lang="ja-JP" altLang="en-US" sz="4400" b="1" u="sng" dirty="0">
              <a:solidFill>
                <a:srgbClr val="002060"/>
              </a:solidFill>
            </a:endParaRPr>
          </a:p>
        </p:txBody>
      </p:sp>
      <p:sp>
        <p:nvSpPr>
          <p:cNvPr id="7" name="テキスト ボックス 6"/>
          <p:cNvSpPr txBox="1"/>
          <p:nvPr/>
        </p:nvSpPr>
        <p:spPr>
          <a:xfrm>
            <a:off x="658637" y="1479943"/>
            <a:ext cx="11310064" cy="461665"/>
          </a:xfrm>
          <a:prstGeom prst="rect">
            <a:avLst/>
          </a:prstGeom>
          <a:noFill/>
        </p:spPr>
        <p:txBody>
          <a:bodyPr wrap="square" rtlCol="0">
            <a:spAutoFit/>
          </a:bodyPr>
          <a:lstStyle/>
          <a:p>
            <a:r>
              <a:rPr lang="ja-JP" altLang="en-US" sz="2400" b="1" dirty="0" smtClean="0">
                <a:solidFill>
                  <a:srgbClr val="002060"/>
                </a:solidFill>
              </a:rPr>
              <a:t>掛金例</a:t>
            </a:r>
            <a:r>
              <a:rPr lang="en-US" altLang="ja-JP" sz="2400" b="1" dirty="0" smtClean="0">
                <a:solidFill>
                  <a:srgbClr val="002060"/>
                </a:solidFill>
              </a:rPr>
              <a:t>1</a:t>
            </a:r>
            <a:r>
              <a:rPr lang="ja-JP" altLang="en-US" sz="2400" b="1" dirty="0" smtClean="0">
                <a:solidFill>
                  <a:srgbClr val="002060"/>
                </a:solidFill>
              </a:rPr>
              <a:t>：死亡保障</a:t>
            </a:r>
            <a:r>
              <a:rPr lang="en-US" altLang="ja-JP" sz="2400" b="1" dirty="0" smtClean="0">
                <a:solidFill>
                  <a:srgbClr val="002060"/>
                </a:solidFill>
              </a:rPr>
              <a:t>1,000</a:t>
            </a:r>
            <a:r>
              <a:rPr lang="ja-JP" altLang="en-US" sz="2400" b="1" dirty="0" smtClean="0">
                <a:solidFill>
                  <a:srgbClr val="002060"/>
                </a:solidFill>
              </a:rPr>
              <a:t>万円の場合</a:t>
            </a:r>
            <a:r>
              <a:rPr lang="ja-JP" altLang="en-US" sz="1200" b="1" dirty="0" smtClean="0">
                <a:solidFill>
                  <a:srgbClr val="002060"/>
                </a:solidFill>
              </a:rPr>
              <a:t>（医療保障は別途付帯）</a:t>
            </a:r>
            <a:endParaRPr lang="en-US" altLang="ja-JP" sz="1200" b="1" dirty="0" smtClean="0">
              <a:solidFill>
                <a:srgbClr val="002060"/>
              </a:solidFill>
            </a:endParaRPr>
          </a:p>
        </p:txBody>
      </p:sp>
      <p:sp>
        <p:nvSpPr>
          <p:cNvPr id="8" name="テキスト ボックス 7"/>
          <p:cNvSpPr txBox="1"/>
          <p:nvPr/>
        </p:nvSpPr>
        <p:spPr>
          <a:xfrm>
            <a:off x="3316098" y="3988926"/>
            <a:ext cx="8035434" cy="892552"/>
          </a:xfrm>
          <a:prstGeom prst="rect">
            <a:avLst/>
          </a:prstGeom>
          <a:noFill/>
        </p:spPr>
        <p:txBody>
          <a:bodyPr wrap="square" rtlCol="0">
            <a:spAutoFit/>
          </a:bodyPr>
          <a:lstStyle/>
          <a:p>
            <a:r>
              <a:rPr lang="ja-JP" altLang="en-US" sz="2400" b="1" dirty="0" smtClean="0">
                <a:solidFill>
                  <a:srgbClr val="002060"/>
                </a:solidFill>
              </a:rPr>
              <a:t>掛金例</a:t>
            </a:r>
            <a:r>
              <a:rPr lang="en-US" altLang="ja-JP" sz="2400" b="1" dirty="0" smtClean="0">
                <a:solidFill>
                  <a:srgbClr val="002060"/>
                </a:solidFill>
              </a:rPr>
              <a:t>2</a:t>
            </a:r>
            <a:r>
              <a:rPr lang="ja-JP" altLang="en-US" sz="2400" b="1" dirty="0" smtClean="0">
                <a:solidFill>
                  <a:srgbClr val="002060"/>
                </a:solidFill>
              </a:rPr>
              <a:t>：死亡保障</a:t>
            </a:r>
            <a:r>
              <a:rPr lang="en-US" altLang="ja-JP" sz="2400" b="1" dirty="0" smtClean="0">
                <a:solidFill>
                  <a:srgbClr val="002060"/>
                </a:solidFill>
              </a:rPr>
              <a:t>2,000</a:t>
            </a:r>
            <a:r>
              <a:rPr lang="ja-JP" altLang="en-US" sz="2400" b="1" dirty="0" smtClean="0">
                <a:solidFill>
                  <a:srgbClr val="002060"/>
                </a:solidFill>
              </a:rPr>
              <a:t>万円の</a:t>
            </a:r>
            <a:r>
              <a:rPr lang="ja-JP" altLang="en-US" sz="2400" b="1" dirty="0">
                <a:solidFill>
                  <a:srgbClr val="002060"/>
                </a:solidFill>
              </a:rPr>
              <a:t>場合</a:t>
            </a:r>
            <a:r>
              <a:rPr lang="ja-JP" altLang="en-US" sz="1200" b="1" dirty="0">
                <a:solidFill>
                  <a:srgbClr val="002060"/>
                </a:solidFill>
              </a:rPr>
              <a:t>（医療保障は別途付帯）</a:t>
            </a:r>
            <a:endParaRPr lang="en-US" altLang="ja-JP" sz="1200" b="1" dirty="0">
              <a:solidFill>
                <a:srgbClr val="002060"/>
              </a:solidFill>
            </a:endParaRPr>
          </a:p>
          <a:p>
            <a:endParaRPr lang="en-US" altLang="ja-JP" sz="2800" b="1" dirty="0" smtClean="0">
              <a:solidFill>
                <a:srgbClr val="00206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082125526"/>
              </p:ext>
            </p:extLst>
          </p:nvPr>
        </p:nvGraphicFramePr>
        <p:xfrm>
          <a:off x="1108624" y="2131619"/>
          <a:ext cx="7437864" cy="731520"/>
        </p:xfrm>
        <a:graphic>
          <a:graphicData uri="http://schemas.openxmlformats.org/drawingml/2006/table">
            <a:tbl>
              <a:tblPr firstRow="1" bandRow="1">
                <a:tableStyleId>{5C22544A-7EE6-4342-B048-85BDC9FD1C3A}</a:tableStyleId>
              </a:tblPr>
              <a:tblGrid>
                <a:gridCol w="1239644">
                  <a:extLst>
                    <a:ext uri="{9D8B030D-6E8A-4147-A177-3AD203B41FA5}">
                      <a16:colId xmlns:a16="http://schemas.microsoft.com/office/drawing/2014/main" val="2396716328"/>
                    </a:ext>
                  </a:extLst>
                </a:gridCol>
                <a:gridCol w="1239644">
                  <a:extLst>
                    <a:ext uri="{9D8B030D-6E8A-4147-A177-3AD203B41FA5}">
                      <a16:colId xmlns:a16="http://schemas.microsoft.com/office/drawing/2014/main" val="1816800097"/>
                    </a:ext>
                  </a:extLst>
                </a:gridCol>
                <a:gridCol w="1239644">
                  <a:extLst>
                    <a:ext uri="{9D8B030D-6E8A-4147-A177-3AD203B41FA5}">
                      <a16:colId xmlns:a16="http://schemas.microsoft.com/office/drawing/2014/main" val="2482421440"/>
                    </a:ext>
                  </a:extLst>
                </a:gridCol>
                <a:gridCol w="1239644">
                  <a:extLst>
                    <a:ext uri="{9D8B030D-6E8A-4147-A177-3AD203B41FA5}">
                      <a16:colId xmlns:a16="http://schemas.microsoft.com/office/drawing/2014/main" val="1518840332"/>
                    </a:ext>
                  </a:extLst>
                </a:gridCol>
                <a:gridCol w="1239644">
                  <a:extLst>
                    <a:ext uri="{9D8B030D-6E8A-4147-A177-3AD203B41FA5}">
                      <a16:colId xmlns:a16="http://schemas.microsoft.com/office/drawing/2014/main" val="2302845317"/>
                    </a:ext>
                  </a:extLst>
                </a:gridCol>
                <a:gridCol w="1239644">
                  <a:extLst>
                    <a:ext uri="{9D8B030D-6E8A-4147-A177-3AD203B41FA5}">
                      <a16:colId xmlns:a16="http://schemas.microsoft.com/office/drawing/2014/main" val="1667138297"/>
                    </a:ext>
                  </a:extLst>
                </a:gridCol>
              </a:tblGrid>
              <a:tr h="345674">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36-40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41-45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46-50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51-55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56-60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281488695"/>
                  </a:ext>
                </a:extLst>
              </a:tr>
              <a:tr h="345674">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2,080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2,160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2,240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2,440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2,720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3,160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0110889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078484164"/>
              </p:ext>
            </p:extLst>
          </p:nvPr>
        </p:nvGraphicFramePr>
        <p:xfrm>
          <a:off x="1108624" y="3147836"/>
          <a:ext cx="7437864" cy="731520"/>
        </p:xfrm>
        <a:graphic>
          <a:graphicData uri="http://schemas.openxmlformats.org/drawingml/2006/table">
            <a:tbl>
              <a:tblPr firstRow="1" bandRow="1">
                <a:tableStyleId>{5C22544A-7EE6-4342-B048-85BDC9FD1C3A}</a:tableStyleId>
              </a:tblPr>
              <a:tblGrid>
                <a:gridCol w="1239644">
                  <a:extLst>
                    <a:ext uri="{9D8B030D-6E8A-4147-A177-3AD203B41FA5}">
                      <a16:colId xmlns:a16="http://schemas.microsoft.com/office/drawing/2014/main" val="2396716328"/>
                    </a:ext>
                  </a:extLst>
                </a:gridCol>
                <a:gridCol w="1239644">
                  <a:extLst>
                    <a:ext uri="{9D8B030D-6E8A-4147-A177-3AD203B41FA5}">
                      <a16:colId xmlns:a16="http://schemas.microsoft.com/office/drawing/2014/main" val="1816800097"/>
                    </a:ext>
                  </a:extLst>
                </a:gridCol>
                <a:gridCol w="1239644">
                  <a:extLst>
                    <a:ext uri="{9D8B030D-6E8A-4147-A177-3AD203B41FA5}">
                      <a16:colId xmlns:a16="http://schemas.microsoft.com/office/drawing/2014/main" val="2482421440"/>
                    </a:ext>
                  </a:extLst>
                </a:gridCol>
                <a:gridCol w="1239644">
                  <a:extLst>
                    <a:ext uri="{9D8B030D-6E8A-4147-A177-3AD203B41FA5}">
                      <a16:colId xmlns:a16="http://schemas.microsoft.com/office/drawing/2014/main" val="1518840332"/>
                    </a:ext>
                  </a:extLst>
                </a:gridCol>
                <a:gridCol w="1239644">
                  <a:extLst>
                    <a:ext uri="{9D8B030D-6E8A-4147-A177-3AD203B41FA5}">
                      <a16:colId xmlns:a16="http://schemas.microsoft.com/office/drawing/2014/main" val="2302845317"/>
                    </a:ext>
                  </a:extLst>
                </a:gridCol>
                <a:gridCol w="1239644">
                  <a:extLst>
                    <a:ext uri="{9D8B030D-6E8A-4147-A177-3AD203B41FA5}">
                      <a16:colId xmlns:a16="http://schemas.microsoft.com/office/drawing/2014/main" val="1667138297"/>
                    </a:ext>
                  </a:extLst>
                </a:gridCol>
              </a:tblGrid>
              <a:tr h="293850">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36-40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41-45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46-50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51-55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56-60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281488695"/>
                  </a:ext>
                </a:extLst>
              </a:tr>
              <a:tr h="293850">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2,000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2,080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2,160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2,280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2,480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2,640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01108894"/>
                  </a:ext>
                </a:extLst>
              </a:tr>
            </a:tbl>
          </a:graphicData>
        </a:graphic>
      </p:graphicFrame>
      <p:sp>
        <p:nvSpPr>
          <p:cNvPr id="12" name="正方形/長方形 11"/>
          <p:cNvSpPr/>
          <p:nvPr/>
        </p:nvSpPr>
        <p:spPr>
          <a:xfrm>
            <a:off x="1108624" y="1874780"/>
            <a:ext cx="7437864" cy="2808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0000"/>
                </a:solidFill>
              </a:rPr>
              <a:t>男　性</a:t>
            </a:r>
            <a:endParaRPr kumimoji="1" lang="ja-JP" altLang="en-US" sz="1600" b="1" dirty="0">
              <a:solidFill>
                <a:srgbClr val="000000"/>
              </a:solidFill>
            </a:endParaRPr>
          </a:p>
        </p:txBody>
      </p:sp>
      <p:sp>
        <p:nvSpPr>
          <p:cNvPr id="13" name="正方形/長方形 12"/>
          <p:cNvSpPr/>
          <p:nvPr/>
        </p:nvSpPr>
        <p:spPr>
          <a:xfrm>
            <a:off x="1110951" y="2873793"/>
            <a:ext cx="7437864" cy="27404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0000"/>
                </a:solidFill>
              </a:rPr>
              <a:t>女　性</a:t>
            </a:r>
            <a:endParaRPr kumimoji="1" lang="ja-JP" altLang="en-US" sz="1600" b="1" dirty="0">
              <a:solidFill>
                <a:srgbClr val="000000"/>
              </a:solidFill>
            </a:endParaRPr>
          </a:p>
        </p:txBody>
      </p:sp>
      <p:sp>
        <p:nvSpPr>
          <p:cNvPr id="14" name="正方形/長方形 13"/>
          <p:cNvSpPr/>
          <p:nvPr/>
        </p:nvSpPr>
        <p:spPr>
          <a:xfrm>
            <a:off x="3913668" y="4390172"/>
            <a:ext cx="7437864" cy="2837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0000"/>
                </a:solidFill>
              </a:rPr>
              <a:t>男　性</a:t>
            </a:r>
            <a:endParaRPr kumimoji="1" lang="ja-JP" altLang="en-US" sz="1600" b="1" dirty="0">
              <a:solidFill>
                <a:srgbClr val="000000"/>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53273474"/>
              </p:ext>
            </p:extLst>
          </p:nvPr>
        </p:nvGraphicFramePr>
        <p:xfrm>
          <a:off x="3913668" y="4685385"/>
          <a:ext cx="7437864" cy="731520"/>
        </p:xfrm>
        <a:graphic>
          <a:graphicData uri="http://schemas.openxmlformats.org/drawingml/2006/table">
            <a:tbl>
              <a:tblPr firstRow="1" bandRow="1">
                <a:tableStyleId>{5C22544A-7EE6-4342-B048-85BDC9FD1C3A}</a:tableStyleId>
              </a:tblPr>
              <a:tblGrid>
                <a:gridCol w="1239644">
                  <a:extLst>
                    <a:ext uri="{9D8B030D-6E8A-4147-A177-3AD203B41FA5}">
                      <a16:colId xmlns:a16="http://schemas.microsoft.com/office/drawing/2014/main" val="2396716328"/>
                    </a:ext>
                  </a:extLst>
                </a:gridCol>
                <a:gridCol w="1239644">
                  <a:extLst>
                    <a:ext uri="{9D8B030D-6E8A-4147-A177-3AD203B41FA5}">
                      <a16:colId xmlns:a16="http://schemas.microsoft.com/office/drawing/2014/main" val="1816800097"/>
                    </a:ext>
                  </a:extLst>
                </a:gridCol>
                <a:gridCol w="1239644">
                  <a:extLst>
                    <a:ext uri="{9D8B030D-6E8A-4147-A177-3AD203B41FA5}">
                      <a16:colId xmlns:a16="http://schemas.microsoft.com/office/drawing/2014/main" val="2482421440"/>
                    </a:ext>
                  </a:extLst>
                </a:gridCol>
                <a:gridCol w="1239644">
                  <a:extLst>
                    <a:ext uri="{9D8B030D-6E8A-4147-A177-3AD203B41FA5}">
                      <a16:colId xmlns:a16="http://schemas.microsoft.com/office/drawing/2014/main" val="1518840332"/>
                    </a:ext>
                  </a:extLst>
                </a:gridCol>
                <a:gridCol w="1239644">
                  <a:extLst>
                    <a:ext uri="{9D8B030D-6E8A-4147-A177-3AD203B41FA5}">
                      <a16:colId xmlns:a16="http://schemas.microsoft.com/office/drawing/2014/main" val="2302845317"/>
                    </a:ext>
                  </a:extLst>
                </a:gridCol>
                <a:gridCol w="1239644">
                  <a:extLst>
                    <a:ext uri="{9D8B030D-6E8A-4147-A177-3AD203B41FA5}">
                      <a16:colId xmlns:a16="http://schemas.microsoft.com/office/drawing/2014/main" val="1667138297"/>
                    </a:ext>
                  </a:extLst>
                </a:gridCol>
              </a:tblGrid>
              <a:tr h="277528">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36-40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41-45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46-50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51-55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56-60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281488695"/>
                  </a:ext>
                </a:extLst>
              </a:tr>
              <a:tr h="277528">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3,380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3,660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3,940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4,640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5,620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7,160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0110889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272321977"/>
              </p:ext>
            </p:extLst>
          </p:nvPr>
        </p:nvGraphicFramePr>
        <p:xfrm>
          <a:off x="3913668" y="5689458"/>
          <a:ext cx="7437864" cy="741680"/>
        </p:xfrm>
        <a:graphic>
          <a:graphicData uri="http://schemas.openxmlformats.org/drawingml/2006/table">
            <a:tbl>
              <a:tblPr firstRow="1" bandRow="1">
                <a:tableStyleId>{5C22544A-7EE6-4342-B048-85BDC9FD1C3A}</a:tableStyleId>
              </a:tblPr>
              <a:tblGrid>
                <a:gridCol w="1239644">
                  <a:extLst>
                    <a:ext uri="{9D8B030D-6E8A-4147-A177-3AD203B41FA5}">
                      <a16:colId xmlns:a16="http://schemas.microsoft.com/office/drawing/2014/main" val="2396716328"/>
                    </a:ext>
                  </a:extLst>
                </a:gridCol>
                <a:gridCol w="1239644">
                  <a:extLst>
                    <a:ext uri="{9D8B030D-6E8A-4147-A177-3AD203B41FA5}">
                      <a16:colId xmlns:a16="http://schemas.microsoft.com/office/drawing/2014/main" val="1816800097"/>
                    </a:ext>
                  </a:extLst>
                </a:gridCol>
                <a:gridCol w="1239644">
                  <a:extLst>
                    <a:ext uri="{9D8B030D-6E8A-4147-A177-3AD203B41FA5}">
                      <a16:colId xmlns:a16="http://schemas.microsoft.com/office/drawing/2014/main" val="2482421440"/>
                    </a:ext>
                  </a:extLst>
                </a:gridCol>
                <a:gridCol w="1239644">
                  <a:extLst>
                    <a:ext uri="{9D8B030D-6E8A-4147-A177-3AD203B41FA5}">
                      <a16:colId xmlns:a16="http://schemas.microsoft.com/office/drawing/2014/main" val="1518840332"/>
                    </a:ext>
                  </a:extLst>
                </a:gridCol>
                <a:gridCol w="1239644">
                  <a:extLst>
                    <a:ext uri="{9D8B030D-6E8A-4147-A177-3AD203B41FA5}">
                      <a16:colId xmlns:a16="http://schemas.microsoft.com/office/drawing/2014/main" val="2302845317"/>
                    </a:ext>
                  </a:extLst>
                </a:gridCol>
                <a:gridCol w="1239644">
                  <a:extLst>
                    <a:ext uri="{9D8B030D-6E8A-4147-A177-3AD203B41FA5}">
                      <a16:colId xmlns:a16="http://schemas.microsoft.com/office/drawing/2014/main" val="1667138297"/>
                    </a:ext>
                  </a:extLst>
                </a:gridCol>
              </a:tblGrid>
              <a:tr h="370840">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36-40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41-45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46-50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51-55</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b="0" dirty="0" smtClean="0">
                          <a:solidFill>
                            <a:srgbClr val="000000"/>
                          </a:solidFill>
                          <a:latin typeface="ＭＳ Ｐゴシック" panose="020B0600070205080204" pitchFamily="50" charset="-128"/>
                          <a:ea typeface="ＭＳ Ｐゴシック" panose="020B0600070205080204" pitchFamily="50" charset="-128"/>
                        </a:rPr>
                        <a:t>56-60</a:t>
                      </a:r>
                      <a:r>
                        <a:rPr kumimoji="1" lang="ja-JP" altLang="en-US" b="0" dirty="0" smtClean="0">
                          <a:solidFill>
                            <a:srgbClr val="000000"/>
                          </a:solidFill>
                          <a:latin typeface="ＭＳ Ｐゴシック" panose="020B0600070205080204" pitchFamily="50" charset="-128"/>
                          <a:ea typeface="ＭＳ Ｐゴシック" panose="020B0600070205080204" pitchFamily="50" charset="-128"/>
                        </a:rPr>
                        <a:t>歳</a:t>
                      </a:r>
                      <a:endParaRPr kumimoji="1" lang="ja-JP" altLang="en-US" b="0"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281488695"/>
                  </a:ext>
                </a:extLst>
              </a:tr>
              <a:tr h="370840">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3,100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3,380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3,660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4,080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4,780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tc>
                  <a:txBody>
                    <a:bodyPr/>
                    <a:lstStyle/>
                    <a:p>
                      <a:pPr algn="ctr"/>
                      <a:r>
                        <a:rPr kumimoji="1" lang="en-US" altLang="ja-JP" dirty="0" smtClean="0">
                          <a:solidFill>
                            <a:srgbClr val="000000"/>
                          </a:solidFill>
                          <a:latin typeface="ＭＳ Ｐゴシック" panose="020B0600070205080204" pitchFamily="50" charset="-128"/>
                          <a:ea typeface="ＭＳ Ｐゴシック" panose="020B0600070205080204" pitchFamily="50" charset="-128"/>
                        </a:rPr>
                        <a:t>5,340</a:t>
                      </a:r>
                      <a:r>
                        <a:rPr kumimoji="1" lang="ja-JP" altLang="en-US" dirty="0" smtClean="0">
                          <a:solidFill>
                            <a:srgbClr val="000000"/>
                          </a:solidFill>
                          <a:latin typeface="ＭＳ Ｐゴシック" panose="020B0600070205080204" pitchFamily="50" charset="-128"/>
                          <a:ea typeface="ＭＳ Ｐゴシック" panose="020B0600070205080204" pitchFamily="50" charset="-128"/>
                        </a:rPr>
                        <a:t>円</a:t>
                      </a:r>
                      <a:endParaRPr kumimoji="1" lang="ja-JP" altLang="en-US" dirty="0">
                        <a:solidFill>
                          <a:srgbClr val="00000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01108894"/>
                  </a:ext>
                </a:extLst>
              </a:tr>
            </a:tbl>
          </a:graphicData>
        </a:graphic>
      </p:graphicFrame>
      <p:sp>
        <p:nvSpPr>
          <p:cNvPr id="18" name="正方形/長方形 17"/>
          <p:cNvSpPr/>
          <p:nvPr/>
        </p:nvSpPr>
        <p:spPr>
          <a:xfrm>
            <a:off x="3913668" y="5426249"/>
            <a:ext cx="7437864" cy="2559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0000"/>
                </a:solidFill>
              </a:rPr>
              <a:t>女　性</a:t>
            </a:r>
            <a:endParaRPr kumimoji="1" lang="ja-JP" altLang="en-US" sz="1600" b="1" dirty="0">
              <a:solidFill>
                <a:srgbClr val="000000"/>
              </a:solidFill>
            </a:endParaRPr>
          </a:p>
        </p:txBody>
      </p:sp>
      <p:sp>
        <p:nvSpPr>
          <p:cNvPr id="16" name="正方形/長方形 15"/>
          <p:cNvSpPr/>
          <p:nvPr/>
        </p:nvSpPr>
        <p:spPr>
          <a:xfrm>
            <a:off x="387156" y="6623366"/>
            <a:ext cx="11736831" cy="276999"/>
          </a:xfrm>
          <a:prstGeom prst="rect">
            <a:avLst/>
          </a:prstGeom>
        </p:spPr>
        <p:txBody>
          <a:bodyPr wrap="square">
            <a:spAutoFit/>
          </a:bodyPr>
          <a:lstStyle/>
          <a:p>
            <a:pPr algn="ctr">
              <a:spcAft>
                <a:spcPts val="0"/>
              </a:spcAft>
              <a:tabLst>
                <a:tab pos="2700020" algn="ctr"/>
                <a:tab pos="5400040" algn="r"/>
              </a:tabLst>
            </a:pPr>
            <a:r>
              <a:rPr lang="ja-JP" altLang="ja-JP" sz="1200" b="1" kern="100" dirty="0" smtClean="0">
                <a:latin typeface="+mj-ea"/>
                <a:ea typeface="+mj-ea"/>
                <a:cs typeface="Times New Roman" panose="02020603050405020304" pitchFamily="18" charset="0"/>
              </a:rPr>
              <a:t>本</a:t>
            </a:r>
            <a:r>
              <a:rPr lang="ja-JP" altLang="en-US" sz="1200" b="1" kern="100" dirty="0" smtClean="0">
                <a:latin typeface="+mj-ea"/>
                <a:ea typeface="+mj-ea"/>
                <a:cs typeface="Times New Roman" panose="02020603050405020304" pitchFamily="18" charset="0"/>
              </a:rPr>
              <a:t>動画は、情報提供を</a:t>
            </a:r>
            <a:r>
              <a:rPr lang="ja-JP" altLang="ja-JP" sz="1200" b="1" kern="100" dirty="0" smtClean="0">
                <a:latin typeface="+mj-ea"/>
                <a:ea typeface="+mj-ea"/>
                <a:cs typeface="Times New Roman" panose="02020603050405020304" pitchFamily="18" charset="0"/>
              </a:rPr>
              <a:t>目的</a:t>
            </a:r>
            <a:r>
              <a:rPr lang="ja-JP" altLang="ja-JP" sz="1200" b="1" kern="100" dirty="0">
                <a:latin typeface="+mj-ea"/>
                <a:ea typeface="+mj-ea"/>
                <a:cs typeface="Times New Roman" panose="02020603050405020304" pitchFamily="18" charset="0"/>
              </a:rPr>
              <a:t>としたものであり</a:t>
            </a:r>
            <a:r>
              <a:rPr lang="ja-JP" altLang="ja-JP" sz="1200" b="1" kern="100" dirty="0" smtClean="0">
                <a:latin typeface="+mj-ea"/>
                <a:ea typeface="+mj-ea"/>
                <a:cs typeface="Times New Roman" panose="02020603050405020304" pitchFamily="18" charset="0"/>
              </a:rPr>
              <a:t>、</a:t>
            </a:r>
            <a:r>
              <a:rPr lang="ja-JP" altLang="en-US" sz="1200" b="1" kern="100" dirty="0" smtClean="0">
                <a:latin typeface="+mj-ea"/>
                <a:ea typeface="+mj-ea"/>
                <a:cs typeface="Times New Roman" panose="02020603050405020304" pitchFamily="18" charset="0"/>
              </a:rPr>
              <a:t>商品の推進・販売を目的とするものではありません。</a:t>
            </a:r>
            <a:endParaRPr lang="ja-JP" altLang="ja-JP" sz="1200" b="1" kern="100" dirty="0">
              <a:effectLst/>
              <a:latin typeface="+mj-ea"/>
              <a:ea typeface="+mj-ea"/>
              <a:cs typeface="Times New Roman" panose="02020603050405020304" pitchFamily="18" charset="0"/>
            </a:endParaRPr>
          </a:p>
        </p:txBody>
      </p:sp>
      <p:sp>
        <p:nvSpPr>
          <p:cNvPr id="20" name="タイトル 1"/>
          <p:cNvSpPr txBox="1">
            <a:spLocks/>
          </p:cNvSpPr>
          <p:nvPr/>
        </p:nvSpPr>
        <p:spPr>
          <a:xfrm>
            <a:off x="495246" y="54534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p>
        </p:txBody>
      </p:sp>
      <p:sp>
        <p:nvSpPr>
          <p:cNvPr id="22" name="正方形/長方形 21"/>
          <p:cNvSpPr/>
          <p:nvPr/>
        </p:nvSpPr>
        <p:spPr>
          <a:xfrm>
            <a:off x="122663" y="6454089"/>
            <a:ext cx="11786839" cy="338554"/>
          </a:xfrm>
          <a:prstGeom prst="rect">
            <a:avLst/>
          </a:prstGeom>
        </p:spPr>
        <p:txBody>
          <a:bodyPr wrap="square">
            <a:spAutoFit/>
          </a:bodyPr>
          <a:lstStyle/>
          <a:p>
            <a:r>
              <a:rPr lang="ja-JP" altLang="ja-JP" sz="800" dirty="0"/>
              <a:t>※死亡保障（型）は、制度改定１年目の組合員本人の掛金です。制度改定後</a:t>
            </a:r>
            <a:r>
              <a:rPr lang="en-US" altLang="ja-JP" sz="800" dirty="0"/>
              <a:t>3</a:t>
            </a:r>
            <a:r>
              <a:rPr lang="ja-JP" altLang="ja-JP" sz="800" dirty="0"/>
              <a:t>年間は組合員本人（～</a:t>
            </a:r>
            <a:r>
              <a:rPr lang="en-US" altLang="ja-JP" sz="800" dirty="0"/>
              <a:t>60</a:t>
            </a:r>
            <a:r>
              <a:rPr lang="ja-JP" altLang="ja-JP" sz="800" dirty="0"/>
              <a:t>歳）の死亡保障（型）に経過掛金が設定され徐々に掛金が変動し、</a:t>
            </a:r>
            <a:r>
              <a:rPr lang="en-US" altLang="ja-JP" sz="800" dirty="0"/>
              <a:t>4</a:t>
            </a:r>
            <a:r>
              <a:rPr lang="ja-JP" altLang="ja-JP" sz="800" dirty="0"/>
              <a:t>年目に本則掛金となります</a:t>
            </a:r>
            <a:r>
              <a:rPr lang="ja-JP" altLang="ja-JP" sz="800" dirty="0" smtClean="0"/>
              <a:t>。※</a:t>
            </a:r>
            <a:r>
              <a:rPr lang="ja-JP" altLang="ja-JP" sz="800" dirty="0"/>
              <a:t>都道府県によってがん保障の共済金額の上限が異なり、掛金が異なる場合があります。</a:t>
            </a:r>
          </a:p>
        </p:txBody>
      </p:sp>
      <p:sp>
        <p:nvSpPr>
          <p:cNvPr id="5" name="星 7 4"/>
          <p:cNvSpPr/>
          <p:nvPr/>
        </p:nvSpPr>
        <p:spPr bwMode="gray">
          <a:xfrm>
            <a:off x="8999034" y="1488287"/>
            <a:ext cx="3124953" cy="2601865"/>
          </a:xfrm>
          <a:custGeom>
            <a:avLst/>
            <a:gdLst>
              <a:gd name="connsiteX0" fmla="*/ -10 w 3757756"/>
              <a:gd name="connsiteY0" fmla="*/ 2740679 h 4261625"/>
              <a:gd name="connsiteX1" fmla="*/ 653430 w 3757756"/>
              <a:gd name="connsiteY1" fmla="*/ 1916467 h 4261625"/>
              <a:gd name="connsiteX2" fmla="*/ 372133 w 3757756"/>
              <a:gd name="connsiteY2" fmla="*/ 844071 h 4261625"/>
              <a:gd name="connsiteX3" fmla="*/ 1333508 w 3757756"/>
              <a:gd name="connsiteY3" fmla="*/ 924461 h 4261625"/>
              <a:gd name="connsiteX4" fmla="*/ 1878878 w 3757756"/>
              <a:gd name="connsiteY4" fmla="*/ 0 h 4261625"/>
              <a:gd name="connsiteX5" fmla="*/ 2424248 w 3757756"/>
              <a:gd name="connsiteY5" fmla="*/ 924461 h 4261625"/>
              <a:gd name="connsiteX6" fmla="*/ 3385623 w 3757756"/>
              <a:gd name="connsiteY6" fmla="*/ 844071 h 4261625"/>
              <a:gd name="connsiteX7" fmla="*/ 3104326 w 3757756"/>
              <a:gd name="connsiteY7" fmla="*/ 1916467 h 4261625"/>
              <a:gd name="connsiteX8" fmla="*/ 3757766 w 3757756"/>
              <a:gd name="connsiteY8" fmla="*/ 2740679 h 4261625"/>
              <a:gd name="connsiteX9" fmla="*/ 2861607 w 3757756"/>
              <a:gd name="connsiteY9" fmla="*/ 3153473 h 4261625"/>
              <a:gd name="connsiteX10" fmla="*/ 2715053 w 3757756"/>
              <a:gd name="connsiteY10" fmla="*/ 4261647 h 4261625"/>
              <a:gd name="connsiteX11" fmla="*/ 1878878 w 3757756"/>
              <a:gd name="connsiteY11" fmla="*/ 3703993 h 4261625"/>
              <a:gd name="connsiteX12" fmla="*/ 1042703 w 3757756"/>
              <a:gd name="connsiteY12" fmla="*/ 4261647 h 4261625"/>
              <a:gd name="connsiteX13" fmla="*/ 896149 w 3757756"/>
              <a:gd name="connsiteY13" fmla="*/ 3153473 h 4261625"/>
              <a:gd name="connsiteX14" fmla="*/ -10 w 3757756"/>
              <a:gd name="connsiteY14" fmla="*/ 2740679 h 4261625"/>
              <a:gd name="connsiteX0" fmla="*/ 0 w 3623961"/>
              <a:gd name="connsiteY0" fmla="*/ 2149664 h 4261647"/>
              <a:gd name="connsiteX1" fmla="*/ 519625 w 3623961"/>
              <a:gd name="connsiteY1" fmla="*/ 1916467 h 4261647"/>
              <a:gd name="connsiteX2" fmla="*/ 238328 w 3623961"/>
              <a:gd name="connsiteY2" fmla="*/ 844071 h 4261647"/>
              <a:gd name="connsiteX3" fmla="*/ 1199703 w 3623961"/>
              <a:gd name="connsiteY3" fmla="*/ 924461 h 4261647"/>
              <a:gd name="connsiteX4" fmla="*/ 1745073 w 3623961"/>
              <a:gd name="connsiteY4" fmla="*/ 0 h 4261647"/>
              <a:gd name="connsiteX5" fmla="*/ 2290443 w 3623961"/>
              <a:gd name="connsiteY5" fmla="*/ 924461 h 4261647"/>
              <a:gd name="connsiteX6" fmla="*/ 3251818 w 3623961"/>
              <a:gd name="connsiteY6" fmla="*/ 844071 h 4261647"/>
              <a:gd name="connsiteX7" fmla="*/ 2970521 w 3623961"/>
              <a:gd name="connsiteY7" fmla="*/ 1916467 h 4261647"/>
              <a:gd name="connsiteX8" fmla="*/ 3623961 w 3623961"/>
              <a:gd name="connsiteY8" fmla="*/ 2740679 h 4261647"/>
              <a:gd name="connsiteX9" fmla="*/ 2727802 w 3623961"/>
              <a:gd name="connsiteY9" fmla="*/ 3153473 h 4261647"/>
              <a:gd name="connsiteX10" fmla="*/ 2581248 w 3623961"/>
              <a:gd name="connsiteY10" fmla="*/ 4261647 h 4261647"/>
              <a:gd name="connsiteX11" fmla="*/ 1745073 w 3623961"/>
              <a:gd name="connsiteY11" fmla="*/ 3703993 h 4261647"/>
              <a:gd name="connsiteX12" fmla="*/ 908898 w 3623961"/>
              <a:gd name="connsiteY12" fmla="*/ 4261647 h 4261647"/>
              <a:gd name="connsiteX13" fmla="*/ 762344 w 3623961"/>
              <a:gd name="connsiteY13" fmla="*/ 3153473 h 4261647"/>
              <a:gd name="connsiteX14" fmla="*/ 0 w 3623961"/>
              <a:gd name="connsiteY14" fmla="*/ 2149664 h 4261647"/>
              <a:gd name="connsiteX0" fmla="*/ 0 w 3846986"/>
              <a:gd name="connsiteY0" fmla="*/ 2227723 h 4261647"/>
              <a:gd name="connsiteX1" fmla="*/ 742650 w 3846986"/>
              <a:gd name="connsiteY1" fmla="*/ 1916467 h 4261647"/>
              <a:gd name="connsiteX2" fmla="*/ 461353 w 3846986"/>
              <a:gd name="connsiteY2" fmla="*/ 844071 h 4261647"/>
              <a:gd name="connsiteX3" fmla="*/ 1422728 w 3846986"/>
              <a:gd name="connsiteY3" fmla="*/ 924461 h 4261647"/>
              <a:gd name="connsiteX4" fmla="*/ 1968098 w 3846986"/>
              <a:gd name="connsiteY4" fmla="*/ 0 h 4261647"/>
              <a:gd name="connsiteX5" fmla="*/ 2513468 w 3846986"/>
              <a:gd name="connsiteY5" fmla="*/ 924461 h 4261647"/>
              <a:gd name="connsiteX6" fmla="*/ 3474843 w 3846986"/>
              <a:gd name="connsiteY6" fmla="*/ 844071 h 4261647"/>
              <a:gd name="connsiteX7" fmla="*/ 3193546 w 3846986"/>
              <a:gd name="connsiteY7" fmla="*/ 1916467 h 4261647"/>
              <a:gd name="connsiteX8" fmla="*/ 3846986 w 3846986"/>
              <a:gd name="connsiteY8" fmla="*/ 2740679 h 4261647"/>
              <a:gd name="connsiteX9" fmla="*/ 2950827 w 3846986"/>
              <a:gd name="connsiteY9" fmla="*/ 3153473 h 4261647"/>
              <a:gd name="connsiteX10" fmla="*/ 2804273 w 3846986"/>
              <a:gd name="connsiteY10" fmla="*/ 4261647 h 4261647"/>
              <a:gd name="connsiteX11" fmla="*/ 1968098 w 3846986"/>
              <a:gd name="connsiteY11" fmla="*/ 3703993 h 4261647"/>
              <a:gd name="connsiteX12" fmla="*/ 1131923 w 3846986"/>
              <a:gd name="connsiteY12" fmla="*/ 4261647 h 4261647"/>
              <a:gd name="connsiteX13" fmla="*/ 985369 w 3846986"/>
              <a:gd name="connsiteY13" fmla="*/ 3153473 h 4261647"/>
              <a:gd name="connsiteX14" fmla="*/ 0 w 3846986"/>
              <a:gd name="connsiteY14" fmla="*/ 2227723 h 4261647"/>
              <a:gd name="connsiteX0" fmla="*/ 0 w 3846986"/>
              <a:gd name="connsiteY0" fmla="*/ 2227723 h 4261647"/>
              <a:gd name="connsiteX1" fmla="*/ 742650 w 3846986"/>
              <a:gd name="connsiteY1" fmla="*/ 1916467 h 4261647"/>
              <a:gd name="connsiteX2" fmla="*/ 461353 w 3846986"/>
              <a:gd name="connsiteY2" fmla="*/ 844071 h 4261647"/>
              <a:gd name="connsiteX3" fmla="*/ 1422728 w 3846986"/>
              <a:gd name="connsiteY3" fmla="*/ 924461 h 4261647"/>
              <a:gd name="connsiteX4" fmla="*/ 1968098 w 3846986"/>
              <a:gd name="connsiteY4" fmla="*/ 0 h 4261647"/>
              <a:gd name="connsiteX5" fmla="*/ 2513468 w 3846986"/>
              <a:gd name="connsiteY5" fmla="*/ 924461 h 4261647"/>
              <a:gd name="connsiteX6" fmla="*/ 3474843 w 3846986"/>
              <a:gd name="connsiteY6" fmla="*/ 844071 h 4261647"/>
              <a:gd name="connsiteX7" fmla="*/ 3193546 w 3846986"/>
              <a:gd name="connsiteY7" fmla="*/ 1916467 h 4261647"/>
              <a:gd name="connsiteX8" fmla="*/ 3846986 w 3846986"/>
              <a:gd name="connsiteY8" fmla="*/ 2740679 h 4261647"/>
              <a:gd name="connsiteX9" fmla="*/ 2950827 w 3846986"/>
              <a:gd name="connsiteY9" fmla="*/ 3153473 h 4261647"/>
              <a:gd name="connsiteX10" fmla="*/ 3350682 w 3846986"/>
              <a:gd name="connsiteY10" fmla="*/ 4239345 h 4261647"/>
              <a:gd name="connsiteX11" fmla="*/ 1968098 w 3846986"/>
              <a:gd name="connsiteY11" fmla="*/ 3703993 h 4261647"/>
              <a:gd name="connsiteX12" fmla="*/ 1131923 w 3846986"/>
              <a:gd name="connsiteY12" fmla="*/ 4261647 h 4261647"/>
              <a:gd name="connsiteX13" fmla="*/ 985369 w 3846986"/>
              <a:gd name="connsiteY13" fmla="*/ 3153473 h 4261647"/>
              <a:gd name="connsiteX14" fmla="*/ 0 w 3846986"/>
              <a:gd name="connsiteY14" fmla="*/ 2227723 h 4261647"/>
              <a:gd name="connsiteX0" fmla="*/ 0 w 3846986"/>
              <a:gd name="connsiteY0" fmla="*/ 2227723 h 4261647"/>
              <a:gd name="connsiteX1" fmla="*/ 742650 w 3846986"/>
              <a:gd name="connsiteY1" fmla="*/ 1916467 h 4261647"/>
              <a:gd name="connsiteX2" fmla="*/ 461353 w 3846986"/>
              <a:gd name="connsiteY2" fmla="*/ 844071 h 4261647"/>
              <a:gd name="connsiteX3" fmla="*/ 1422728 w 3846986"/>
              <a:gd name="connsiteY3" fmla="*/ 924461 h 4261647"/>
              <a:gd name="connsiteX4" fmla="*/ 1968098 w 3846986"/>
              <a:gd name="connsiteY4" fmla="*/ 0 h 4261647"/>
              <a:gd name="connsiteX5" fmla="*/ 2513468 w 3846986"/>
              <a:gd name="connsiteY5" fmla="*/ 924461 h 4261647"/>
              <a:gd name="connsiteX6" fmla="*/ 3474843 w 3846986"/>
              <a:gd name="connsiteY6" fmla="*/ 844071 h 4261647"/>
              <a:gd name="connsiteX7" fmla="*/ 3193546 w 3846986"/>
              <a:gd name="connsiteY7" fmla="*/ 1916467 h 4261647"/>
              <a:gd name="connsiteX8" fmla="*/ 3846986 w 3846986"/>
              <a:gd name="connsiteY8" fmla="*/ 2740679 h 4261647"/>
              <a:gd name="connsiteX9" fmla="*/ 2950827 w 3846986"/>
              <a:gd name="connsiteY9" fmla="*/ 3153473 h 4261647"/>
              <a:gd name="connsiteX10" fmla="*/ 3350682 w 3846986"/>
              <a:gd name="connsiteY10" fmla="*/ 4239345 h 4261647"/>
              <a:gd name="connsiteX11" fmla="*/ 1968098 w 3846986"/>
              <a:gd name="connsiteY11" fmla="*/ 3703993 h 4261647"/>
              <a:gd name="connsiteX12" fmla="*/ 1131923 w 3846986"/>
              <a:gd name="connsiteY12" fmla="*/ 4261647 h 4261647"/>
              <a:gd name="connsiteX13" fmla="*/ 806949 w 3846986"/>
              <a:gd name="connsiteY13" fmla="*/ 3220381 h 4261647"/>
              <a:gd name="connsiteX14" fmla="*/ 0 w 3846986"/>
              <a:gd name="connsiteY14" fmla="*/ 2227723 h 4261647"/>
              <a:gd name="connsiteX0" fmla="*/ 0 w 3813532"/>
              <a:gd name="connsiteY0" fmla="*/ 2038153 h 4261647"/>
              <a:gd name="connsiteX1" fmla="*/ 709196 w 3813532"/>
              <a:gd name="connsiteY1" fmla="*/ 1916467 h 4261647"/>
              <a:gd name="connsiteX2" fmla="*/ 427899 w 3813532"/>
              <a:gd name="connsiteY2" fmla="*/ 844071 h 4261647"/>
              <a:gd name="connsiteX3" fmla="*/ 1389274 w 3813532"/>
              <a:gd name="connsiteY3" fmla="*/ 924461 h 4261647"/>
              <a:gd name="connsiteX4" fmla="*/ 1934644 w 3813532"/>
              <a:gd name="connsiteY4" fmla="*/ 0 h 4261647"/>
              <a:gd name="connsiteX5" fmla="*/ 2480014 w 3813532"/>
              <a:gd name="connsiteY5" fmla="*/ 924461 h 4261647"/>
              <a:gd name="connsiteX6" fmla="*/ 3441389 w 3813532"/>
              <a:gd name="connsiteY6" fmla="*/ 844071 h 4261647"/>
              <a:gd name="connsiteX7" fmla="*/ 3160092 w 3813532"/>
              <a:gd name="connsiteY7" fmla="*/ 1916467 h 4261647"/>
              <a:gd name="connsiteX8" fmla="*/ 3813532 w 3813532"/>
              <a:gd name="connsiteY8" fmla="*/ 2740679 h 4261647"/>
              <a:gd name="connsiteX9" fmla="*/ 2917373 w 3813532"/>
              <a:gd name="connsiteY9" fmla="*/ 3153473 h 4261647"/>
              <a:gd name="connsiteX10" fmla="*/ 3317228 w 3813532"/>
              <a:gd name="connsiteY10" fmla="*/ 4239345 h 4261647"/>
              <a:gd name="connsiteX11" fmla="*/ 1934644 w 3813532"/>
              <a:gd name="connsiteY11" fmla="*/ 3703993 h 4261647"/>
              <a:gd name="connsiteX12" fmla="*/ 1098469 w 3813532"/>
              <a:gd name="connsiteY12" fmla="*/ 4261647 h 4261647"/>
              <a:gd name="connsiteX13" fmla="*/ 773495 w 3813532"/>
              <a:gd name="connsiteY13" fmla="*/ 3220381 h 4261647"/>
              <a:gd name="connsiteX14" fmla="*/ 0 w 3813532"/>
              <a:gd name="connsiteY14" fmla="*/ 2038153 h 4261647"/>
              <a:gd name="connsiteX0" fmla="*/ 0 w 3813532"/>
              <a:gd name="connsiteY0" fmla="*/ 2038153 h 4239345"/>
              <a:gd name="connsiteX1" fmla="*/ 709196 w 3813532"/>
              <a:gd name="connsiteY1" fmla="*/ 1916467 h 4239345"/>
              <a:gd name="connsiteX2" fmla="*/ 427899 w 3813532"/>
              <a:gd name="connsiteY2" fmla="*/ 844071 h 4239345"/>
              <a:gd name="connsiteX3" fmla="*/ 1389274 w 3813532"/>
              <a:gd name="connsiteY3" fmla="*/ 924461 h 4239345"/>
              <a:gd name="connsiteX4" fmla="*/ 1934644 w 3813532"/>
              <a:gd name="connsiteY4" fmla="*/ 0 h 4239345"/>
              <a:gd name="connsiteX5" fmla="*/ 2480014 w 3813532"/>
              <a:gd name="connsiteY5" fmla="*/ 924461 h 4239345"/>
              <a:gd name="connsiteX6" fmla="*/ 3441389 w 3813532"/>
              <a:gd name="connsiteY6" fmla="*/ 844071 h 4239345"/>
              <a:gd name="connsiteX7" fmla="*/ 3160092 w 3813532"/>
              <a:gd name="connsiteY7" fmla="*/ 1916467 h 4239345"/>
              <a:gd name="connsiteX8" fmla="*/ 3813532 w 3813532"/>
              <a:gd name="connsiteY8" fmla="*/ 2740679 h 4239345"/>
              <a:gd name="connsiteX9" fmla="*/ 2917373 w 3813532"/>
              <a:gd name="connsiteY9" fmla="*/ 3153473 h 4239345"/>
              <a:gd name="connsiteX10" fmla="*/ 3317228 w 3813532"/>
              <a:gd name="connsiteY10" fmla="*/ 4239345 h 4239345"/>
              <a:gd name="connsiteX11" fmla="*/ 1934644 w 3813532"/>
              <a:gd name="connsiteY11" fmla="*/ 3703993 h 4239345"/>
              <a:gd name="connsiteX12" fmla="*/ 697025 w 3813532"/>
              <a:gd name="connsiteY12" fmla="*/ 3882505 h 4239345"/>
              <a:gd name="connsiteX13" fmla="*/ 773495 w 3813532"/>
              <a:gd name="connsiteY13" fmla="*/ 3220381 h 4239345"/>
              <a:gd name="connsiteX14" fmla="*/ 0 w 3813532"/>
              <a:gd name="connsiteY14" fmla="*/ 2038153 h 4239345"/>
              <a:gd name="connsiteX0" fmla="*/ 0 w 3813532"/>
              <a:gd name="connsiteY0" fmla="*/ 2038153 h 4239345"/>
              <a:gd name="connsiteX1" fmla="*/ 709196 w 3813532"/>
              <a:gd name="connsiteY1" fmla="*/ 1916467 h 4239345"/>
              <a:gd name="connsiteX2" fmla="*/ 427899 w 3813532"/>
              <a:gd name="connsiteY2" fmla="*/ 844071 h 4239345"/>
              <a:gd name="connsiteX3" fmla="*/ 1389274 w 3813532"/>
              <a:gd name="connsiteY3" fmla="*/ 924461 h 4239345"/>
              <a:gd name="connsiteX4" fmla="*/ 1934644 w 3813532"/>
              <a:gd name="connsiteY4" fmla="*/ 0 h 4239345"/>
              <a:gd name="connsiteX5" fmla="*/ 2480014 w 3813532"/>
              <a:gd name="connsiteY5" fmla="*/ 924461 h 4239345"/>
              <a:gd name="connsiteX6" fmla="*/ 3441389 w 3813532"/>
              <a:gd name="connsiteY6" fmla="*/ 844071 h 4239345"/>
              <a:gd name="connsiteX7" fmla="*/ 3160092 w 3813532"/>
              <a:gd name="connsiteY7" fmla="*/ 1916467 h 4239345"/>
              <a:gd name="connsiteX8" fmla="*/ 3813532 w 3813532"/>
              <a:gd name="connsiteY8" fmla="*/ 2740679 h 4239345"/>
              <a:gd name="connsiteX9" fmla="*/ 2917373 w 3813532"/>
              <a:gd name="connsiteY9" fmla="*/ 3153473 h 4239345"/>
              <a:gd name="connsiteX10" fmla="*/ 3317228 w 3813532"/>
              <a:gd name="connsiteY10" fmla="*/ 4239345 h 4239345"/>
              <a:gd name="connsiteX11" fmla="*/ 1834283 w 3813532"/>
              <a:gd name="connsiteY11" fmla="*/ 3269096 h 4239345"/>
              <a:gd name="connsiteX12" fmla="*/ 697025 w 3813532"/>
              <a:gd name="connsiteY12" fmla="*/ 3882505 h 4239345"/>
              <a:gd name="connsiteX13" fmla="*/ 773495 w 3813532"/>
              <a:gd name="connsiteY13" fmla="*/ 3220381 h 4239345"/>
              <a:gd name="connsiteX14" fmla="*/ 0 w 3813532"/>
              <a:gd name="connsiteY14" fmla="*/ 2038153 h 4239345"/>
              <a:gd name="connsiteX0" fmla="*/ 0 w 3813532"/>
              <a:gd name="connsiteY0" fmla="*/ 2194270 h 4239345"/>
              <a:gd name="connsiteX1" fmla="*/ 709196 w 3813532"/>
              <a:gd name="connsiteY1" fmla="*/ 1916467 h 4239345"/>
              <a:gd name="connsiteX2" fmla="*/ 427899 w 3813532"/>
              <a:gd name="connsiteY2" fmla="*/ 844071 h 4239345"/>
              <a:gd name="connsiteX3" fmla="*/ 1389274 w 3813532"/>
              <a:gd name="connsiteY3" fmla="*/ 924461 h 4239345"/>
              <a:gd name="connsiteX4" fmla="*/ 1934644 w 3813532"/>
              <a:gd name="connsiteY4" fmla="*/ 0 h 4239345"/>
              <a:gd name="connsiteX5" fmla="*/ 2480014 w 3813532"/>
              <a:gd name="connsiteY5" fmla="*/ 924461 h 4239345"/>
              <a:gd name="connsiteX6" fmla="*/ 3441389 w 3813532"/>
              <a:gd name="connsiteY6" fmla="*/ 844071 h 4239345"/>
              <a:gd name="connsiteX7" fmla="*/ 3160092 w 3813532"/>
              <a:gd name="connsiteY7" fmla="*/ 1916467 h 4239345"/>
              <a:gd name="connsiteX8" fmla="*/ 3813532 w 3813532"/>
              <a:gd name="connsiteY8" fmla="*/ 2740679 h 4239345"/>
              <a:gd name="connsiteX9" fmla="*/ 2917373 w 3813532"/>
              <a:gd name="connsiteY9" fmla="*/ 3153473 h 4239345"/>
              <a:gd name="connsiteX10" fmla="*/ 3317228 w 3813532"/>
              <a:gd name="connsiteY10" fmla="*/ 4239345 h 4239345"/>
              <a:gd name="connsiteX11" fmla="*/ 1834283 w 3813532"/>
              <a:gd name="connsiteY11" fmla="*/ 3269096 h 4239345"/>
              <a:gd name="connsiteX12" fmla="*/ 697025 w 3813532"/>
              <a:gd name="connsiteY12" fmla="*/ 3882505 h 4239345"/>
              <a:gd name="connsiteX13" fmla="*/ 773495 w 3813532"/>
              <a:gd name="connsiteY13" fmla="*/ 3220381 h 4239345"/>
              <a:gd name="connsiteX14" fmla="*/ 0 w 3813532"/>
              <a:gd name="connsiteY14" fmla="*/ 2194270 h 4239345"/>
              <a:gd name="connsiteX0" fmla="*/ 0 w 3668567"/>
              <a:gd name="connsiteY0" fmla="*/ 2138777 h 4239345"/>
              <a:gd name="connsiteX1" fmla="*/ 564231 w 3668567"/>
              <a:gd name="connsiteY1" fmla="*/ 1916467 h 4239345"/>
              <a:gd name="connsiteX2" fmla="*/ 282934 w 3668567"/>
              <a:gd name="connsiteY2" fmla="*/ 844071 h 4239345"/>
              <a:gd name="connsiteX3" fmla="*/ 1244309 w 3668567"/>
              <a:gd name="connsiteY3" fmla="*/ 924461 h 4239345"/>
              <a:gd name="connsiteX4" fmla="*/ 1789679 w 3668567"/>
              <a:gd name="connsiteY4" fmla="*/ 0 h 4239345"/>
              <a:gd name="connsiteX5" fmla="*/ 2335049 w 3668567"/>
              <a:gd name="connsiteY5" fmla="*/ 924461 h 4239345"/>
              <a:gd name="connsiteX6" fmla="*/ 3296424 w 3668567"/>
              <a:gd name="connsiteY6" fmla="*/ 844071 h 4239345"/>
              <a:gd name="connsiteX7" fmla="*/ 3015127 w 3668567"/>
              <a:gd name="connsiteY7" fmla="*/ 1916467 h 4239345"/>
              <a:gd name="connsiteX8" fmla="*/ 3668567 w 3668567"/>
              <a:gd name="connsiteY8" fmla="*/ 2740679 h 4239345"/>
              <a:gd name="connsiteX9" fmla="*/ 2772408 w 3668567"/>
              <a:gd name="connsiteY9" fmla="*/ 3153473 h 4239345"/>
              <a:gd name="connsiteX10" fmla="*/ 3172263 w 3668567"/>
              <a:gd name="connsiteY10" fmla="*/ 4239345 h 4239345"/>
              <a:gd name="connsiteX11" fmla="*/ 1689318 w 3668567"/>
              <a:gd name="connsiteY11" fmla="*/ 3269096 h 4239345"/>
              <a:gd name="connsiteX12" fmla="*/ 552060 w 3668567"/>
              <a:gd name="connsiteY12" fmla="*/ 3882505 h 4239345"/>
              <a:gd name="connsiteX13" fmla="*/ 628530 w 3668567"/>
              <a:gd name="connsiteY13" fmla="*/ 3220381 h 4239345"/>
              <a:gd name="connsiteX14" fmla="*/ 0 w 3668567"/>
              <a:gd name="connsiteY14" fmla="*/ 2138777 h 42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8567" h="4239345">
                <a:moveTo>
                  <a:pt x="0" y="2138777"/>
                </a:moveTo>
                <a:lnTo>
                  <a:pt x="564231" y="1916467"/>
                </a:lnTo>
                <a:lnTo>
                  <a:pt x="282934" y="844071"/>
                </a:lnTo>
                <a:lnTo>
                  <a:pt x="1244309" y="924461"/>
                </a:lnTo>
                <a:lnTo>
                  <a:pt x="1789679" y="0"/>
                </a:lnTo>
                <a:lnTo>
                  <a:pt x="2335049" y="924461"/>
                </a:lnTo>
                <a:lnTo>
                  <a:pt x="3296424" y="844071"/>
                </a:lnTo>
                <a:lnTo>
                  <a:pt x="3015127" y="1916467"/>
                </a:lnTo>
                <a:lnTo>
                  <a:pt x="3668567" y="2740679"/>
                </a:lnTo>
                <a:lnTo>
                  <a:pt x="2772408" y="3153473"/>
                </a:lnTo>
                <a:lnTo>
                  <a:pt x="3172263" y="4239345"/>
                </a:lnTo>
                <a:lnTo>
                  <a:pt x="1689318" y="3269096"/>
                </a:lnTo>
                <a:lnTo>
                  <a:pt x="552060" y="3882505"/>
                </a:lnTo>
                <a:lnTo>
                  <a:pt x="628530" y="3220381"/>
                </a:lnTo>
                <a:lnTo>
                  <a:pt x="0" y="213877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ぜひ！</a:t>
            </a:r>
            <a:endParaRPr lang="en-US" altLang="ja-JP" dirty="0" smtClean="0">
              <a:solidFill>
                <a:srgbClr val="000000"/>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現在加入している</a:t>
            </a:r>
            <a:endParaRPr lang="en-US" altLang="ja-JP" dirty="0" smtClean="0">
              <a:solidFill>
                <a:srgbClr val="000000"/>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保障</a:t>
            </a:r>
            <a:r>
              <a:rPr lang="ja-JP" altLang="en-US" dirty="0">
                <a:solidFill>
                  <a:srgbClr val="000000"/>
                </a:solidFill>
                <a:latin typeface="HG創英角ﾎﾟｯﾌﾟ体" panose="040B0A09000000000000" pitchFamily="49" charset="-128"/>
                <a:ea typeface="HG創英角ﾎﾟｯﾌﾟ体" panose="040B0A09000000000000" pitchFamily="49" charset="-128"/>
              </a:rPr>
              <a:t>と</a:t>
            </a:r>
            <a:endParaRPr lang="en-US" altLang="ja-JP" dirty="0">
              <a:solidFill>
                <a:srgbClr val="000000"/>
              </a:solidFill>
              <a:latin typeface="HG創英角ﾎﾟｯﾌﾟ体" panose="040B0A09000000000000" pitchFamily="49" charset="-128"/>
              <a:ea typeface="HG創英角ﾎﾟｯﾌﾟ体" panose="040B0A09000000000000" pitchFamily="49" charset="-128"/>
            </a:endParaRPr>
          </a:p>
          <a:p>
            <a:pPr algn="ctr"/>
            <a:r>
              <a:rPr lang="ja-JP" altLang="en-US" dirty="0">
                <a:solidFill>
                  <a:srgbClr val="000000"/>
                </a:solidFill>
                <a:latin typeface="HG創英角ﾎﾟｯﾌﾟ体" panose="040B0A09000000000000" pitchFamily="49" charset="-128"/>
                <a:ea typeface="HG創英角ﾎﾟｯﾌﾟ体" panose="040B0A09000000000000" pitchFamily="49" charset="-128"/>
              </a:rPr>
              <a:t>比べてみて</a:t>
            </a: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ください！！</a:t>
            </a:r>
            <a:endParaRPr lang="ja-JP" altLang="en-US" dirty="0">
              <a:solidFill>
                <a:srgbClr val="000000"/>
              </a:solidFill>
              <a:latin typeface="HG創英角ﾎﾟｯﾌﾟ体" panose="040B0A09000000000000" pitchFamily="49" charset="-128"/>
              <a:ea typeface="HG創英角ﾎﾟｯﾌﾟ体" panose="040B0A09000000000000" pitchFamily="49" charset="-128"/>
            </a:endParaRPr>
          </a:p>
          <a:p>
            <a:pPr algn="ctr"/>
            <a:endParaRPr kumimoji="1" lang="ja-JP" altLang="en-US" dirty="0"/>
          </a:p>
        </p:txBody>
      </p:sp>
      <p:sp>
        <p:nvSpPr>
          <p:cNvPr id="24" name="星 32 23"/>
          <p:cNvSpPr/>
          <p:nvPr/>
        </p:nvSpPr>
        <p:spPr bwMode="gray">
          <a:xfrm>
            <a:off x="722492" y="4087406"/>
            <a:ext cx="2742421" cy="2102953"/>
          </a:xfrm>
          <a:prstGeom prst="star32">
            <a:avLst>
              <a:gd name="adj" fmla="val 46663"/>
            </a:avLst>
          </a:prstGeom>
          <a:solidFill>
            <a:srgbClr val="FFCD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00"/>
                </a:solidFill>
                <a:latin typeface="HG創英角ﾎﾟｯﾌﾟ体" panose="040B0A09000000000000" pitchFamily="49" charset="-128"/>
                <a:ea typeface="HG創英角ﾎﾟｯﾌﾟ体" panose="040B0A09000000000000" pitchFamily="49" charset="-128"/>
              </a:rPr>
              <a:t>納得</a:t>
            </a: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の掛金、</a:t>
            </a:r>
            <a:endParaRPr lang="en-US" altLang="ja-JP" dirty="0" smtClean="0">
              <a:solidFill>
                <a:srgbClr val="000000"/>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多く</a:t>
            </a:r>
            <a:r>
              <a:rPr lang="ja-JP" altLang="en-US" dirty="0">
                <a:solidFill>
                  <a:srgbClr val="000000"/>
                </a:solidFill>
                <a:latin typeface="HG創英角ﾎﾟｯﾌﾟ体" panose="040B0A09000000000000" pitchFamily="49" charset="-128"/>
                <a:ea typeface="HG創英角ﾎﾟｯﾌﾟ体" panose="040B0A09000000000000" pitchFamily="49" charset="-128"/>
              </a:rPr>
              <a:t>の方</a:t>
            </a: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に</a:t>
            </a:r>
            <a:endParaRPr lang="en-US" altLang="ja-JP" dirty="0" smtClean="0">
              <a:solidFill>
                <a:srgbClr val="000000"/>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魅力を感じて</a:t>
            </a:r>
            <a:endParaRPr lang="en-US" altLang="ja-JP" dirty="0" smtClean="0">
              <a:solidFill>
                <a:srgbClr val="000000"/>
              </a:solidFill>
              <a:latin typeface="HG創英角ﾎﾟｯﾌﾟ体" panose="040B0A09000000000000" pitchFamily="49" charset="-128"/>
              <a:ea typeface="HG創英角ﾎﾟｯﾌﾟ体" panose="040B0A09000000000000" pitchFamily="49" charset="-128"/>
            </a:endParaRPr>
          </a:p>
          <a:p>
            <a:pPr algn="ctr"/>
            <a:r>
              <a:rPr lang="ja-JP" altLang="en-US" dirty="0" smtClean="0">
                <a:solidFill>
                  <a:srgbClr val="000000"/>
                </a:solidFill>
                <a:latin typeface="HG創英角ﾎﾟｯﾌﾟ体" panose="040B0A09000000000000" pitchFamily="49" charset="-128"/>
                <a:ea typeface="HG創英角ﾎﾟｯﾌﾟ体" panose="040B0A09000000000000" pitchFamily="49" charset="-128"/>
              </a:rPr>
              <a:t>いただけます！</a:t>
            </a:r>
            <a:endParaRPr kumimoji="1" lang="ja-JP" altLang="en-US" dirty="0">
              <a:solidFill>
                <a:srgbClr val="000000"/>
              </a:solidFill>
              <a:latin typeface="HG創英角ﾎﾟｯﾌﾟ体" panose="040B0A09000000000000" pitchFamily="49" charset="-128"/>
              <a:ea typeface="HG創英角ﾎﾟｯﾌﾟ体" panose="040B0A09000000000000" pitchFamily="49" charset="-128"/>
            </a:endParaRPr>
          </a:p>
        </p:txBody>
      </p:sp>
      <p:sp>
        <p:nvSpPr>
          <p:cNvPr id="2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10</a:t>
            </a:r>
            <a:endParaRPr lang="ja-JP" altLang="en-US" sz="2000" dirty="0">
              <a:solidFill>
                <a:schemeClr val="bg1"/>
              </a:solidFill>
              <a:latin typeface="+mn-ea"/>
            </a:endParaRPr>
          </a:p>
        </p:txBody>
      </p:sp>
      <p:sp>
        <p:nvSpPr>
          <p:cNvPr id="23" name="角丸四角形 22"/>
          <p:cNvSpPr/>
          <p:nvPr/>
        </p:nvSpPr>
        <p:spPr bwMode="gray">
          <a:xfrm>
            <a:off x="424638" y="1256189"/>
            <a:ext cx="3338127" cy="22195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95246" y="884619"/>
            <a:ext cx="7446068" cy="707886"/>
          </a:xfrm>
          <a:prstGeom prst="rect">
            <a:avLst/>
          </a:prstGeom>
          <a:noFill/>
        </p:spPr>
        <p:txBody>
          <a:bodyPr wrap="square" rtlCol="0">
            <a:spAutoFit/>
          </a:bodyPr>
          <a:lstStyle/>
          <a:p>
            <a:r>
              <a:rPr lang="ja-JP" altLang="en-US" sz="4000" b="1" dirty="0" smtClean="0">
                <a:solidFill>
                  <a:srgbClr val="002060"/>
                </a:solidFill>
              </a:rPr>
              <a:t>１．掛金につい</a:t>
            </a:r>
            <a:r>
              <a:rPr lang="ja-JP" altLang="en-US" sz="4000" b="1" dirty="0">
                <a:solidFill>
                  <a:srgbClr val="002060"/>
                </a:solidFill>
              </a:rPr>
              <a:t>て</a:t>
            </a:r>
            <a:endParaRPr kumimoji="1" lang="en-US" altLang="ja-JP" sz="4000" b="1" dirty="0" smtClean="0">
              <a:solidFill>
                <a:srgbClr val="002060"/>
              </a:solidFill>
            </a:endParaRPr>
          </a:p>
        </p:txBody>
      </p:sp>
    </p:spTree>
    <p:extLst>
      <p:ext uri="{BB962C8B-B14F-4D97-AF65-F5344CB8AC3E}">
        <p14:creationId xmlns:p14="http://schemas.microsoft.com/office/powerpoint/2010/main" val="21327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80">
                                          <p:stCondLst>
                                            <p:cond delay="0"/>
                                          </p:stCondLst>
                                        </p:cTn>
                                        <p:tgtEl>
                                          <p:spTgt spid="24"/>
                                        </p:tgtEl>
                                      </p:cBhvr>
                                    </p:animEffect>
                                    <p:anim calcmode="lin" valueType="num">
                                      <p:cBhvr>
                                        <p:cTn id="1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0" dur="26">
                                          <p:stCondLst>
                                            <p:cond delay="650"/>
                                          </p:stCondLst>
                                        </p:cTn>
                                        <p:tgtEl>
                                          <p:spTgt spid="24"/>
                                        </p:tgtEl>
                                      </p:cBhvr>
                                      <p:to x="100000" y="60000"/>
                                    </p:animScale>
                                    <p:animScale>
                                      <p:cBhvr>
                                        <p:cTn id="21" dur="166" decel="50000">
                                          <p:stCondLst>
                                            <p:cond delay="676"/>
                                          </p:stCondLst>
                                        </p:cTn>
                                        <p:tgtEl>
                                          <p:spTgt spid="24"/>
                                        </p:tgtEl>
                                      </p:cBhvr>
                                      <p:to x="100000" y="100000"/>
                                    </p:animScale>
                                    <p:animScale>
                                      <p:cBhvr>
                                        <p:cTn id="22" dur="26">
                                          <p:stCondLst>
                                            <p:cond delay="1312"/>
                                          </p:stCondLst>
                                        </p:cTn>
                                        <p:tgtEl>
                                          <p:spTgt spid="24"/>
                                        </p:tgtEl>
                                      </p:cBhvr>
                                      <p:to x="100000" y="80000"/>
                                    </p:animScale>
                                    <p:animScale>
                                      <p:cBhvr>
                                        <p:cTn id="23" dur="166" decel="50000">
                                          <p:stCondLst>
                                            <p:cond delay="1338"/>
                                          </p:stCondLst>
                                        </p:cTn>
                                        <p:tgtEl>
                                          <p:spTgt spid="24"/>
                                        </p:tgtEl>
                                      </p:cBhvr>
                                      <p:to x="100000" y="100000"/>
                                    </p:animScale>
                                    <p:animScale>
                                      <p:cBhvr>
                                        <p:cTn id="24" dur="26">
                                          <p:stCondLst>
                                            <p:cond delay="1642"/>
                                          </p:stCondLst>
                                        </p:cTn>
                                        <p:tgtEl>
                                          <p:spTgt spid="24"/>
                                        </p:tgtEl>
                                      </p:cBhvr>
                                      <p:to x="100000" y="90000"/>
                                    </p:animScale>
                                    <p:animScale>
                                      <p:cBhvr>
                                        <p:cTn id="25" dur="166" decel="50000">
                                          <p:stCondLst>
                                            <p:cond delay="1668"/>
                                          </p:stCondLst>
                                        </p:cTn>
                                        <p:tgtEl>
                                          <p:spTgt spid="24"/>
                                        </p:tgtEl>
                                      </p:cBhvr>
                                      <p:to x="100000" y="100000"/>
                                    </p:animScale>
                                    <p:animScale>
                                      <p:cBhvr>
                                        <p:cTn id="26" dur="26">
                                          <p:stCondLst>
                                            <p:cond delay="1808"/>
                                          </p:stCondLst>
                                        </p:cTn>
                                        <p:tgtEl>
                                          <p:spTgt spid="24"/>
                                        </p:tgtEl>
                                      </p:cBhvr>
                                      <p:to x="100000" y="95000"/>
                                    </p:animScale>
                                    <p:animScale>
                                      <p:cBhvr>
                                        <p:cTn id="27"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103159" y="1683520"/>
            <a:ext cx="4981797" cy="2230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grpSp>
        <p:nvGrpSpPr>
          <p:cNvPr id="20" name="グループ化 19"/>
          <p:cNvGrpSpPr/>
          <p:nvPr/>
        </p:nvGrpSpPr>
        <p:grpSpPr bwMode="gray">
          <a:xfrm>
            <a:off x="7661861" y="2527933"/>
            <a:ext cx="4899588" cy="3679902"/>
            <a:chOff x="7661861" y="2527933"/>
            <a:chExt cx="4899588" cy="3679902"/>
          </a:xfrm>
        </p:grpSpPr>
        <p:sp>
          <p:nvSpPr>
            <p:cNvPr id="17" name="楕円 16"/>
            <p:cNvSpPr/>
            <p:nvPr/>
          </p:nvSpPr>
          <p:spPr bwMode="gray">
            <a:xfrm>
              <a:off x="8197567" y="2527933"/>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7661861" y="3316994"/>
              <a:ext cx="4899588" cy="2492990"/>
            </a:xfrm>
            <a:prstGeom prst="rect">
              <a:avLst/>
            </a:prstGeom>
            <a:solidFill>
              <a:schemeClr val="bg1">
                <a:alpha val="0"/>
              </a:schemeClr>
            </a:solid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11</a:t>
            </a:r>
            <a:endParaRPr lang="ja-JP" altLang="en-US" sz="2000" dirty="0">
              <a:solidFill>
                <a:schemeClr val="bg1"/>
              </a:solidFill>
              <a:latin typeface="+mn-ea"/>
            </a:endParaRPr>
          </a:p>
        </p:txBody>
      </p:sp>
      <p:grpSp>
        <p:nvGrpSpPr>
          <p:cNvPr id="6" name="グループ化 5"/>
          <p:cNvGrpSpPr/>
          <p:nvPr/>
        </p:nvGrpSpPr>
        <p:grpSpPr bwMode="gray">
          <a:xfrm>
            <a:off x="-216726" y="2527933"/>
            <a:ext cx="4883523" cy="3679902"/>
            <a:chOff x="-216726" y="2527933"/>
            <a:chExt cx="4883523" cy="3679902"/>
          </a:xfrm>
        </p:grpSpPr>
        <p:sp>
          <p:nvSpPr>
            <p:cNvPr id="18" name="楕円 17"/>
            <p:cNvSpPr/>
            <p:nvPr/>
          </p:nvSpPr>
          <p:spPr bwMode="gray">
            <a:xfrm>
              <a:off x="256637" y="2527933"/>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216726" y="3840214"/>
              <a:ext cx="4883523" cy="1446550"/>
            </a:xfrm>
            <a:prstGeom prst="rect">
              <a:avLst/>
            </a:prstGeom>
            <a:solidFill>
              <a:schemeClr val="bg1">
                <a:alpha val="0"/>
              </a:schemeClr>
            </a:solidFill>
            <a:ln>
              <a:noFill/>
            </a:ln>
          </p:spPr>
          <p:txBody>
            <a:bodyPr wrap="square" rtlCol="0">
              <a:spAutoFit/>
            </a:bodyPr>
            <a:lstStyle/>
            <a:p>
              <a:endParaRPr lang="en-US" altLang="ja-JP" sz="1200" b="1" u="sng" dirty="0" smtClean="0">
                <a:solidFill>
                  <a:srgbClr val="C00000"/>
                </a:solidFill>
              </a:endParaRPr>
            </a:p>
            <a:p>
              <a:pPr lvl="0" algn="ctr"/>
              <a:r>
                <a:rPr lang="ja-JP" altLang="en-US" sz="3200" b="1" dirty="0" smtClean="0">
                  <a:solidFill>
                    <a:srgbClr val="006600"/>
                  </a:solidFill>
                </a:rPr>
                <a:t>男女別・年齢群団別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smtClean="0">
                <a:solidFill>
                  <a:srgbClr val="002060"/>
                </a:solidFill>
              </a:endParaRPr>
            </a:p>
            <a:p>
              <a:endParaRPr lang="en-US" altLang="ja-JP" sz="1200" b="1" dirty="0" smtClean="0">
                <a:solidFill>
                  <a:srgbClr val="002060"/>
                </a:solidFill>
              </a:endParaRPr>
            </a:p>
          </p:txBody>
        </p:sp>
      </p:grpSp>
      <p:sp>
        <p:nvSpPr>
          <p:cNvPr id="19" name="楕円 18"/>
          <p:cNvSpPr/>
          <p:nvPr/>
        </p:nvSpPr>
        <p:spPr bwMode="gray">
          <a:xfrm>
            <a:off x="4228830" y="2542271"/>
            <a:ext cx="3828176" cy="3679902"/>
          </a:xfrm>
          <a:prstGeom prst="ellipse">
            <a:avLst/>
          </a:prstGeom>
          <a:solidFill>
            <a:schemeClr val="accent5">
              <a:lumMod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3898321" y="3735890"/>
            <a:ext cx="4299246" cy="1846659"/>
          </a:xfrm>
          <a:prstGeom prst="rect">
            <a:avLst/>
          </a:prstGeom>
          <a:no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a:xfrm>
            <a:off x="1562014" y="2811061"/>
            <a:ext cx="914400" cy="866775"/>
          </a:xfrm>
          <a:prstGeom prst="rect">
            <a:avLst/>
          </a:prstGeom>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a:xfrm>
            <a:off x="5659906" y="2867016"/>
            <a:ext cx="895350" cy="857250"/>
          </a:xfrm>
          <a:prstGeom prst="rect">
            <a:avLst/>
          </a:prstGeom>
        </p:spPr>
      </p:pic>
      <p:pic>
        <p:nvPicPr>
          <p:cNvPr id="5" name="図 4"/>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a:xfrm>
            <a:off x="9683030" y="2857491"/>
            <a:ext cx="857250" cy="866775"/>
          </a:xfrm>
          <a:prstGeom prst="rect">
            <a:avLst/>
          </a:prstGeom>
        </p:spPr>
      </p:pic>
      <p:sp>
        <p:nvSpPr>
          <p:cNvPr id="22" name="正方形/長方形 21"/>
          <p:cNvSpPr/>
          <p:nvPr/>
        </p:nvSpPr>
        <p:spPr>
          <a:xfrm>
            <a:off x="288912" y="6476609"/>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11</a:t>
            </a:fld>
            <a:endParaRPr kumimoji="1" lang="ja-JP" altLang="en-US" dirty="0"/>
          </a:p>
        </p:txBody>
      </p:sp>
    </p:spTree>
    <p:extLst>
      <p:ext uri="{BB962C8B-B14F-4D97-AF65-F5344CB8AC3E}">
        <p14:creationId xmlns:p14="http://schemas.microsoft.com/office/powerpoint/2010/main" val="93919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gray">
          <a:xfrm>
            <a:off x="721973" y="1836948"/>
            <a:ext cx="5093611"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39917" y="1452227"/>
            <a:ext cx="5231522" cy="769441"/>
          </a:xfrm>
          <a:prstGeom prst="rect">
            <a:avLst/>
          </a:prstGeom>
          <a:noFill/>
          <a:effectLst>
            <a:softEdge rad="635000"/>
          </a:effectLst>
        </p:spPr>
        <p:txBody>
          <a:bodyPr wrap="square" rtlCol="0">
            <a:spAutoFit/>
          </a:bodyPr>
          <a:lstStyle/>
          <a:p>
            <a:r>
              <a:rPr lang="ja-JP" altLang="en-US" sz="4400" b="1" dirty="0">
                <a:solidFill>
                  <a:srgbClr val="002060"/>
                </a:solidFill>
              </a:rPr>
              <a:t>２</a:t>
            </a:r>
            <a:r>
              <a:rPr kumimoji="1" lang="ja-JP" altLang="en-US" sz="4400" b="1" dirty="0" smtClean="0">
                <a:solidFill>
                  <a:srgbClr val="002060"/>
                </a:solidFill>
              </a:rPr>
              <a:t>．がん保障の充実</a:t>
            </a:r>
            <a:endParaRPr kumimoji="1" lang="en-US" altLang="ja-JP" sz="4400" b="1" dirty="0" smtClean="0">
              <a:solidFill>
                <a:srgbClr val="002060"/>
              </a:solidFill>
            </a:endParaRPr>
          </a:p>
        </p:txBody>
      </p:sp>
      <p:sp>
        <p:nvSpPr>
          <p:cNvPr id="6" name="テキスト ボックス 5"/>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9" name="右矢印 8"/>
          <p:cNvSpPr/>
          <p:nvPr/>
        </p:nvSpPr>
        <p:spPr>
          <a:xfrm>
            <a:off x="711649" y="2134754"/>
            <a:ext cx="10207869" cy="878530"/>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67504" y="2362724"/>
            <a:ext cx="10207869" cy="523220"/>
          </a:xfrm>
          <a:prstGeom prst="rect">
            <a:avLst/>
          </a:prstGeom>
          <a:noFill/>
        </p:spPr>
        <p:txBody>
          <a:bodyPr wrap="square" rtlCol="0">
            <a:spAutoFit/>
          </a:bodyPr>
          <a:lstStyle/>
          <a:p>
            <a:pPr algn="ctr"/>
            <a:r>
              <a:rPr lang="en-US" altLang="ja-JP" sz="2800" b="1" dirty="0" smtClean="0">
                <a:solidFill>
                  <a:schemeClr val="accent3">
                    <a:lumMod val="50000"/>
                  </a:schemeClr>
                </a:solidFill>
              </a:rPr>
              <a:t>40</a:t>
            </a:r>
            <a:r>
              <a:rPr lang="ja-JP" altLang="en-US" sz="2800" b="1" dirty="0" smtClean="0">
                <a:solidFill>
                  <a:schemeClr val="accent3">
                    <a:lumMod val="50000"/>
                  </a:schemeClr>
                </a:solidFill>
              </a:rPr>
              <a:t>歳以降は年々高まる罹患リスクへの備えが必要</a:t>
            </a:r>
            <a:endParaRPr lang="en-US" altLang="ja-JP" sz="2800" b="1" dirty="0">
              <a:solidFill>
                <a:schemeClr val="accent3">
                  <a:lumMod val="50000"/>
                </a:schemeClr>
              </a:solidFill>
            </a:endParaRPr>
          </a:p>
        </p:txBody>
      </p:sp>
      <p:sp>
        <p:nvSpPr>
          <p:cNvPr id="11"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a:solidFill>
                  <a:srgbClr val="002060"/>
                </a:solidFill>
                <a:latin typeface="+mn-ea"/>
                <a:ea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endParaRPr lang="ja-JP" altLang="en-US" sz="4400" b="1" u="sng" dirty="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12</a:t>
            </a:r>
            <a:endParaRPr lang="ja-JP" altLang="en-US" sz="2000" dirty="0">
              <a:solidFill>
                <a:schemeClr val="bg1"/>
              </a:solidFill>
              <a:latin typeface="+mn-ea"/>
            </a:endParaRPr>
          </a:p>
        </p:txBody>
      </p:sp>
      <p:pic>
        <p:nvPicPr>
          <p:cNvPr id="2" name="図 1"/>
          <p:cNvPicPr>
            <a:picLocks noChangeAspect="1"/>
          </p:cNvPicPr>
          <p:nvPr/>
        </p:nvPicPr>
        <p:blipFill>
          <a:blip r:embed="rId3"/>
          <a:stretch>
            <a:fillRect/>
          </a:stretch>
        </p:blipFill>
        <p:spPr>
          <a:xfrm>
            <a:off x="5120026" y="3035994"/>
            <a:ext cx="5581520" cy="3480648"/>
          </a:xfrm>
          <a:prstGeom prst="rect">
            <a:avLst/>
          </a:prstGeom>
        </p:spPr>
      </p:pic>
      <p:sp>
        <p:nvSpPr>
          <p:cNvPr id="15" name="テキスト ボックス 14"/>
          <p:cNvSpPr txBox="1"/>
          <p:nvPr/>
        </p:nvSpPr>
        <p:spPr bwMode="gray">
          <a:xfrm>
            <a:off x="721973" y="3113914"/>
            <a:ext cx="4398053" cy="2492990"/>
          </a:xfrm>
          <a:prstGeom prst="rect">
            <a:avLst/>
          </a:prstGeom>
          <a:solidFill>
            <a:schemeClr val="bg1">
              <a:alpha val="0"/>
            </a:schemeClr>
          </a:solidFill>
        </p:spPr>
        <p:txBody>
          <a:bodyPr wrap="square" rtlCol="0">
            <a:spAutoFit/>
          </a:bodyPr>
          <a:lstStyle/>
          <a:p>
            <a:endParaRPr lang="en-US" altLang="ja-JP" sz="2400" b="1" dirty="0" smtClean="0">
              <a:solidFill>
                <a:srgbClr val="002060"/>
              </a:solidFill>
            </a:endParaRPr>
          </a:p>
          <a:p>
            <a:r>
              <a:rPr lang="ja-JP" altLang="en-US" sz="2400" b="1" dirty="0" smtClean="0">
                <a:solidFill>
                  <a:srgbClr val="002060"/>
                </a:solidFill>
              </a:rPr>
              <a:t>☺</a:t>
            </a:r>
            <a:r>
              <a:rPr lang="en-US" altLang="ja-JP" sz="2400" b="1" dirty="0" smtClean="0">
                <a:solidFill>
                  <a:srgbClr val="003300"/>
                </a:solidFill>
              </a:rPr>
              <a:t>｢</a:t>
            </a:r>
            <a:r>
              <a:rPr lang="ja-JP" altLang="en-US" sz="2400" b="1" dirty="0" smtClean="0">
                <a:solidFill>
                  <a:srgbClr val="003300"/>
                </a:solidFill>
              </a:rPr>
              <a:t>がん</a:t>
            </a:r>
            <a:r>
              <a:rPr lang="ja-JP" altLang="en-US" sz="2400" b="1" dirty="0">
                <a:solidFill>
                  <a:srgbClr val="003300"/>
                </a:solidFill>
              </a:rPr>
              <a:t>診断共済</a:t>
            </a:r>
            <a:r>
              <a:rPr lang="ja-JP" altLang="en-US" sz="2400" b="1" dirty="0" smtClean="0">
                <a:solidFill>
                  <a:srgbClr val="003300"/>
                </a:solidFill>
              </a:rPr>
              <a:t>金</a:t>
            </a:r>
            <a:r>
              <a:rPr lang="en-US" altLang="ja-JP" sz="2400" b="1" dirty="0" smtClean="0">
                <a:solidFill>
                  <a:srgbClr val="003300"/>
                </a:solidFill>
              </a:rPr>
              <a:t>｣</a:t>
            </a:r>
            <a:endParaRPr lang="en-US" altLang="ja-JP" sz="2400" b="1" dirty="0" smtClean="0">
              <a:solidFill>
                <a:srgbClr val="002060"/>
              </a:solidFill>
            </a:endParaRPr>
          </a:p>
          <a:p>
            <a:pPr>
              <a:lnSpc>
                <a:spcPct val="150000"/>
              </a:lnSpc>
            </a:pPr>
            <a:r>
              <a:rPr lang="ja-JP" altLang="en-US" sz="2400" b="1" dirty="0" smtClean="0">
                <a:solidFill>
                  <a:srgbClr val="002060"/>
                </a:solidFill>
                <a:latin typeface="+mn-ea"/>
              </a:rPr>
              <a:t>☺</a:t>
            </a:r>
            <a:r>
              <a:rPr lang="en-US" altLang="ja-JP" sz="2400" b="1" dirty="0" smtClean="0">
                <a:solidFill>
                  <a:srgbClr val="003300"/>
                </a:solidFill>
                <a:latin typeface="+mn-ea"/>
              </a:rPr>
              <a:t>｢</a:t>
            </a:r>
            <a:r>
              <a:rPr lang="ja-JP" altLang="en-US" sz="2400" b="1" dirty="0" smtClean="0">
                <a:solidFill>
                  <a:srgbClr val="003300"/>
                </a:solidFill>
                <a:latin typeface="+mn-ea"/>
              </a:rPr>
              <a:t>上皮内</a:t>
            </a:r>
            <a:r>
              <a:rPr lang="ja-JP" altLang="en-US" sz="2400" b="1" dirty="0">
                <a:solidFill>
                  <a:srgbClr val="003300"/>
                </a:solidFill>
                <a:latin typeface="+mn-ea"/>
              </a:rPr>
              <a:t>がん診断共済</a:t>
            </a:r>
            <a:r>
              <a:rPr lang="ja-JP" altLang="en-US" sz="2400" b="1" dirty="0" smtClean="0">
                <a:solidFill>
                  <a:srgbClr val="003300"/>
                </a:solidFill>
                <a:latin typeface="+mn-ea"/>
              </a:rPr>
              <a:t>金</a:t>
            </a:r>
            <a:r>
              <a:rPr lang="en-US" altLang="ja-JP" sz="2400" b="1" dirty="0" smtClean="0">
                <a:solidFill>
                  <a:srgbClr val="003300"/>
                </a:solidFill>
                <a:latin typeface="+mn-ea"/>
              </a:rPr>
              <a:t>｣</a:t>
            </a:r>
          </a:p>
          <a:p>
            <a:pPr>
              <a:lnSpc>
                <a:spcPct val="150000"/>
              </a:lnSpc>
            </a:pPr>
            <a:r>
              <a:rPr lang="ja-JP" altLang="en-US" sz="2400" b="1" dirty="0" smtClean="0">
                <a:solidFill>
                  <a:srgbClr val="002060"/>
                </a:solidFill>
                <a:latin typeface="+mn-ea"/>
              </a:rPr>
              <a:t>→２年に１回を限度に何度でも受け取り可能</a:t>
            </a:r>
            <a:endParaRPr lang="ja-JP" altLang="en-US" sz="2400" b="1" dirty="0">
              <a:solidFill>
                <a:srgbClr val="002060"/>
              </a:solidFill>
              <a:latin typeface="+mn-ea"/>
            </a:endParaRPr>
          </a:p>
        </p:txBody>
      </p:sp>
      <p:sp>
        <p:nvSpPr>
          <p:cNvPr id="17" name="正方形/長方形 16"/>
          <p:cNvSpPr/>
          <p:nvPr/>
        </p:nvSpPr>
        <p:spPr>
          <a:xfrm>
            <a:off x="409384" y="6488668"/>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t>12</a:t>
            </a:fld>
            <a:endParaRPr kumimoji="1" lang="ja-JP" altLang="en-US" dirty="0"/>
          </a:p>
        </p:txBody>
      </p:sp>
    </p:spTree>
    <p:extLst>
      <p:ext uri="{BB962C8B-B14F-4D97-AF65-F5344CB8AC3E}">
        <p14:creationId xmlns:p14="http://schemas.microsoft.com/office/powerpoint/2010/main" val="276319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gray">
          <a:xfrm>
            <a:off x="721973" y="1836948"/>
            <a:ext cx="6209179"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60" y="1401067"/>
            <a:ext cx="6347092" cy="769441"/>
          </a:xfrm>
          <a:prstGeom prst="rect">
            <a:avLst/>
          </a:prstGeom>
          <a:noFill/>
        </p:spPr>
        <p:txBody>
          <a:bodyPr wrap="square" rtlCol="0">
            <a:spAutoFit/>
          </a:bodyPr>
          <a:lstStyle/>
          <a:p>
            <a:r>
              <a:rPr kumimoji="1" lang="ja-JP" altLang="en-US" sz="4400" b="1" dirty="0" smtClean="0">
                <a:solidFill>
                  <a:srgbClr val="002060"/>
                </a:solidFill>
              </a:rPr>
              <a:t>３．先進医療保障の新設</a:t>
            </a:r>
            <a:endParaRPr kumimoji="1" lang="en-US" altLang="ja-JP" sz="4400" b="1" dirty="0" smtClean="0">
              <a:solidFill>
                <a:srgbClr val="002060"/>
              </a:solidFill>
            </a:endParaRPr>
          </a:p>
        </p:txBody>
      </p:sp>
      <p:sp>
        <p:nvSpPr>
          <p:cNvPr id="14" name="楕円 13"/>
          <p:cNvSpPr/>
          <p:nvPr/>
        </p:nvSpPr>
        <p:spPr bwMode="gray">
          <a:xfrm>
            <a:off x="6226451" y="2203757"/>
            <a:ext cx="5438369" cy="45008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2060"/>
              </a:solidFill>
            </a:endParaRPr>
          </a:p>
        </p:txBody>
      </p:sp>
      <p:sp>
        <p:nvSpPr>
          <p:cNvPr id="12"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a:solidFill>
                  <a:srgbClr val="002060"/>
                </a:solidFill>
                <a:latin typeface="+mn-ea"/>
                <a:ea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endParaRPr lang="ja-JP" altLang="en-US" sz="4400" b="1" u="sng" dirty="0">
              <a:solidFill>
                <a:srgbClr val="002060"/>
              </a:solidFill>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13</a:t>
            </a:r>
            <a:endParaRPr lang="ja-JP" altLang="en-US" sz="2000" dirty="0">
              <a:solidFill>
                <a:schemeClr val="bg1"/>
              </a:solidFill>
              <a:latin typeface="+mn-ea"/>
            </a:endParaRPr>
          </a:p>
        </p:txBody>
      </p:sp>
      <p:pic>
        <p:nvPicPr>
          <p:cNvPr id="2" name="図 1"/>
          <p:cNvPicPr>
            <a:picLocks noChangeAspect="1"/>
          </p:cNvPicPr>
          <p:nvPr/>
        </p:nvPicPr>
        <p:blipFill>
          <a:blip r:embed="rId3"/>
          <a:stretch>
            <a:fillRect/>
          </a:stretch>
        </p:blipFill>
        <p:spPr>
          <a:xfrm>
            <a:off x="580945" y="2774819"/>
            <a:ext cx="5786534" cy="3648032"/>
          </a:xfrm>
          <a:prstGeom prst="rect">
            <a:avLst/>
          </a:prstGeom>
        </p:spPr>
      </p:pic>
      <p:sp>
        <p:nvSpPr>
          <p:cNvPr id="16" name="正方形/長方形 15"/>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17" name="右矢印 16"/>
          <p:cNvSpPr/>
          <p:nvPr/>
        </p:nvSpPr>
        <p:spPr>
          <a:xfrm>
            <a:off x="721973" y="2112044"/>
            <a:ext cx="9648661" cy="684861"/>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37962" y="2245882"/>
            <a:ext cx="10749776" cy="523220"/>
          </a:xfrm>
          <a:prstGeom prst="rect">
            <a:avLst/>
          </a:prstGeom>
          <a:noFill/>
        </p:spPr>
        <p:txBody>
          <a:bodyPr wrap="square" rtlCol="0">
            <a:spAutoFit/>
          </a:bodyPr>
          <a:lstStyle/>
          <a:p>
            <a:pPr algn="ctr"/>
            <a:r>
              <a:rPr lang="ja-JP" altLang="en-US" sz="2800" b="1" dirty="0" smtClean="0">
                <a:solidFill>
                  <a:schemeClr val="accent3">
                    <a:lumMod val="50000"/>
                  </a:schemeClr>
                </a:solidFill>
              </a:rPr>
              <a:t>組合員からのニーズを反映！治療の選択肢が広がります</a:t>
            </a:r>
            <a:endParaRPr lang="en-US" altLang="ja-JP" sz="2800" b="1" dirty="0">
              <a:solidFill>
                <a:srgbClr val="FF0000"/>
              </a:solidFill>
            </a:endParaRPr>
          </a:p>
        </p:txBody>
      </p:sp>
      <p:sp>
        <p:nvSpPr>
          <p:cNvPr id="5" name="正方形/長方形 4"/>
          <p:cNvSpPr/>
          <p:nvPr/>
        </p:nvSpPr>
        <p:spPr>
          <a:xfrm>
            <a:off x="6337610" y="3251515"/>
            <a:ext cx="6096000" cy="2246769"/>
          </a:xfrm>
          <a:prstGeom prst="rect">
            <a:avLst/>
          </a:prstGeom>
        </p:spPr>
        <p:txBody>
          <a:bodyPr>
            <a:spAutoFit/>
          </a:bodyPr>
          <a:lstStyle/>
          <a:p>
            <a:r>
              <a:rPr lang="ja-JP" altLang="en-US" sz="2800" b="1" dirty="0">
                <a:solidFill>
                  <a:srgbClr val="002060"/>
                </a:solidFill>
              </a:rPr>
              <a:t>☺</a:t>
            </a:r>
            <a:r>
              <a:rPr lang="ja-JP" altLang="en-US" sz="2800" b="1" u="sng" dirty="0">
                <a:solidFill>
                  <a:srgbClr val="C00000"/>
                </a:solidFill>
              </a:rPr>
              <a:t>１回あたり最高</a:t>
            </a:r>
            <a:r>
              <a:rPr lang="ja-JP" altLang="en-US" sz="2800" b="1" u="sng" dirty="0" smtClean="0">
                <a:solidFill>
                  <a:srgbClr val="C00000"/>
                </a:solidFill>
              </a:rPr>
              <a:t>１</a:t>
            </a:r>
            <a:r>
              <a:rPr lang="en-US" altLang="ja-JP" sz="2800" b="1" u="sng" dirty="0" smtClean="0">
                <a:solidFill>
                  <a:srgbClr val="C00000"/>
                </a:solidFill>
              </a:rPr>
              <a:t>,</a:t>
            </a:r>
            <a:r>
              <a:rPr lang="ja-JP" altLang="en-US" sz="2800" b="1" u="sng" dirty="0" smtClean="0">
                <a:solidFill>
                  <a:srgbClr val="C00000"/>
                </a:solidFill>
              </a:rPr>
              <a:t>０００万円</a:t>
            </a:r>
            <a:endParaRPr lang="en-US" altLang="ja-JP" sz="2800" b="1" u="sng" dirty="0">
              <a:solidFill>
                <a:srgbClr val="C00000"/>
              </a:solidFill>
            </a:endParaRPr>
          </a:p>
          <a:p>
            <a:r>
              <a:rPr lang="ja-JP" altLang="en-US" sz="2800" b="1" dirty="0">
                <a:solidFill>
                  <a:srgbClr val="002060"/>
                </a:solidFill>
              </a:rPr>
              <a:t>　自己負担した技術料相当額</a:t>
            </a:r>
            <a:r>
              <a:rPr lang="ja-JP" altLang="en-US" sz="2800" b="1" dirty="0" smtClean="0">
                <a:solidFill>
                  <a:srgbClr val="002060"/>
                </a:solidFill>
              </a:rPr>
              <a:t>を</a:t>
            </a:r>
            <a:endParaRPr lang="en-US" altLang="ja-JP" sz="2800" b="1" dirty="0" smtClean="0">
              <a:solidFill>
                <a:srgbClr val="002060"/>
              </a:solidFill>
            </a:endParaRPr>
          </a:p>
          <a:p>
            <a:r>
              <a:rPr lang="ja-JP" altLang="en-US" sz="2800" b="1" dirty="0">
                <a:solidFill>
                  <a:srgbClr val="002060"/>
                </a:solidFill>
              </a:rPr>
              <a:t>　</a:t>
            </a:r>
            <a:r>
              <a:rPr lang="ja-JP" altLang="en-US" sz="2800" b="1" dirty="0" smtClean="0">
                <a:solidFill>
                  <a:srgbClr val="002060"/>
                </a:solidFill>
              </a:rPr>
              <a:t>受け取り</a:t>
            </a:r>
            <a:r>
              <a:rPr lang="ja-JP" altLang="en-US" sz="2800" b="1" dirty="0">
                <a:solidFill>
                  <a:srgbClr val="002060"/>
                </a:solidFill>
              </a:rPr>
              <a:t>可能に</a:t>
            </a:r>
            <a:endParaRPr lang="en-US" altLang="ja-JP" sz="2800" b="1" dirty="0">
              <a:solidFill>
                <a:srgbClr val="002060"/>
              </a:solidFill>
            </a:endParaRPr>
          </a:p>
          <a:p>
            <a:endParaRPr lang="en-US" altLang="ja-JP" sz="2800" b="1" dirty="0">
              <a:solidFill>
                <a:schemeClr val="tx1">
                  <a:lumMod val="65000"/>
                  <a:lumOff val="35000"/>
                </a:schemeClr>
              </a:solidFill>
            </a:endParaRPr>
          </a:p>
          <a:p>
            <a:r>
              <a:rPr lang="ja-JP" altLang="en-US" sz="2800" b="1" dirty="0">
                <a:solidFill>
                  <a:srgbClr val="002060"/>
                </a:solidFill>
              </a:rPr>
              <a:t>☺</a:t>
            </a:r>
            <a:r>
              <a:rPr lang="ja-JP" altLang="en-US" sz="2800" b="1" u="sng" dirty="0">
                <a:solidFill>
                  <a:srgbClr val="002060"/>
                </a:solidFill>
              </a:rPr>
              <a:t> </a:t>
            </a:r>
            <a:r>
              <a:rPr lang="ja-JP" altLang="en-US" sz="2800" b="1" u="sng" dirty="0">
                <a:solidFill>
                  <a:srgbClr val="C00000"/>
                </a:solidFill>
              </a:rPr>
              <a:t>回数・金額ともに通算限度なし</a:t>
            </a:r>
            <a:endParaRPr lang="ja-JP" altLang="en-US" sz="2800" dirty="0"/>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13</a:t>
            </a:fld>
            <a:endParaRPr kumimoji="1" lang="ja-JP" altLang="en-US" dirty="0"/>
          </a:p>
        </p:txBody>
      </p:sp>
    </p:spTree>
    <p:extLst>
      <p:ext uri="{BB962C8B-B14F-4D97-AF65-F5344CB8AC3E}">
        <p14:creationId xmlns:p14="http://schemas.microsoft.com/office/powerpoint/2010/main" val="21613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9165134" y="3296208"/>
            <a:ext cx="2629793" cy="3138612"/>
          </a:xfrm>
          <a:prstGeom prst="rect">
            <a:avLst/>
          </a:prstGeom>
        </p:spPr>
      </p:pic>
      <p:sp>
        <p:nvSpPr>
          <p:cNvPr id="11" name="角丸四角形 10"/>
          <p:cNvSpPr/>
          <p:nvPr/>
        </p:nvSpPr>
        <p:spPr bwMode="gray">
          <a:xfrm>
            <a:off x="721973" y="1836948"/>
            <a:ext cx="8455481"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60" y="1478892"/>
            <a:ext cx="8593394" cy="769441"/>
          </a:xfrm>
          <a:prstGeom prst="rect">
            <a:avLst/>
          </a:prstGeom>
          <a:noFill/>
        </p:spPr>
        <p:txBody>
          <a:bodyPr wrap="square" rtlCol="0">
            <a:spAutoFit/>
          </a:bodyPr>
          <a:lstStyle/>
          <a:p>
            <a:r>
              <a:rPr lang="ja-JP" altLang="en-US" sz="4400" b="1" dirty="0">
                <a:solidFill>
                  <a:srgbClr val="002060"/>
                </a:solidFill>
              </a:rPr>
              <a:t>４</a:t>
            </a:r>
            <a:r>
              <a:rPr kumimoji="1" lang="ja-JP" altLang="en-US" sz="4400" b="1" dirty="0" smtClean="0">
                <a:solidFill>
                  <a:srgbClr val="002060"/>
                </a:solidFill>
              </a:rPr>
              <a:t>．高血圧の方の加入基準の緩和</a:t>
            </a:r>
            <a:endParaRPr kumimoji="1" lang="en-US" altLang="ja-JP" sz="4400" b="1" dirty="0" smtClean="0">
              <a:solidFill>
                <a:srgbClr val="002060"/>
              </a:solidFill>
            </a:endParaRPr>
          </a:p>
        </p:txBody>
      </p:sp>
      <p:sp>
        <p:nvSpPr>
          <p:cNvPr id="14" name="楕円 13"/>
          <p:cNvSpPr/>
          <p:nvPr/>
        </p:nvSpPr>
        <p:spPr bwMode="gray">
          <a:xfrm>
            <a:off x="417248" y="3590084"/>
            <a:ext cx="9684695" cy="28143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bwMode="gray">
          <a:xfrm>
            <a:off x="584060" y="4057947"/>
            <a:ext cx="10757789" cy="2492990"/>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☺医師による診断で最新の血圧値が</a:t>
            </a:r>
            <a:endParaRPr lang="en-US" altLang="ja-JP" sz="3200" b="1" dirty="0" smtClean="0">
              <a:solidFill>
                <a:srgbClr val="002060"/>
              </a:solidFill>
            </a:endParaRPr>
          </a:p>
          <a:p>
            <a:r>
              <a:rPr lang="ja-JP" altLang="en-US" sz="3200" b="1" dirty="0" smtClean="0">
                <a:solidFill>
                  <a:srgbClr val="002060"/>
                </a:solidFill>
              </a:rPr>
              <a:t>　最大１３９ｍｍ</a:t>
            </a:r>
            <a:r>
              <a:rPr lang="en-US" altLang="ja-JP" sz="3200" b="1" dirty="0" smtClean="0">
                <a:solidFill>
                  <a:srgbClr val="002060"/>
                </a:solidFill>
                <a:latin typeface="+mn-ea"/>
              </a:rPr>
              <a:t>Hg</a:t>
            </a:r>
            <a:r>
              <a:rPr lang="ja-JP" altLang="en-US" sz="3200" b="1" dirty="0" smtClean="0">
                <a:solidFill>
                  <a:srgbClr val="002060"/>
                </a:solidFill>
              </a:rPr>
              <a:t>以下かつ最小８９ｍｍ</a:t>
            </a:r>
            <a:r>
              <a:rPr lang="en-US" altLang="ja-JP" sz="3200" b="1" dirty="0" smtClean="0">
                <a:solidFill>
                  <a:srgbClr val="002060"/>
                </a:solidFill>
                <a:latin typeface="+mn-ea"/>
              </a:rPr>
              <a:t>Hg</a:t>
            </a:r>
            <a:r>
              <a:rPr lang="ja-JP" altLang="en-US" sz="3200" b="1" dirty="0" smtClean="0">
                <a:solidFill>
                  <a:srgbClr val="002060"/>
                </a:solidFill>
              </a:rPr>
              <a:t>以下</a:t>
            </a:r>
            <a:endParaRPr lang="en-US" altLang="ja-JP" sz="3200" b="1" dirty="0" smtClean="0">
              <a:solidFill>
                <a:srgbClr val="002060"/>
              </a:solidFill>
            </a:endParaRPr>
          </a:p>
          <a:p>
            <a:endParaRPr lang="en-US" altLang="ja-JP" sz="1600" b="1" dirty="0" smtClean="0">
              <a:solidFill>
                <a:schemeClr val="tx1">
                  <a:lumMod val="65000"/>
                  <a:lumOff val="35000"/>
                </a:schemeClr>
              </a:solidFill>
            </a:endParaRPr>
          </a:p>
          <a:p>
            <a:r>
              <a:rPr lang="ja-JP" altLang="en-US" sz="3200" b="1" dirty="0" smtClean="0">
                <a:solidFill>
                  <a:srgbClr val="002060"/>
                </a:solidFill>
              </a:rPr>
              <a:t>☺</a:t>
            </a:r>
            <a:r>
              <a:rPr lang="ja-JP" altLang="en-US" sz="3200" b="1" dirty="0" smtClean="0">
                <a:solidFill>
                  <a:srgbClr val="003300"/>
                </a:solidFill>
              </a:rPr>
              <a:t>３０歳以上の方で高血圧症の治療・入院や</a:t>
            </a:r>
            <a:endParaRPr lang="en-US" altLang="ja-JP" sz="3200" b="1" dirty="0" smtClean="0">
              <a:solidFill>
                <a:srgbClr val="003300"/>
              </a:solidFill>
            </a:endParaRPr>
          </a:p>
          <a:p>
            <a:r>
              <a:rPr lang="ja-JP" altLang="en-US" sz="3200" b="1" dirty="0" smtClean="0">
                <a:solidFill>
                  <a:srgbClr val="003300"/>
                </a:solidFill>
              </a:rPr>
              <a:t>　原因となる病気をしていない</a:t>
            </a:r>
            <a:endParaRPr lang="en-US" altLang="ja-JP" sz="3200" b="1" dirty="0" smtClean="0">
              <a:solidFill>
                <a:srgbClr val="003300"/>
              </a:solidFill>
            </a:endParaRPr>
          </a:p>
          <a:p>
            <a:endParaRPr lang="en-US" altLang="ja-JP" sz="1200" b="1" dirty="0" smtClean="0">
              <a:solidFill>
                <a:schemeClr val="tx1">
                  <a:lumMod val="65000"/>
                  <a:lumOff val="35000"/>
                </a:schemeClr>
              </a:solidFill>
            </a:endParaRPr>
          </a:p>
        </p:txBody>
      </p:sp>
      <p:sp>
        <p:nvSpPr>
          <p:cNvPr id="7" name="右矢印 6"/>
          <p:cNvSpPr/>
          <p:nvPr/>
        </p:nvSpPr>
        <p:spPr>
          <a:xfrm>
            <a:off x="729761" y="2109847"/>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7967" y="2525369"/>
            <a:ext cx="1020966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高血圧の治療中であっても一定の条件を満たせば</a:t>
            </a:r>
            <a:endParaRPr lang="en-US" altLang="ja-JP" sz="3200" b="1" dirty="0" smtClean="0">
              <a:solidFill>
                <a:schemeClr val="accent3">
                  <a:lumMod val="50000"/>
                </a:schemeClr>
              </a:solidFill>
            </a:endParaRPr>
          </a:p>
          <a:p>
            <a:pPr algn="ctr"/>
            <a:r>
              <a:rPr lang="ja-JP" altLang="en-US" sz="3200" b="1" dirty="0" smtClean="0">
                <a:solidFill>
                  <a:srgbClr val="FF0000"/>
                </a:solidFill>
              </a:rPr>
              <a:t>加入・保障の増額もできるように改善</a:t>
            </a:r>
            <a:endParaRPr lang="en-US" altLang="ja-JP" sz="3200" b="1" dirty="0">
              <a:solidFill>
                <a:srgbClr val="FF0000"/>
              </a:solidFill>
            </a:endParaRPr>
          </a:p>
        </p:txBody>
      </p:sp>
      <p:sp>
        <p:nvSpPr>
          <p:cNvPr id="12"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a:solidFill>
                  <a:srgbClr val="002060"/>
                </a:solidFill>
                <a:latin typeface="+mn-ea"/>
                <a:ea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endParaRPr lang="ja-JP" altLang="en-US" sz="4400" b="1" u="sng" dirty="0">
              <a:solidFill>
                <a:srgbClr val="002060"/>
              </a:solidFill>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14</a:t>
            </a:r>
            <a:endParaRPr lang="ja-JP" altLang="en-US" sz="2000" dirty="0">
              <a:solidFill>
                <a:schemeClr val="bg1"/>
              </a:solidFill>
              <a:latin typeface="+mn-ea"/>
            </a:endParaRPr>
          </a:p>
        </p:txBody>
      </p:sp>
      <p:sp>
        <p:nvSpPr>
          <p:cNvPr id="15" name="正方形/長方形 14"/>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14</a:t>
            </a:fld>
            <a:endParaRPr kumimoji="1" lang="ja-JP" altLang="en-US" dirty="0"/>
          </a:p>
        </p:txBody>
      </p:sp>
    </p:spTree>
    <p:extLst>
      <p:ext uri="{BB962C8B-B14F-4D97-AF65-F5344CB8AC3E}">
        <p14:creationId xmlns:p14="http://schemas.microsoft.com/office/powerpoint/2010/main" val="26781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gray">
          <a:xfrm>
            <a:off x="439916" y="1576431"/>
            <a:ext cx="11485383"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3201" y="1189379"/>
            <a:ext cx="11988799" cy="646331"/>
          </a:xfrm>
          <a:prstGeom prst="rect">
            <a:avLst/>
          </a:prstGeom>
          <a:noFill/>
        </p:spPr>
        <p:txBody>
          <a:bodyPr wrap="square" rtlCol="0">
            <a:spAutoFit/>
          </a:bodyPr>
          <a:lstStyle/>
          <a:p>
            <a:r>
              <a:rPr lang="ja-JP" altLang="en-US" sz="3600" b="1" dirty="0">
                <a:solidFill>
                  <a:srgbClr val="002060"/>
                </a:solidFill>
              </a:rPr>
              <a:t>５</a:t>
            </a:r>
            <a:r>
              <a:rPr kumimoji="1" lang="ja-JP" altLang="en-US" sz="3600" b="1" dirty="0" smtClean="0">
                <a:solidFill>
                  <a:srgbClr val="002060"/>
                </a:solidFill>
              </a:rPr>
              <a:t>．自転車事故にも対応する個人賠償責任共済</a:t>
            </a:r>
            <a:endParaRPr kumimoji="1" lang="en-US" altLang="ja-JP" sz="3600" b="1" dirty="0" smtClean="0">
              <a:solidFill>
                <a:srgbClr val="002060"/>
              </a:solidFill>
            </a:endParaRPr>
          </a:p>
        </p:txBody>
      </p:sp>
      <p:graphicFrame>
        <p:nvGraphicFramePr>
          <p:cNvPr id="45" name="図表 44">
            <a:extLst>
              <a:ext uri="{FF2B5EF4-FFF2-40B4-BE49-F238E27FC236}">
                <a16:creationId xmlns:a16="http://schemas.microsoft.com/office/drawing/2014/main" id="{8621663F-EC02-4138-9C1C-5A0608CFF022}"/>
              </a:ext>
            </a:extLst>
          </p:cNvPr>
          <p:cNvGraphicFramePr/>
          <p:nvPr>
            <p:extLst/>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a:solidFill>
                  <a:srgbClr val="002060"/>
                </a:solidFill>
                <a:latin typeface="+mn-ea"/>
                <a:ea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endParaRPr lang="ja-JP" altLang="en-US" sz="4400" b="1" u="sng" dirty="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15</a:t>
            </a:r>
            <a:endParaRPr lang="ja-JP" altLang="en-US" sz="2000" dirty="0">
              <a:solidFill>
                <a:schemeClr val="bg1"/>
              </a:solidFill>
              <a:latin typeface="+mn-ea"/>
            </a:endParaRPr>
          </a:p>
        </p:txBody>
      </p:sp>
      <p:pic>
        <p:nvPicPr>
          <p:cNvPr id="3" name="図 2"/>
          <p:cNvPicPr>
            <a:picLocks noChangeAspect="1"/>
          </p:cNvPicPr>
          <p:nvPr/>
        </p:nvPicPr>
        <p:blipFill>
          <a:blip r:embed="rId8"/>
          <a:stretch>
            <a:fillRect/>
          </a:stretch>
        </p:blipFill>
        <p:spPr>
          <a:xfrm>
            <a:off x="1461522" y="2238579"/>
            <a:ext cx="7694560" cy="4106973"/>
          </a:xfrm>
          <a:prstGeom prst="rect">
            <a:avLst/>
          </a:prstGeom>
        </p:spPr>
      </p:pic>
      <p:sp>
        <p:nvSpPr>
          <p:cNvPr id="9" name="正方形/長方形 8"/>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15</a:t>
            </a:fld>
            <a:endParaRPr kumimoji="1" lang="ja-JP" altLang="en-US" dirty="0"/>
          </a:p>
        </p:txBody>
      </p:sp>
    </p:spTree>
    <p:extLst>
      <p:ext uri="{BB962C8B-B14F-4D97-AF65-F5344CB8AC3E}">
        <p14:creationId xmlns:p14="http://schemas.microsoft.com/office/powerpoint/2010/main" val="2475280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gray">
          <a:xfrm>
            <a:off x="439916" y="1576431"/>
            <a:ext cx="11485383"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3201" y="1189379"/>
            <a:ext cx="11988799" cy="646331"/>
          </a:xfrm>
          <a:prstGeom prst="rect">
            <a:avLst/>
          </a:prstGeom>
          <a:noFill/>
        </p:spPr>
        <p:txBody>
          <a:bodyPr wrap="square" rtlCol="0">
            <a:spAutoFit/>
          </a:bodyPr>
          <a:lstStyle/>
          <a:p>
            <a:r>
              <a:rPr lang="ja-JP" altLang="en-US" sz="3600" b="1" dirty="0">
                <a:solidFill>
                  <a:srgbClr val="002060"/>
                </a:solidFill>
              </a:rPr>
              <a:t>５</a:t>
            </a:r>
            <a:r>
              <a:rPr kumimoji="1" lang="ja-JP" altLang="en-US" sz="3600" b="1" dirty="0" smtClean="0">
                <a:solidFill>
                  <a:srgbClr val="002060"/>
                </a:solidFill>
              </a:rPr>
              <a:t>．自転車事故にも対応する個人賠償責任共済</a:t>
            </a:r>
            <a:endParaRPr kumimoji="1" lang="en-US" altLang="ja-JP" sz="3600" b="1" dirty="0" smtClean="0">
              <a:solidFill>
                <a:srgbClr val="002060"/>
              </a:solidFill>
            </a:endParaRPr>
          </a:p>
        </p:txBody>
      </p:sp>
      <p:graphicFrame>
        <p:nvGraphicFramePr>
          <p:cNvPr id="45" name="図表 44">
            <a:extLst>
              <a:ext uri="{FF2B5EF4-FFF2-40B4-BE49-F238E27FC236}">
                <a16:creationId xmlns:a16="http://schemas.microsoft.com/office/drawing/2014/main" id="{8621663F-EC02-4138-9C1C-5A0608CFF022}"/>
              </a:ext>
            </a:extLst>
          </p:cNvPr>
          <p:cNvGraphicFramePr/>
          <p:nvPr>
            <p:extLst/>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右矢印 10"/>
          <p:cNvSpPr/>
          <p:nvPr/>
        </p:nvSpPr>
        <p:spPr>
          <a:xfrm>
            <a:off x="655001" y="1851070"/>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50000"/>
                </a:schemeClr>
              </a:solidFill>
            </a:endParaRPr>
          </a:p>
        </p:txBody>
      </p:sp>
      <p:sp>
        <p:nvSpPr>
          <p:cNvPr id="12" name="テキスト ボックス 11"/>
          <p:cNvSpPr txBox="1"/>
          <p:nvPr/>
        </p:nvSpPr>
        <p:spPr>
          <a:xfrm>
            <a:off x="716634" y="2246563"/>
            <a:ext cx="10207869"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近年高額化</a:t>
            </a:r>
            <a:r>
              <a:rPr lang="ja-JP" altLang="en-US" sz="3200" b="1" dirty="0">
                <a:solidFill>
                  <a:schemeClr val="accent3">
                    <a:lumMod val="50000"/>
                  </a:schemeClr>
                </a:solidFill>
              </a:rPr>
              <a:t>する傾向にある</a:t>
            </a:r>
          </a:p>
          <a:p>
            <a:pPr algn="ctr"/>
            <a:r>
              <a:rPr lang="ja-JP" altLang="en-US" sz="3200" b="1" dirty="0">
                <a:solidFill>
                  <a:schemeClr val="accent3">
                    <a:lumMod val="50000"/>
                  </a:schemeClr>
                </a:solidFill>
              </a:rPr>
              <a:t>賠償金への補償が任意で選択</a:t>
            </a:r>
            <a:r>
              <a:rPr lang="ja-JP" altLang="en-US" sz="3200" b="1">
                <a:solidFill>
                  <a:schemeClr val="accent3">
                    <a:lumMod val="50000"/>
                  </a:schemeClr>
                </a:solidFill>
              </a:rPr>
              <a:t>可能</a:t>
            </a:r>
            <a:r>
              <a:rPr lang="ja-JP" altLang="en-US" sz="3200" b="1" smtClean="0">
                <a:solidFill>
                  <a:schemeClr val="accent3">
                    <a:lumMod val="50000"/>
                  </a:schemeClr>
                </a:solidFill>
              </a:rPr>
              <a:t>に</a:t>
            </a:r>
            <a:endParaRPr lang="ja-JP" altLang="en-US" sz="3200" b="1" dirty="0">
              <a:solidFill>
                <a:schemeClr val="accent3">
                  <a:lumMod val="50000"/>
                </a:schemeClr>
              </a:solidFill>
            </a:endParaRPr>
          </a:p>
        </p:txBody>
      </p:sp>
      <p:sp>
        <p:nvSpPr>
          <p:cNvPr id="14"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a:solidFill>
                  <a:srgbClr val="002060"/>
                </a:solidFill>
                <a:latin typeface="+mn-ea"/>
                <a:ea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endParaRPr lang="ja-JP" altLang="en-US" sz="4400" b="1" u="sng" dirty="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16</a:t>
            </a:r>
            <a:endParaRPr lang="ja-JP" altLang="en-US" sz="2000" dirty="0">
              <a:solidFill>
                <a:schemeClr val="bg1"/>
              </a:solidFill>
              <a:latin typeface="+mn-ea"/>
            </a:endParaRPr>
          </a:p>
        </p:txBody>
      </p:sp>
      <p:sp>
        <p:nvSpPr>
          <p:cNvPr id="15" name="テキスト ボックス 14"/>
          <p:cNvSpPr txBox="1"/>
          <p:nvPr/>
        </p:nvSpPr>
        <p:spPr bwMode="gray">
          <a:xfrm>
            <a:off x="150316" y="3575276"/>
            <a:ext cx="10712554" cy="954107"/>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☺日常生活で生じる法律上の賠償責任に対応</a:t>
            </a:r>
            <a:endParaRPr lang="en-US" altLang="ja-JP" sz="3200" b="1" dirty="0" smtClean="0">
              <a:solidFill>
                <a:srgbClr val="002060"/>
              </a:solidFill>
            </a:endParaRPr>
          </a:p>
          <a:p>
            <a:endParaRPr lang="en-US" altLang="ja-JP" sz="1200" b="1" dirty="0" smtClean="0">
              <a:solidFill>
                <a:srgbClr val="002060"/>
              </a:solidFill>
            </a:endParaRPr>
          </a:p>
          <a:p>
            <a:endParaRPr lang="en-US" altLang="ja-JP" sz="1200" b="1" dirty="0" smtClean="0">
              <a:solidFill>
                <a:srgbClr val="002060"/>
              </a:solidFill>
            </a:endParaRPr>
          </a:p>
        </p:txBody>
      </p:sp>
      <p:pic>
        <p:nvPicPr>
          <p:cNvPr id="2" name="図 1"/>
          <p:cNvPicPr>
            <a:picLocks noChangeAspect="1"/>
          </p:cNvPicPr>
          <p:nvPr/>
        </p:nvPicPr>
        <p:blipFill>
          <a:blip r:embed="rId8"/>
          <a:stretch>
            <a:fillRect/>
          </a:stretch>
        </p:blipFill>
        <p:spPr>
          <a:xfrm>
            <a:off x="537833" y="4757420"/>
            <a:ext cx="10565469" cy="1706370"/>
          </a:xfrm>
          <a:prstGeom prst="rect">
            <a:avLst/>
          </a:prstGeom>
        </p:spPr>
      </p:pic>
      <p:sp>
        <p:nvSpPr>
          <p:cNvPr id="16" name="テキスト ボックス 15"/>
          <p:cNvSpPr txBox="1"/>
          <p:nvPr/>
        </p:nvSpPr>
        <p:spPr bwMode="gray">
          <a:xfrm>
            <a:off x="150316" y="4052329"/>
            <a:ext cx="10712554" cy="954107"/>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a:t>
            </a:r>
            <a:r>
              <a:rPr lang="ja-JP" altLang="en-US" sz="3200" b="1" u="sng" dirty="0" smtClean="0">
                <a:solidFill>
                  <a:srgbClr val="C00000"/>
                </a:solidFill>
              </a:rPr>
              <a:t>自転車事故も補償の対象 </a:t>
            </a:r>
            <a:r>
              <a:rPr lang="en-US" altLang="ja-JP" sz="1600" b="1" u="sng" dirty="0" smtClean="0">
                <a:solidFill>
                  <a:srgbClr val="C00000"/>
                </a:solidFill>
                <a:latin typeface="+mn-ea"/>
              </a:rPr>
              <a:t>※</a:t>
            </a:r>
            <a:r>
              <a:rPr lang="ja-JP" altLang="en-US" sz="1600" b="1" u="sng" dirty="0" smtClean="0">
                <a:solidFill>
                  <a:srgbClr val="C00000"/>
                </a:solidFill>
                <a:latin typeface="+mn-ea"/>
              </a:rPr>
              <a:t>近年、自治体ごとに「義務化」が進んでいます</a:t>
            </a:r>
            <a:endParaRPr lang="en-US" altLang="ja-JP" sz="3600" b="1" u="sng" dirty="0" smtClean="0">
              <a:solidFill>
                <a:srgbClr val="C00000"/>
              </a:solidFill>
            </a:endParaRPr>
          </a:p>
          <a:p>
            <a:endParaRPr lang="en-US" altLang="ja-JP" sz="1200" b="1" dirty="0" smtClean="0">
              <a:solidFill>
                <a:srgbClr val="002060"/>
              </a:solidFill>
            </a:endParaRPr>
          </a:p>
          <a:p>
            <a:endParaRPr lang="en-US" altLang="ja-JP" sz="1200" b="1" dirty="0" smtClean="0">
              <a:solidFill>
                <a:srgbClr val="002060"/>
              </a:solidFill>
            </a:endParaRPr>
          </a:p>
        </p:txBody>
      </p:sp>
      <p:sp>
        <p:nvSpPr>
          <p:cNvPr id="17" name="正方形/長方形 16"/>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16</a:t>
            </a:fld>
            <a:endParaRPr kumimoji="1" lang="ja-JP" altLang="en-US" dirty="0"/>
          </a:p>
        </p:txBody>
      </p:sp>
    </p:spTree>
    <p:extLst>
      <p:ext uri="{BB962C8B-B14F-4D97-AF65-F5344CB8AC3E}">
        <p14:creationId xmlns:p14="http://schemas.microsoft.com/office/powerpoint/2010/main" val="14558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103159" y="1683520"/>
            <a:ext cx="4981797" cy="2230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grpSp>
        <p:nvGrpSpPr>
          <p:cNvPr id="14" name="グループ化 13"/>
          <p:cNvGrpSpPr/>
          <p:nvPr/>
        </p:nvGrpSpPr>
        <p:grpSpPr bwMode="gray">
          <a:xfrm>
            <a:off x="7661861" y="2527933"/>
            <a:ext cx="4899588" cy="3679902"/>
            <a:chOff x="3669145" y="2452961"/>
            <a:chExt cx="4899588" cy="3679902"/>
          </a:xfrm>
          <a:solidFill>
            <a:schemeClr val="accent5">
              <a:lumMod val="90000"/>
            </a:schemeClr>
          </a:solidFill>
        </p:grpSpPr>
        <p:sp>
          <p:nvSpPr>
            <p:cNvPr id="17" name="楕円 16"/>
            <p:cNvSpPr/>
            <p:nvPr/>
          </p:nvSpPr>
          <p:spPr bwMode="gray">
            <a:xfrm>
              <a:off x="4204851" y="2452961"/>
              <a:ext cx="3828176" cy="3679902"/>
            </a:xfrm>
            <a:prstGeom prst="ellipse">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3669145" y="3242022"/>
              <a:ext cx="4899588" cy="2492990"/>
            </a:xfrm>
            <a:prstGeom prst="rect">
              <a:avLst/>
            </a:prstGeom>
            <a:no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17</a:t>
            </a:r>
            <a:endParaRPr lang="ja-JP" altLang="en-US" sz="2000" dirty="0">
              <a:solidFill>
                <a:schemeClr val="bg1"/>
              </a:solidFill>
              <a:latin typeface="+mn-ea"/>
            </a:endParaRPr>
          </a:p>
        </p:txBody>
      </p:sp>
      <p:grpSp>
        <p:nvGrpSpPr>
          <p:cNvPr id="6" name="グループ化 5"/>
          <p:cNvGrpSpPr/>
          <p:nvPr/>
        </p:nvGrpSpPr>
        <p:grpSpPr bwMode="gray">
          <a:xfrm>
            <a:off x="-216726" y="2527933"/>
            <a:ext cx="4883523" cy="3679902"/>
            <a:chOff x="-216726" y="2527933"/>
            <a:chExt cx="4883523" cy="3679902"/>
          </a:xfrm>
        </p:grpSpPr>
        <p:sp>
          <p:nvSpPr>
            <p:cNvPr id="18" name="楕円 17"/>
            <p:cNvSpPr/>
            <p:nvPr/>
          </p:nvSpPr>
          <p:spPr bwMode="gray">
            <a:xfrm>
              <a:off x="256637" y="2527933"/>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216726" y="3840214"/>
              <a:ext cx="4883523" cy="1446550"/>
            </a:xfrm>
            <a:prstGeom prst="rect">
              <a:avLst/>
            </a:prstGeom>
            <a:solidFill>
              <a:schemeClr val="bg1">
                <a:alpha val="0"/>
              </a:schemeClr>
            </a:solidFill>
          </p:spPr>
          <p:txBody>
            <a:bodyPr wrap="square" rtlCol="0">
              <a:spAutoFit/>
            </a:bodyPr>
            <a:lstStyle/>
            <a:p>
              <a:endParaRPr lang="en-US" altLang="ja-JP" sz="1200" b="1" u="sng" dirty="0">
                <a:solidFill>
                  <a:srgbClr val="C00000"/>
                </a:solidFill>
              </a:endParaRPr>
            </a:p>
            <a:p>
              <a:pPr lvl="0" algn="ctr"/>
              <a:r>
                <a:rPr lang="ja-JP" altLang="en-US" sz="3200" b="1" dirty="0" smtClean="0">
                  <a:solidFill>
                    <a:srgbClr val="006600"/>
                  </a:solidFill>
                </a:rPr>
                <a:t>男女</a:t>
              </a:r>
              <a:r>
                <a:rPr lang="ja-JP" altLang="en-US" sz="3200" b="1" dirty="0">
                  <a:solidFill>
                    <a:srgbClr val="006600"/>
                  </a:solidFill>
                </a:rPr>
                <a:t>別</a:t>
              </a:r>
              <a:r>
                <a:rPr lang="ja-JP" altLang="en-US" sz="3200" b="1" dirty="0" smtClean="0">
                  <a:solidFill>
                    <a:srgbClr val="006600"/>
                  </a:solidFill>
                </a:rPr>
                <a:t>・年齢群団別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a:solidFill>
                  <a:srgbClr val="002060"/>
                </a:solidFill>
              </a:endParaRPr>
            </a:p>
            <a:p>
              <a:endParaRPr lang="en-US" altLang="ja-JP" sz="1200" b="1" dirty="0" smtClean="0">
                <a:solidFill>
                  <a:srgbClr val="002060"/>
                </a:solidFill>
              </a:endParaRPr>
            </a:p>
          </p:txBody>
        </p:sp>
      </p:grpSp>
      <p:grpSp>
        <p:nvGrpSpPr>
          <p:cNvPr id="20" name="グループ化 19"/>
          <p:cNvGrpSpPr/>
          <p:nvPr/>
        </p:nvGrpSpPr>
        <p:grpSpPr bwMode="gray">
          <a:xfrm>
            <a:off x="3898321" y="2542271"/>
            <a:ext cx="4299246" cy="3679902"/>
            <a:chOff x="3898321" y="2542271"/>
            <a:chExt cx="4299246" cy="3679902"/>
          </a:xfrm>
        </p:grpSpPr>
        <p:sp>
          <p:nvSpPr>
            <p:cNvPr id="19" name="楕円 18"/>
            <p:cNvSpPr/>
            <p:nvPr/>
          </p:nvSpPr>
          <p:spPr bwMode="gray">
            <a:xfrm>
              <a:off x="4228830" y="254227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テキスト ボックス 10"/>
            <p:cNvSpPr txBox="1"/>
            <p:nvPr/>
          </p:nvSpPr>
          <p:spPr bwMode="gray">
            <a:xfrm>
              <a:off x="3898321" y="3735890"/>
              <a:ext cx="4299246" cy="1846659"/>
            </a:xfrm>
            <a:prstGeom prst="rect">
              <a:avLst/>
            </a:prstGeom>
            <a:solidFill>
              <a:schemeClr val="bg1">
                <a:alpha val="0"/>
              </a:schemeClr>
            </a:solid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gr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a:xfrm>
            <a:off x="1562014" y="2811061"/>
            <a:ext cx="914400" cy="866775"/>
          </a:xfrm>
          <a:prstGeom prst="rect">
            <a:avLst/>
          </a:prstGeom>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a:xfrm>
            <a:off x="5659906" y="2867016"/>
            <a:ext cx="895350" cy="857250"/>
          </a:xfrm>
          <a:prstGeom prst="rect">
            <a:avLst/>
          </a:prstGeom>
        </p:spPr>
      </p:pic>
      <p:pic>
        <p:nvPicPr>
          <p:cNvPr id="5" name="図 4"/>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a:xfrm>
            <a:off x="9683030" y="2857491"/>
            <a:ext cx="857250" cy="866775"/>
          </a:xfrm>
          <a:prstGeom prst="rect">
            <a:avLst/>
          </a:prstGeom>
        </p:spPr>
      </p:pic>
      <p:sp>
        <p:nvSpPr>
          <p:cNvPr id="22" name="正方形/長方形 21"/>
          <p:cNvSpPr/>
          <p:nvPr/>
        </p:nvSpPr>
        <p:spPr>
          <a:xfrm>
            <a:off x="440189" y="6476609"/>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17</a:t>
            </a:fld>
            <a:endParaRPr kumimoji="1" lang="ja-JP" altLang="en-US" dirty="0"/>
          </a:p>
        </p:txBody>
      </p:sp>
    </p:spTree>
    <p:extLst>
      <p:ext uri="{BB962C8B-B14F-4D97-AF65-F5344CB8AC3E}">
        <p14:creationId xmlns:p14="http://schemas.microsoft.com/office/powerpoint/2010/main" val="23947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gray">
          <a:xfrm>
            <a:off x="439916" y="1576431"/>
            <a:ext cx="11485383"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3201" y="1189379"/>
            <a:ext cx="11988799" cy="707886"/>
          </a:xfrm>
          <a:prstGeom prst="rect">
            <a:avLst/>
          </a:prstGeom>
          <a:noFill/>
        </p:spPr>
        <p:txBody>
          <a:bodyPr wrap="square" rtlCol="0">
            <a:spAutoFit/>
          </a:bodyPr>
          <a:lstStyle/>
          <a:p>
            <a:r>
              <a:rPr lang="ja-JP" altLang="en-US" sz="4000" b="1" dirty="0">
                <a:solidFill>
                  <a:srgbClr val="002060"/>
                </a:solidFill>
              </a:rPr>
              <a:t>６</a:t>
            </a:r>
            <a:r>
              <a:rPr kumimoji="1" lang="ja-JP" altLang="en-US" sz="4000" b="1" dirty="0" smtClean="0">
                <a:solidFill>
                  <a:srgbClr val="002060"/>
                </a:solidFill>
              </a:rPr>
              <a:t>．</a:t>
            </a:r>
            <a:r>
              <a:rPr kumimoji="1" lang="ja-JP" altLang="en-US" sz="4000" b="1" dirty="0" err="1" smtClean="0">
                <a:solidFill>
                  <a:srgbClr val="002060"/>
                </a:solidFill>
              </a:rPr>
              <a:t>じちろう</a:t>
            </a:r>
            <a:r>
              <a:rPr kumimoji="1" lang="ja-JP" altLang="en-US" sz="4000" b="1" dirty="0" smtClean="0">
                <a:solidFill>
                  <a:srgbClr val="002060"/>
                </a:solidFill>
              </a:rPr>
              <a:t>退職者団体生命共済の新設</a:t>
            </a:r>
            <a:endParaRPr kumimoji="1" lang="en-US" altLang="ja-JP" sz="4000" b="1" dirty="0" smtClean="0">
              <a:solidFill>
                <a:srgbClr val="002060"/>
              </a:solidFill>
            </a:endParaRPr>
          </a:p>
        </p:txBody>
      </p:sp>
      <p:graphicFrame>
        <p:nvGraphicFramePr>
          <p:cNvPr id="45" name="図表 44">
            <a:extLst>
              <a:ext uri="{FF2B5EF4-FFF2-40B4-BE49-F238E27FC236}">
                <a16:creationId xmlns:a16="http://schemas.microsoft.com/office/drawing/2014/main" id="{8621663F-EC02-4138-9C1C-5A0608CFF022}"/>
              </a:ext>
            </a:extLst>
          </p:cNvPr>
          <p:cNvGraphicFramePr/>
          <p:nvPr>
            <p:extLst/>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txBox="1">
            <a:spLocks/>
          </p:cNvSpPr>
          <p:nvPr/>
        </p:nvSpPr>
        <p:spPr>
          <a:xfrm>
            <a:off x="445803" y="242850"/>
            <a:ext cx="11274129"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a:solidFill>
                  <a:srgbClr val="002060"/>
                </a:solidFill>
                <a:latin typeface="+mn-ea"/>
                <a:ea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endParaRPr lang="ja-JP" altLang="en-US" sz="4400" b="1" u="sng" dirty="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18</a:t>
            </a:r>
            <a:endParaRPr lang="ja-JP" altLang="en-US" sz="2000" dirty="0">
              <a:solidFill>
                <a:schemeClr val="bg1"/>
              </a:solidFill>
              <a:latin typeface="+mn-ea"/>
            </a:endParaRPr>
          </a:p>
        </p:txBody>
      </p:sp>
      <p:sp>
        <p:nvSpPr>
          <p:cNvPr id="15" name="テキスト ボックス 14"/>
          <p:cNvSpPr txBox="1"/>
          <p:nvPr/>
        </p:nvSpPr>
        <p:spPr bwMode="gray">
          <a:xfrm>
            <a:off x="203200" y="2033125"/>
            <a:ext cx="11516731" cy="1077218"/>
          </a:xfrm>
          <a:prstGeom prst="rect">
            <a:avLst/>
          </a:prstGeom>
          <a:solidFill>
            <a:schemeClr val="bg1">
              <a:alpha val="0"/>
            </a:schemeClr>
          </a:solidFill>
        </p:spPr>
        <p:txBody>
          <a:bodyPr wrap="square" rtlCol="0">
            <a:spAutoFit/>
          </a:bodyPr>
          <a:lstStyle/>
          <a:p>
            <a:r>
              <a:rPr lang="ja-JP" altLang="en-US" sz="3200" b="1" dirty="0" smtClean="0">
                <a:solidFill>
                  <a:srgbClr val="002060"/>
                </a:solidFill>
              </a:rPr>
              <a:t>☺団体生命共済加入者が</a:t>
            </a:r>
            <a:r>
              <a:rPr lang="ja-JP" altLang="en-US" sz="3200" b="1" dirty="0">
                <a:solidFill>
                  <a:srgbClr val="002060"/>
                </a:solidFill>
              </a:rPr>
              <a:t>移行</a:t>
            </a:r>
            <a:r>
              <a:rPr lang="ja-JP" altLang="en-US" sz="3200" b="1" dirty="0" smtClean="0">
                <a:solidFill>
                  <a:srgbClr val="002060"/>
                </a:solidFill>
              </a:rPr>
              <a:t>加入できる、</a:t>
            </a:r>
            <a:endParaRPr lang="en-US" altLang="ja-JP" sz="3200" b="1" dirty="0" smtClean="0">
              <a:solidFill>
                <a:srgbClr val="002060"/>
              </a:solidFill>
            </a:endParaRPr>
          </a:p>
          <a:p>
            <a:r>
              <a:rPr lang="ja-JP" altLang="en-US" sz="3200" b="1" dirty="0">
                <a:solidFill>
                  <a:srgbClr val="002060"/>
                </a:solidFill>
              </a:rPr>
              <a:t>　</a:t>
            </a:r>
            <a:r>
              <a:rPr lang="ja-JP" altLang="en-US" sz="3200" b="1" dirty="0" smtClean="0">
                <a:solidFill>
                  <a:srgbClr val="FF0000"/>
                </a:solidFill>
              </a:rPr>
              <a:t>スケールメリットを活かした手ごろな掛金の退職後保障</a:t>
            </a:r>
            <a:endParaRPr lang="en-US" altLang="ja-JP" sz="1200" b="1" dirty="0" smtClean="0">
              <a:solidFill>
                <a:srgbClr val="FF0000"/>
              </a:solidFill>
            </a:endParaRPr>
          </a:p>
        </p:txBody>
      </p:sp>
      <p:pic>
        <p:nvPicPr>
          <p:cNvPr id="2" name="図 1"/>
          <p:cNvPicPr>
            <a:picLocks noChangeAspect="1"/>
          </p:cNvPicPr>
          <p:nvPr/>
        </p:nvPicPr>
        <p:blipFill>
          <a:blip r:embed="rId8"/>
          <a:stretch>
            <a:fillRect/>
          </a:stretch>
        </p:blipFill>
        <p:spPr>
          <a:xfrm>
            <a:off x="1746526" y="3184648"/>
            <a:ext cx="8776107" cy="3469370"/>
          </a:xfrm>
          <a:prstGeom prst="rect">
            <a:avLst/>
          </a:prstGeom>
        </p:spPr>
      </p:pic>
      <p:sp>
        <p:nvSpPr>
          <p:cNvPr id="9" name="正方形/長方形 8"/>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18</a:t>
            </a:fld>
            <a:endParaRPr kumimoji="1" lang="ja-JP" altLang="en-US" dirty="0"/>
          </a:p>
        </p:txBody>
      </p:sp>
    </p:spTree>
    <p:extLst>
      <p:ext uri="{BB962C8B-B14F-4D97-AF65-F5344CB8AC3E}">
        <p14:creationId xmlns:p14="http://schemas.microsoft.com/office/powerpoint/2010/main" val="388988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gray">
          <a:xfrm>
            <a:off x="579617" y="1814503"/>
            <a:ext cx="6914003"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19</a:t>
            </a:fld>
            <a:endParaRPr kumimoji="1" lang="ja-JP" altLang="en-US" dirty="0"/>
          </a:p>
        </p:txBody>
      </p:sp>
      <p:sp>
        <p:nvSpPr>
          <p:cNvPr id="4" name="タイトル 1"/>
          <p:cNvSpPr txBox="1">
            <a:spLocks/>
          </p:cNvSpPr>
          <p:nvPr/>
        </p:nvSpPr>
        <p:spPr>
          <a:xfrm>
            <a:off x="487763" y="480758"/>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400" b="1" u="sng" dirty="0" smtClean="0">
                <a:solidFill>
                  <a:srgbClr val="002060"/>
                </a:solidFill>
                <a:latin typeface="+mn-ea"/>
              </a:rPr>
              <a:t>Ⅱ</a:t>
            </a:r>
            <a:r>
              <a:rPr lang="ja-JP" altLang="en-US" sz="4400" b="1" u="sng" dirty="0" err="1" smtClean="0">
                <a:solidFill>
                  <a:srgbClr val="002060"/>
                </a:solidFill>
              </a:rPr>
              <a:t>．</a:t>
            </a:r>
            <a:r>
              <a:rPr lang="ja-JP" altLang="en-US" sz="4400" b="1" u="sng" dirty="0" smtClean="0">
                <a:solidFill>
                  <a:srgbClr val="002060"/>
                </a:solidFill>
              </a:rPr>
              <a:t>団体生命共済の新制度について</a:t>
            </a:r>
            <a:r>
              <a:rPr lang="ja-JP" altLang="en-US" sz="4800" b="1" u="sng" dirty="0" smtClean="0">
                <a:solidFill>
                  <a:srgbClr val="002060"/>
                </a:solidFill>
              </a:rPr>
              <a:t/>
            </a:r>
            <a:br>
              <a:rPr lang="ja-JP" altLang="en-US" sz="4800" b="1" u="sng" dirty="0" smtClean="0">
                <a:solidFill>
                  <a:srgbClr val="002060"/>
                </a:solidFill>
              </a:rPr>
            </a:br>
            <a:r>
              <a:rPr lang="ja-JP" altLang="en-US" sz="4800" b="1" u="sng" dirty="0" smtClean="0">
                <a:solidFill>
                  <a:srgbClr val="002060"/>
                </a:solidFill>
              </a:rPr>
              <a:t/>
            </a:r>
            <a:br>
              <a:rPr lang="ja-JP" altLang="en-US" sz="4800" b="1" u="sng" dirty="0" smtClean="0">
                <a:solidFill>
                  <a:srgbClr val="002060"/>
                </a:solidFill>
              </a:rPr>
            </a:br>
            <a:endParaRPr lang="ja-JP" altLang="en-US" sz="4800" b="1" u="sng" dirty="0">
              <a:solidFill>
                <a:srgbClr val="002060"/>
              </a:solidFill>
            </a:endParaRPr>
          </a:p>
        </p:txBody>
      </p:sp>
      <p:sp>
        <p:nvSpPr>
          <p:cNvPr id="5" name="テキスト ボックス 4"/>
          <p:cNvSpPr txBox="1"/>
          <p:nvPr/>
        </p:nvSpPr>
        <p:spPr>
          <a:xfrm>
            <a:off x="487763" y="1429782"/>
            <a:ext cx="10641932" cy="769441"/>
          </a:xfrm>
          <a:prstGeom prst="rect">
            <a:avLst/>
          </a:prstGeom>
          <a:noFill/>
        </p:spPr>
        <p:txBody>
          <a:bodyPr wrap="square" rtlCol="0">
            <a:spAutoFit/>
          </a:bodyPr>
          <a:lstStyle/>
          <a:p>
            <a:r>
              <a:rPr lang="ja-JP" altLang="en-US" sz="4400" b="1" dirty="0">
                <a:solidFill>
                  <a:srgbClr val="002060"/>
                </a:solidFill>
              </a:rPr>
              <a:t>７</a:t>
            </a:r>
            <a:r>
              <a:rPr kumimoji="1" lang="ja-JP" altLang="en-US" sz="4400" b="1" dirty="0" smtClean="0">
                <a:solidFill>
                  <a:srgbClr val="002060"/>
                </a:solidFill>
              </a:rPr>
              <a:t>．</a:t>
            </a:r>
            <a:r>
              <a:rPr kumimoji="1" lang="en-US" altLang="ja-JP" sz="4400" b="1" dirty="0" smtClean="0">
                <a:solidFill>
                  <a:srgbClr val="002060"/>
                </a:solidFill>
              </a:rPr>
              <a:t>85</a:t>
            </a:r>
            <a:r>
              <a:rPr kumimoji="1" lang="ja-JP" altLang="en-US" sz="4400" b="1" dirty="0" smtClean="0">
                <a:solidFill>
                  <a:srgbClr val="002060"/>
                </a:solidFill>
              </a:rPr>
              <a:t>歳まで安心の保障を</a:t>
            </a:r>
            <a:endParaRPr kumimoji="1" lang="en-US" altLang="ja-JP" sz="4400" b="1" dirty="0" smtClean="0">
              <a:solidFill>
                <a:srgbClr val="002060"/>
              </a:solidFill>
            </a:endParaRPr>
          </a:p>
        </p:txBody>
      </p:sp>
      <p:pic>
        <p:nvPicPr>
          <p:cNvPr id="8" name="図 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56" y="2348383"/>
            <a:ext cx="8543946" cy="3823532"/>
          </a:xfrm>
          <a:prstGeom prst="rect">
            <a:avLst/>
          </a:prstGeom>
        </p:spPr>
      </p:pic>
      <p:sp>
        <p:nvSpPr>
          <p:cNvPr id="9" name="正方形/長方形 8"/>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19</a:t>
            </a:r>
            <a:endParaRPr lang="ja-JP" altLang="en-US" sz="2000" dirty="0">
              <a:solidFill>
                <a:schemeClr val="bg1"/>
              </a:solidFill>
              <a:latin typeface="+mn-ea"/>
            </a:endParaRPr>
          </a:p>
        </p:txBody>
      </p:sp>
    </p:spTree>
    <p:extLst>
      <p:ext uri="{BB962C8B-B14F-4D97-AF65-F5344CB8AC3E}">
        <p14:creationId xmlns:p14="http://schemas.microsoft.com/office/powerpoint/2010/main" val="3981407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803" y="242850"/>
            <a:ext cx="10327491" cy="1320800"/>
          </a:xfrm>
        </p:spPr>
        <p:txBody>
          <a:bodyPr>
            <a:normAutofit fontScale="90000"/>
          </a:bodyPr>
          <a:lstStyle/>
          <a:p>
            <a:r>
              <a:rPr lang="en-US" altLang="ja-JP" sz="5400" b="1" u="sng" dirty="0" smtClean="0">
                <a:solidFill>
                  <a:srgbClr val="002060"/>
                </a:solidFill>
              </a:rPr>
              <a:t>Ⅰ.</a:t>
            </a:r>
            <a:r>
              <a:rPr lang="ja-JP" altLang="en-US" sz="5400" b="1" u="sng" dirty="0" smtClean="0">
                <a:solidFill>
                  <a:srgbClr val="002060"/>
                </a:solidFill>
              </a:rPr>
              <a:t>はじめに</a:t>
            </a:r>
            <a:r>
              <a:rPr lang="ja-JP" altLang="en-US" sz="5400" b="1" u="sng" dirty="0">
                <a:solidFill>
                  <a:srgbClr val="002060"/>
                </a:solidFill>
              </a:rPr>
              <a:t/>
            </a:r>
            <a:br>
              <a:rPr lang="ja-JP" altLang="en-US" sz="5400" b="1" u="sng" dirty="0">
                <a:solidFill>
                  <a:srgbClr val="002060"/>
                </a:solidFill>
              </a:rPr>
            </a:br>
            <a:endParaRPr kumimoji="1" lang="ja-JP" altLang="en-US" sz="5400" b="1" u="sng" dirty="0">
              <a:solidFill>
                <a:srgbClr val="002060"/>
              </a:solidFill>
            </a:endParaRPr>
          </a:p>
        </p:txBody>
      </p:sp>
      <p:sp>
        <p:nvSpPr>
          <p:cNvPr id="4" name="スライド番号プレースホルダー 3"/>
          <p:cNvSpPr>
            <a:spLocks noGrp="1"/>
          </p:cNvSpPr>
          <p:nvPr>
            <p:ph type="sldNum" sz="quarter" idx="12"/>
          </p:nvPr>
        </p:nvSpPr>
        <p:spPr>
          <a:xfrm>
            <a:off x="11575457" y="6492875"/>
            <a:ext cx="683339" cy="365125"/>
          </a:xfrm>
        </p:spPr>
        <p:txBody>
          <a:bodyPr/>
          <a:lstStyle/>
          <a:p>
            <a:r>
              <a:rPr lang="ja-JP" altLang="en-US" sz="2000" dirty="0">
                <a:solidFill>
                  <a:schemeClr val="bg1"/>
                </a:solidFill>
              </a:rPr>
              <a:t>２</a:t>
            </a:r>
            <a:endParaRPr kumimoji="1" lang="ja-JP" altLang="en-US" sz="2000" dirty="0">
              <a:solidFill>
                <a:schemeClr val="bg1"/>
              </a:solidFill>
            </a:endParaRPr>
          </a:p>
        </p:txBody>
      </p:sp>
      <p:sp>
        <p:nvSpPr>
          <p:cNvPr id="5" name="テキスト ボックス 4"/>
          <p:cNvSpPr txBox="1"/>
          <p:nvPr/>
        </p:nvSpPr>
        <p:spPr>
          <a:xfrm>
            <a:off x="565608" y="1187777"/>
            <a:ext cx="9012025" cy="5355312"/>
          </a:xfrm>
          <a:prstGeom prst="rect">
            <a:avLst/>
          </a:prstGeom>
          <a:noFill/>
        </p:spPr>
        <p:txBody>
          <a:bodyPr wrap="square" rtlCol="0">
            <a:spAutoFit/>
          </a:bodyPr>
          <a:lstStyle/>
          <a:p>
            <a:r>
              <a:rPr kumimoji="1" lang="ja-JP" altLang="en-US" dirty="0" smtClean="0">
                <a:solidFill>
                  <a:srgbClr val="000000"/>
                </a:solidFill>
                <a:latin typeface="+mn-ea"/>
              </a:rPr>
              <a:t>連日の取り組み、お疲れ様です。</a:t>
            </a:r>
            <a:endParaRPr kumimoji="1" lang="en-US" altLang="ja-JP" dirty="0" smtClean="0">
              <a:solidFill>
                <a:srgbClr val="000000"/>
              </a:solidFill>
              <a:latin typeface="+mn-ea"/>
            </a:endParaRPr>
          </a:p>
          <a:p>
            <a:endParaRPr lang="en-US" altLang="ja-JP" dirty="0">
              <a:solidFill>
                <a:srgbClr val="000000"/>
              </a:solidFill>
              <a:latin typeface="+mn-ea"/>
            </a:endParaRPr>
          </a:p>
          <a:p>
            <a:r>
              <a:rPr kumimoji="1" lang="ja-JP" altLang="en-US" dirty="0" smtClean="0">
                <a:solidFill>
                  <a:srgbClr val="000000"/>
                </a:solidFill>
                <a:latin typeface="+mn-ea"/>
              </a:rPr>
              <a:t>自治労では、組合員の雇用と生活を守るための取り組みを行っていますが、</a:t>
            </a:r>
            <a:r>
              <a:rPr kumimoji="1" lang="en-US" altLang="ja-JP" dirty="0" smtClean="0">
                <a:solidFill>
                  <a:srgbClr val="000000"/>
                </a:solidFill>
                <a:latin typeface="+mn-ea"/>
              </a:rPr>
              <a:t/>
            </a:r>
            <a:br>
              <a:rPr kumimoji="1" lang="en-US" altLang="ja-JP" dirty="0" smtClean="0">
                <a:solidFill>
                  <a:srgbClr val="000000"/>
                </a:solidFill>
                <a:latin typeface="+mn-ea"/>
              </a:rPr>
            </a:br>
            <a:r>
              <a:rPr kumimoji="1" lang="ja-JP" altLang="en-US" dirty="0" smtClean="0">
                <a:solidFill>
                  <a:srgbClr val="000000"/>
                </a:solidFill>
                <a:latin typeface="+mn-ea"/>
              </a:rPr>
              <a:t>自主福祉活動として組合員の生活の質の向上も取り組んでいます。</a:t>
            </a:r>
            <a:endParaRPr kumimoji="1" lang="en-US" altLang="ja-JP" dirty="0" smtClean="0">
              <a:solidFill>
                <a:srgbClr val="000000"/>
              </a:solidFill>
              <a:latin typeface="+mn-ea"/>
            </a:endParaRPr>
          </a:p>
          <a:p>
            <a:endParaRPr lang="en-US" altLang="ja-JP" dirty="0">
              <a:solidFill>
                <a:srgbClr val="000000"/>
              </a:solidFill>
              <a:latin typeface="+mn-ea"/>
            </a:endParaRPr>
          </a:p>
          <a:p>
            <a:r>
              <a:rPr kumimoji="1" lang="ja-JP" altLang="en-US" dirty="0" smtClean="0">
                <a:solidFill>
                  <a:srgbClr val="000000"/>
                </a:solidFill>
                <a:latin typeface="+mn-ea"/>
              </a:rPr>
              <a:t>現在のコロナ禍で、心が疲れている組合員も少なくないものと思いますが、</a:t>
            </a:r>
            <a:endParaRPr kumimoji="1" lang="en-US" altLang="ja-JP" dirty="0" smtClean="0">
              <a:solidFill>
                <a:srgbClr val="000000"/>
              </a:solidFill>
              <a:latin typeface="+mn-ea"/>
            </a:endParaRPr>
          </a:p>
          <a:p>
            <a:r>
              <a:rPr lang="ja-JP" altLang="en-US" dirty="0" smtClean="0">
                <a:solidFill>
                  <a:srgbClr val="000000"/>
                </a:solidFill>
                <a:latin typeface="+mn-ea"/>
              </a:rPr>
              <a:t>ささまざ</a:t>
            </a:r>
            <a:r>
              <a:rPr lang="ja-JP" altLang="en-US" dirty="0">
                <a:solidFill>
                  <a:srgbClr val="000000"/>
                </a:solidFill>
                <a:latin typeface="+mn-ea"/>
              </a:rPr>
              <a:t>ま</a:t>
            </a:r>
            <a:r>
              <a:rPr kumimoji="1" lang="ja-JP" altLang="en-US" dirty="0" smtClean="0">
                <a:solidFill>
                  <a:srgbClr val="000000"/>
                </a:solidFill>
                <a:latin typeface="+mn-ea"/>
              </a:rPr>
              <a:t>な取り組みを通じ、仲間同士で支えあいながら健やか</a:t>
            </a:r>
            <a:r>
              <a:rPr lang="ja-JP" altLang="en-US" dirty="0">
                <a:solidFill>
                  <a:srgbClr val="000000"/>
                </a:solidFill>
                <a:latin typeface="+mn-ea"/>
              </a:rPr>
              <a:t>な</a:t>
            </a:r>
            <a:r>
              <a:rPr kumimoji="1" lang="ja-JP" altLang="en-US" dirty="0" smtClean="0">
                <a:solidFill>
                  <a:srgbClr val="000000"/>
                </a:solidFill>
                <a:latin typeface="+mn-ea"/>
              </a:rPr>
              <a:t>日々を</a:t>
            </a:r>
            <a:r>
              <a:rPr kumimoji="1" lang="en-US" altLang="ja-JP" dirty="0" smtClean="0">
                <a:solidFill>
                  <a:srgbClr val="000000"/>
                </a:solidFill>
                <a:latin typeface="+mn-ea"/>
              </a:rPr>
              <a:t/>
            </a:r>
            <a:br>
              <a:rPr kumimoji="1" lang="en-US" altLang="ja-JP" dirty="0" smtClean="0">
                <a:solidFill>
                  <a:srgbClr val="000000"/>
                </a:solidFill>
                <a:latin typeface="+mn-ea"/>
              </a:rPr>
            </a:br>
            <a:r>
              <a:rPr lang="ja-JP" altLang="en-US" dirty="0" smtClean="0">
                <a:solidFill>
                  <a:srgbClr val="000000"/>
                </a:solidFill>
                <a:latin typeface="+mn-ea"/>
              </a:rPr>
              <a:t>送れる</a:t>
            </a:r>
            <a:r>
              <a:rPr kumimoji="1" lang="ja-JP" altLang="en-US" dirty="0" smtClean="0">
                <a:solidFill>
                  <a:srgbClr val="000000"/>
                </a:solidFill>
                <a:latin typeface="+mn-ea"/>
              </a:rPr>
              <a:t>ことが重要と考えています。</a:t>
            </a:r>
            <a:endParaRPr kumimoji="1" lang="en-US" altLang="ja-JP" dirty="0" smtClean="0">
              <a:solidFill>
                <a:srgbClr val="000000"/>
              </a:solidFill>
              <a:latin typeface="+mn-ea"/>
            </a:endParaRPr>
          </a:p>
          <a:p>
            <a:endParaRPr lang="en-US" altLang="ja-JP" dirty="0">
              <a:solidFill>
                <a:srgbClr val="000000"/>
              </a:solidFill>
              <a:latin typeface="+mn-ea"/>
            </a:endParaRPr>
          </a:p>
          <a:p>
            <a:r>
              <a:rPr kumimoji="1" lang="ja-JP" altLang="en-US" dirty="0" smtClean="0">
                <a:solidFill>
                  <a:srgbClr val="000000"/>
                </a:solidFill>
                <a:latin typeface="+mn-ea"/>
              </a:rPr>
              <a:t>自治体、</a:t>
            </a:r>
            <a:r>
              <a:rPr lang="ja-JP" altLang="en-US" dirty="0" smtClean="0">
                <a:solidFill>
                  <a:srgbClr val="000000"/>
                </a:solidFill>
                <a:latin typeface="+mn-ea"/>
              </a:rPr>
              <a:t>地域</a:t>
            </a:r>
            <a:r>
              <a:rPr lang="ja-JP" altLang="en-US" dirty="0">
                <a:solidFill>
                  <a:srgbClr val="000000"/>
                </a:solidFill>
                <a:latin typeface="+mn-ea"/>
              </a:rPr>
              <a:t>公共</a:t>
            </a:r>
            <a:r>
              <a:rPr kumimoji="1" lang="ja-JP" altLang="en-US" dirty="0" smtClean="0">
                <a:solidFill>
                  <a:srgbClr val="000000"/>
                </a:solidFill>
                <a:latin typeface="+mn-ea"/>
              </a:rPr>
              <a:t>サービスに従事する私たちが、自らの取り組みにより職場環境や日々の生活を整えることは、私たち自身の</a:t>
            </a:r>
            <a:r>
              <a:rPr lang="ja-JP" altLang="en-US" dirty="0" smtClean="0">
                <a:solidFill>
                  <a:srgbClr val="000000"/>
                </a:solidFill>
                <a:latin typeface="+mn-ea"/>
              </a:rPr>
              <a:t>職務における</a:t>
            </a:r>
            <a:r>
              <a:rPr lang="ja-JP" altLang="en-US" dirty="0">
                <a:solidFill>
                  <a:srgbClr val="000000"/>
                </a:solidFill>
                <a:latin typeface="+mn-ea"/>
              </a:rPr>
              <a:t>パフォーマンス</a:t>
            </a:r>
            <a:r>
              <a:rPr lang="ja-JP" altLang="en-US" dirty="0" smtClean="0">
                <a:solidFill>
                  <a:srgbClr val="000000"/>
                </a:solidFill>
                <a:latin typeface="+mn-ea"/>
              </a:rPr>
              <a:t>を</a:t>
            </a:r>
            <a:r>
              <a:rPr lang="ja-JP" altLang="en-US" dirty="0">
                <a:solidFill>
                  <a:srgbClr val="000000"/>
                </a:solidFill>
                <a:latin typeface="+mn-ea"/>
              </a:rPr>
              <a:t>引き上</a:t>
            </a:r>
            <a:r>
              <a:rPr lang="ja-JP" altLang="en-US" dirty="0" smtClean="0">
                <a:solidFill>
                  <a:srgbClr val="000000"/>
                </a:solidFill>
                <a:latin typeface="+mn-ea"/>
              </a:rPr>
              <a:t>げ、</a:t>
            </a:r>
            <a:endParaRPr lang="en-US" altLang="ja-JP" dirty="0" smtClean="0">
              <a:solidFill>
                <a:srgbClr val="000000"/>
              </a:solidFill>
              <a:latin typeface="+mn-ea"/>
            </a:endParaRPr>
          </a:p>
          <a:p>
            <a:r>
              <a:rPr lang="ja-JP" altLang="en-US" dirty="0" smtClean="0">
                <a:solidFill>
                  <a:srgbClr val="000000"/>
                </a:solidFill>
                <a:latin typeface="+mn-ea"/>
              </a:rPr>
              <a:t>ひいては地域住民の</a:t>
            </a:r>
            <a:r>
              <a:rPr kumimoji="1" lang="ja-JP" altLang="en-US" dirty="0" smtClean="0">
                <a:solidFill>
                  <a:srgbClr val="000000"/>
                </a:solidFill>
                <a:latin typeface="+mn-ea"/>
              </a:rPr>
              <a:t>幸せにつながるものです。</a:t>
            </a:r>
            <a:endParaRPr kumimoji="1" lang="en-US" altLang="ja-JP" dirty="0" smtClean="0">
              <a:solidFill>
                <a:srgbClr val="000000"/>
              </a:solidFill>
              <a:latin typeface="+mn-ea"/>
            </a:endParaRPr>
          </a:p>
          <a:p>
            <a:endParaRPr kumimoji="1" lang="en-US" altLang="ja-JP" dirty="0" smtClean="0">
              <a:solidFill>
                <a:srgbClr val="000000"/>
              </a:solidFill>
              <a:latin typeface="+mn-ea"/>
            </a:endParaRPr>
          </a:p>
          <a:p>
            <a:r>
              <a:rPr lang="ja-JP" altLang="en-US" dirty="0">
                <a:solidFill>
                  <a:srgbClr val="000000"/>
                </a:solidFill>
                <a:latin typeface="+mn-ea"/>
              </a:rPr>
              <a:t>本日は、このような視点から私たちのくらしを豊かにする「ツール」である</a:t>
            </a:r>
            <a:r>
              <a:rPr lang="ja-JP" altLang="en-US" dirty="0" err="1">
                <a:solidFill>
                  <a:srgbClr val="000000"/>
                </a:solidFill>
                <a:latin typeface="+mn-ea"/>
              </a:rPr>
              <a:t>じちろう</a:t>
            </a:r>
            <a:r>
              <a:rPr lang="ja-JP" altLang="en-US" dirty="0">
                <a:solidFill>
                  <a:srgbClr val="000000"/>
                </a:solidFill>
                <a:latin typeface="+mn-ea"/>
              </a:rPr>
              <a:t>共済の制度と、これからじちろう共済を検討</a:t>
            </a:r>
            <a:r>
              <a:rPr lang="ja-JP" altLang="en-US" dirty="0" smtClean="0">
                <a:solidFill>
                  <a:srgbClr val="000000"/>
                </a:solidFill>
                <a:latin typeface="+mn-ea"/>
              </a:rPr>
              <a:t>される皆さんにとって、</a:t>
            </a:r>
            <a:endParaRPr lang="en-US" altLang="ja-JP" dirty="0" smtClean="0">
              <a:solidFill>
                <a:srgbClr val="000000"/>
              </a:solidFill>
              <a:latin typeface="+mn-ea"/>
            </a:endParaRPr>
          </a:p>
          <a:p>
            <a:r>
              <a:rPr lang="ja-JP" altLang="en-US" dirty="0" smtClean="0">
                <a:solidFill>
                  <a:srgbClr val="000000"/>
                </a:solidFill>
                <a:latin typeface="+mn-ea"/>
              </a:rPr>
              <a:t>効果的な利用</a:t>
            </a:r>
            <a:r>
              <a:rPr lang="ja-JP" altLang="en-US" dirty="0">
                <a:solidFill>
                  <a:srgbClr val="000000"/>
                </a:solidFill>
                <a:latin typeface="+mn-ea"/>
              </a:rPr>
              <a:t>方法をお伝えします</a:t>
            </a:r>
            <a:r>
              <a:rPr lang="ja-JP" altLang="en-US" dirty="0" smtClean="0">
                <a:solidFill>
                  <a:srgbClr val="000000"/>
                </a:solidFill>
                <a:latin typeface="+mn-ea"/>
              </a:rPr>
              <a:t>。</a:t>
            </a:r>
            <a:endParaRPr lang="en-US" altLang="ja-JP" dirty="0" smtClean="0">
              <a:solidFill>
                <a:srgbClr val="000000"/>
              </a:solidFill>
              <a:latin typeface="+mn-ea"/>
            </a:endParaRPr>
          </a:p>
          <a:p>
            <a:endParaRPr lang="en-US" altLang="ja-JP" dirty="0">
              <a:solidFill>
                <a:srgbClr val="000000"/>
              </a:solidFill>
              <a:latin typeface="+mn-ea"/>
            </a:endParaRPr>
          </a:p>
          <a:p>
            <a:r>
              <a:rPr lang="ja-JP" altLang="en-US" dirty="0" smtClean="0">
                <a:solidFill>
                  <a:srgbClr val="000000"/>
                </a:solidFill>
                <a:latin typeface="+mn-ea"/>
              </a:rPr>
              <a:t>また</a:t>
            </a:r>
            <a:r>
              <a:rPr lang="ja-JP" altLang="en-US" dirty="0">
                <a:solidFill>
                  <a:srgbClr val="000000"/>
                </a:solidFill>
                <a:latin typeface="+mn-ea"/>
              </a:rPr>
              <a:t>、団体生命共済の保障内容</a:t>
            </a:r>
            <a:r>
              <a:rPr lang="ja-JP" altLang="en-US" dirty="0" smtClean="0">
                <a:solidFill>
                  <a:srgbClr val="000000"/>
                </a:solidFill>
                <a:latin typeface="+mn-ea"/>
              </a:rPr>
              <a:t>が</a:t>
            </a:r>
            <a:r>
              <a:rPr lang="ja-JP" altLang="en-US" dirty="0">
                <a:solidFill>
                  <a:srgbClr val="000000"/>
                </a:solidFill>
                <a:latin typeface="+mn-ea"/>
              </a:rPr>
              <a:t>改定</a:t>
            </a:r>
            <a:r>
              <a:rPr lang="ja-JP" altLang="en-US" dirty="0" smtClean="0">
                <a:solidFill>
                  <a:srgbClr val="000000"/>
                </a:solidFill>
                <a:latin typeface="+mn-ea"/>
              </a:rPr>
              <a:t>され</a:t>
            </a:r>
            <a:r>
              <a:rPr lang="ja-JP" altLang="en-US" dirty="0">
                <a:solidFill>
                  <a:srgbClr val="000000"/>
                </a:solidFill>
                <a:latin typeface="+mn-ea"/>
              </a:rPr>
              <a:t>、より魅力的になりましたので</a:t>
            </a:r>
            <a:r>
              <a:rPr lang="ja-JP" altLang="en-US" dirty="0" smtClean="0">
                <a:solidFill>
                  <a:srgbClr val="000000"/>
                </a:solidFill>
                <a:latin typeface="+mn-ea"/>
              </a:rPr>
              <a:t>、</a:t>
            </a:r>
            <a:endParaRPr lang="en-US" altLang="ja-JP" dirty="0" smtClean="0">
              <a:solidFill>
                <a:srgbClr val="000000"/>
              </a:solidFill>
              <a:latin typeface="+mn-ea"/>
            </a:endParaRPr>
          </a:p>
          <a:p>
            <a:r>
              <a:rPr lang="ja-JP" altLang="en-US" dirty="0" smtClean="0">
                <a:solidFill>
                  <a:srgbClr val="000000"/>
                </a:solidFill>
                <a:latin typeface="+mn-ea"/>
              </a:rPr>
              <a:t>あわせて</a:t>
            </a:r>
            <a:r>
              <a:rPr lang="ja-JP" altLang="en-US" dirty="0">
                <a:solidFill>
                  <a:srgbClr val="000000"/>
                </a:solidFill>
                <a:latin typeface="+mn-ea"/>
              </a:rPr>
              <a:t>お伝えします</a:t>
            </a:r>
            <a:r>
              <a:rPr lang="ja-JP" altLang="en-US" dirty="0" smtClean="0">
                <a:solidFill>
                  <a:srgbClr val="000000"/>
                </a:solidFill>
                <a:latin typeface="+mn-ea"/>
              </a:rPr>
              <a:t>。</a:t>
            </a:r>
            <a:endParaRPr lang="ja-JP" altLang="en-US" dirty="0">
              <a:solidFill>
                <a:srgbClr val="000000"/>
              </a:solidFill>
              <a:latin typeface="+mn-ea"/>
            </a:endParaRPr>
          </a:p>
        </p:txBody>
      </p:sp>
      <p:sp>
        <p:nvSpPr>
          <p:cNvPr id="6" name="正方形/長方形 5"/>
          <p:cNvSpPr/>
          <p:nvPr/>
        </p:nvSpPr>
        <p:spPr>
          <a:xfrm>
            <a:off x="0" y="6519618"/>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51322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a:solidFill>
                  <a:srgbClr val="002060"/>
                </a:solidFill>
              </a:rPr>
              <a:t>Ⅰ</a:t>
            </a:r>
            <a:r>
              <a:rPr lang="ja-JP" altLang="en-US" sz="4800" b="1" dirty="0" err="1" smtClean="0">
                <a:solidFill>
                  <a:srgbClr val="002060"/>
                </a:solidFill>
              </a:rPr>
              <a:t>．</a:t>
            </a:r>
            <a:r>
              <a:rPr lang="ja-JP" altLang="en-US" sz="4800" b="1" dirty="0" smtClean="0">
                <a:solidFill>
                  <a:srgbClr val="002060"/>
                </a:solidFill>
              </a:rPr>
              <a:t>団体生命共済とは</a:t>
            </a:r>
            <a:endParaRPr lang="ja-JP" altLang="en-US" sz="4800" b="1" dirty="0">
              <a:solidFill>
                <a:srgbClr val="002060"/>
              </a:solidFill>
            </a:endParaRPr>
          </a:p>
          <a:p>
            <a:pPr marL="0" indent="0">
              <a:lnSpc>
                <a:spcPct val="120000"/>
              </a:lnSpc>
              <a:buNone/>
            </a:pPr>
            <a:r>
              <a:rPr lang="en-US" altLang="ja-JP" sz="4800" b="1" dirty="0">
                <a:solidFill>
                  <a:srgbClr val="002060"/>
                </a:solidFill>
              </a:rPr>
              <a:t>Ⅱ</a:t>
            </a:r>
            <a:r>
              <a:rPr lang="ja-JP" altLang="en-US" sz="4800" b="1" dirty="0" err="1">
                <a:solidFill>
                  <a:srgbClr val="002060"/>
                </a:solidFill>
              </a:rPr>
              <a:t>．</a:t>
            </a:r>
            <a:r>
              <a:rPr lang="ja-JP" altLang="en-US" sz="4800" b="1" dirty="0">
                <a:solidFill>
                  <a:srgbClr val="002060"/>
                </a:solidFill>
              </a:rPr>
              <a:t>団体生命共済の新制度について</a:t>
            </a:r>
            <a:endParaRPr lang="en-US" altLang="ja-JP" sz="4800" b="1" dirty="0">
              <a:solidFill>
                <a:srgbClr val="002060"/>
              </a:solidFill>
            </a:endParaRPr>
          </a:p>
          <a:p>
            <a:pPr marL="0" indent="0">
              <a:lnSpc>
                <a:spcPct val="120000"/>
              </a:lnSpc>
              <a:buNone/>
            </a:pPr>
            <a:r>
              <a:rPr lang="en-US" altLang="ja-JP" sz="4800" b="1" dirty="0">
                <a:solidFill>
                  <a:srgbClr val="FF0000"/>
                </a:solidFill>
              </a:rPr>
              <a:t>Ⅲ</a:t>
            </a:r>
            <a:r>
              <a:rPr lang="ja-JP" altLang="en-US" sz="4800" b="1" dirty="0" err="1">
                <a:solidFill>
                  <a:srgbClr val="FF0000"/>
                </a:solidFill>
              </a:rPr>
              <a:t>．じちろう</a:t>
            </a:r>
            <a:r>
              <a:rPr lang="ja-JP" altLang="en-US" sz="4800" b="1" dirty="0">
                <a:solidFill>
                  <a:srgbClr val="FF0000"/>
                </a:solidFill>
              </a:rPr>
              <a:t>共済</a:t>
            </a:r>
            <a:r>
              <a:rPr lang="ja-JP" altLang="en-US" sz="4800" b="1" dirty="0" smtClean="0">
                <a:solidFill>
                  <a:srgbClr val="FF0000"/>
                </a:solidFill>
              </a:rPr>
              <a:t>を活用しよう</a:t>
            </a:r>
            <a:endParaRPr lang="ja-JP" altLang="en-US" sz="4800" b="1" dirty="0">
              <a:solidFill>
                <a:srgbClr val="FF000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20</a:t>
            </a:r>
            <a:endParaRPr lang="ja-JP" altLang="en-US" sz="2000" dirty="0">
              <a:solidFill>
                <a:schemeClr val="bg1"/>
              </a:solidFill>
              <a:latin typeface="+mn-ea"/>
            </a:endParaRPr>
          </a:p>
        </p:txBody>
      </p:sp>
      <p:sp>
        <p:nvSpPr>
          <p:cNvPr id="8" name="正方形/長方形 7"/>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20</a:t>
            </a:fld>
            <a:endParaRPr kumimoji="1" lang="ja-JP" altLang="en-US"/>
          </a:p>
        </p:txBody>
      </p:sp>
    </p:spTree>
    <p:extLst>
      <p:ext uri="{BB962C8B-B14F-4D97-AF65-F5344CB8AC3E}">
        <p14:creationId xmlns:p14="http://schemas.microsoft.com/office/powerpoint/2010/main" val="13852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角丸四角形 12"/>
          <p:cNvSpPr/>
          <p:nvPr/>
        </p:nvSpPr>
        <p:spPr bwMode="gray">
          <a:xfrm>
            <a:off x="729761" y="1634883"/>
            <a:ext cx="6340112"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29761" y="1215766"/>
            <a:ext cx="6508114" cy="769441"/>
          </a:xfrm>
          <a:prstGeom prst="rect">
            <a:avLst/>
          </a:prstGeom>
          <a:noFill/>
        </p:spPr>
        <p:txBody>
          <a:bodyPr wrap="square" rtlCol="0">
            <a:spAutoFit/>
          </a:bodyPr>
          <a:lstStyle/>
          <a:p>
            <a:r>
              <a:rPr lang="ja-JP" altLang="en-US" sz="4400" b="1" dirty="0" smtClean="0">
                <a:solidFill>
                  <a:srgbClr val="002060"/>
                </a:solidFill>
              </a:rPr>
              <a:t>長期共済・税制適格年金</a:t>
            </a:r>
            <a:endParaRPr kumimoji="1" lang="en-US" altLang="ja-JP" sz="4400" b="1" dirty="0" smtClean="0">
              <a:solidFill>
                <a:srgbClr val="002060"/>
              </a:solidFill>
            </a:endParaRPr>
          </a:p>
        </p:txBody>
      </p:sp>
      <p:sp>
        <p:nvSpPr>
          <p:cNvPr id="8" name="右矢印 7"/>
          <p:cNvSpPr/>
          <p:nvPr/>
        </p:nvSpPr>
        <p:spPr>
          <a:xfrm>
            <a:off x="729761" y="2109847"/>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30897" y="2522057"/>
            <a:ext cx="1020673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団体生命共済加入者は、自治労組合員専用の</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「お得な」積み立て制度を</a:t>
            </a:r>
            <a:r>
              <a:rPr lang="ja-JP" altLang="en-US" sz="3200" b="1" dirty="0">
                <a:solidFill>
                  <a:schemeClr val="accent3">
                    <a:lumMod val="50000"/>
                  </a:schemeClr>
                </a:solidFill>
              </a:rPr>
              <a:t>利用</a:t>
            </a:r>
            <a:r>
              <a:rPr lang="ja-JP" altLang="en-US" sz="3200" b="1" dirty="0" smtClean="0">
                <a:solidFill>
                  <a:schemeClr val="accent3">
                    <a:lumMod val="50000"/>
                  </a:schemeClr>
                </a:solidFill>
              </a:rPr>
              <a:t>できます</a:t>
            </a:r>
            <a:endParaRPr lang="en-US" altLang="ja-JP" sz="3200" b="1" dirty="0">
              <a:solidFill>
                <a:schemeClr val="accent3">
                  <a:lumMod val="50000"/>
                </a:schemeClr>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r>
              <a:rPr lang="en-US" altLang="ja-JP" sz="2000" dirty="0">
                <a:solidFill>
                  <a:schemeClr val="bg1"/>
                </a:solidFill>
                <a:latin typeface="+mn-ea"/>
              </a:rPr>
              <a:t>1</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800" b="1" u="sng" dirty="0">
                <a:solidFill>
                  <a:srgbClr val="002060"/>
                </a:solidFill>
              </a:rPr>
              <a:t>Ⅲ</a:t>
            </a:r>
            <a:r>
              <a:rPr lang="ja-JP" altLang="en-US" sz="4800" b="1" u="sng" dirty="0" err="1" smtClean="0">
                <a:solidFill>
                  <a:srgbClr val="002060"/>
                </a:solidFill>
              </a:rPr>
              <a:t>．じちろう</a:t>
            </a:r>
            <a:r>
              <a:rPr lang="ja-JP" altLang="en-US" sz="4800" b="1" u="sng" dirty="0" smtClean="0">
                <a:solidFill>
                  <a:srgbClr val="002060"/>
                </a:solidFill>
              </a:rPr>
              <a:t>共済を活用しよう</a:t>
            </a:r>
            <a:r>
              <a:rPr lang="ja-JP" altLang="en-US" sz="4800" b="1" dirty="0">
                <a:solidFill>
                  <a:srgbClr val="002060"/>
                </a:solidFill>
              </a:rPr>
              <a:t/>
            </a:r>
            <a:br>
              <a:rPr lang="ja-JP" altLang="en-US" sz="4800" b="1" dirty="0">
                <a:solidFill>
                  <a:srgbClr val="002060"/>
                </a:solidFill>
              </a:rPr>
            </a:br>
            <a:endParaRPr kumimoji="1" lang="ja-JP" altLang="en-US" sz="4800" b="1" u="sng" dirty="0">
              <a:solidFill>
                <a:srgbClr val="002060"/>
              </a:solidFill>
            </a:endParaRPr>
          </a:p>
        </p:txBody>
      </p:sp>
      <p:pic>
        <p:nvPicPr>
          <p:cNvPr id="2" name="図 1"/>
          <p:cNvPicPr>
            <a:picLocks noChangeAspect="1"/>
          </p:cNvPicPr>
          <p:nvPr/>
        </p:nvPicPr>
        <p:blipFill>
          <a:blip r:embed="rId3"/>
          <a:stretch>
            <a:fillRect/>
          </a:stretch>
        </p:blipFill>
        <p:spPr>
          <a:xfrm>
            <a:off x="445803" y="4915907"/>
            <a:ext cx="5474489" cy="1251122"/>
          </a:xfrm>
          <a:prstGeom prst="rect">
            <a:avLst/>
          </a:prstGeom>
        </p:spPr>
      </p:pic>
      <p:pic>
        <p:nvPicPr>
          <p:cNvPr id="3" name="図 2"/>
          <p:cNvPicPr>
            <a:picLocks noChangeAspect="1"/>
          </p:cNvPicPr>
          <p:nvPr/>
        </p:nvPicPr>
        <p:blipFill>
          <a:blip r:embed="rId4"/>
          <a:stretch>
            <a:fillRect/>
          </a:stretch>
        </p:blipFill>
        <p:spPr>
          <a:xfrm>
            <a:off x="5235699" y="4934957"/>
            <a:ext cx="5413251" cy="1237127"/>
          </a:xfrm>
          <a:prstGeom prst="rect">
            <a:avLst/>
          </a:prstGeom>
        </p:spPr>
      </p:pic>
      <p:sp>
        <p:nvSpPr>
          <p:cNvPr id="4" name="角丸四角形吹き出し 3"/>
          <p:cNvSpPr/>
          <p:nvPr/>
        </p:nvSpPr>
        <p:spPr>
          <a:xfrm>
            <a:off x="1346568" y="3925762"/>
            <a:ext cx="3600450" cy="1013666"/>
          </a:xfrm>
          <a:prstGeom prst="wedgeRoundRectCallout">
            <a:avLst>
              <a:gd name="adj1" fmla="val -22048"/>
              <a:gd name="adj2" fmla="val 696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ライフスタイルに合わせて</a:t>
            </a:r>
            <a:endParaRPr kumimoji="1" lang="en-US" altLang="ja-JP" b="1" dirty="0" smtClean="0">
              <a:solidFill>
                <a:srgbClr val="FF0000"/>
              </a:solidFill>
            </a:endParaRPr>
          </a:p>
          <a:p>
            <a:pPr algn="ctr"/>
            <a:r>
              <a:rPr lang="ja-JP" altLang="en-US" b="1" dirty="0" smtClean="0">
                <a:solidFill>
                  <a:srgbClr val="FF0000"/>
                </a:solidFill>
              </a:rPr>
              <a:t>増額・減額できる</a:t>
            </a:r>
            <a:endParaRPr kumimoji="1" lang="ja-JP" altLang="en-US" b="1" dirty="0">
              <a:solidFill>
                <a:srgbClr val="FF0000"/>
              </a:solidFill>
            </a:endParaRPr>
          </a:p>
        </p:txBody>
      </p:sp>
      <p:sp>
        <p:nvSpPr>
          <p:cNvPr id="14" name="角丸四角形吹き出し 13"/>
          <p:cNvSpPr/>
          <p:nvPr/>
        </p:nvSpPr>
        <p:spPr>
          <a:xfrm>
            <a:off x="6142099" y="3897898"/>
            <a:ext cx="3600450" cy="1013666"/>
          </a:xfrm>
          <a:prstGeom prst="wedgeRoundRectCallout">
            <a:avLst>
              <a:gd name="adj1" fmla="val -14111"/>
              <a:gd name="adj2" fmla="val 639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個人年金保険料控除対象で</a:t>
            </a:r>
            <a:endParaRPr kumimoji="1" lang="en-US" altLang="ja-JP" b="1" dirty="0" smtClean="0">
              <a:solidFill>
                <a:srgbClr val="FF0000"/>
              </a:solidFill>
            </a:endParaRPr>
          </a:p>
          <a:p>
            <a:pPr algn="ctr"/>
            <a:r>
              <a:rPr lang="ja-JP" altLang="en-US" b="1" dirty="0" smtClean="0">
                <a:solidFill>
                  <a:srgbClr val="FF0000"/>
                </a:solidFill>
              </a:rPr>
              <a:t>節税効果も</a:t>
            </a:r>
            <a:endParaRPr kumimoji="1" lang="ja-JP" altLang="en-US" b="1" dirty="0">
              <a:solidFill>
                <a:srgbClr val="FF0000"/>
              </a:solidFill>
            </a:endParaRPr>
          </a:p>
        </p:txBody>
      </p:sp>
      <p:sp>
        <p:nvSpPr>
          <p:cNvPr id="12" name="正方形/長方形 11"/>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47228C29-2B79-4EE8-9B27-8EAFC38607DB}" type="slidenum">
              <a:rPr kumimoji="1" lang="ja-JP" altLang="en-US" smtClean="0"/>
              <a:t>21</a:t>
            </a:fld>
            <a:endParaRPr kumimoji="1" lang="ja-JP" altLang="en-US" dirty="0"/>
          </a:p>
        </p:txBody>
      </p:sp>
      <p:sp>
        <p:nvSpPr>
          <p:cNvPr id="19" name="コンテンツ プレースホルダー 3" hidden="1"/>
          <p:cNvSpPr txBox="1">
            <a:spLocks/>
          </p:cNvSpPr>
          <p:nvPr/>
        </p:nvSpPr>
        <p:spPr>
          <a:xfrm>
            <a:off x="423334" y="925618"/>
            <a:ext cx="9308495" cy="5842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dirty="0" smtClean="0"/>
              <a:t>じ済</a:t>
            </a:r>
            <a:endParaRPr lang="ja-JP" altLang="en-US" dirty="0"/>
          </a:p>
        </p:txBody>
      </p:sp>
    </p:spTree>
    <p:extLst>
      <p:ext uri="{BB962C8B-B14F-4D97-AF65-F5344CB8AC3E}">
        <p14:creationId xmlns:p14="http://schemas.microsoft.com/office/powerpoint/2010/main" val="33980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角丸四角形 14"/>
          <p:cNvSpPr/>
          <p:nvPr/>
        </p:nvSpPr>
        <p:spPr bwMode="gray">
          <a:xfrm>
            <a:off x="729761" y="1493210"/>
            <a:ext cx="6340112"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22</a:t>
            </a:r>
            <a:endParaRPr lang="ja-JP" altLang="en-US" sz="2000" dirty="0">
              <a:solidFill>
                <a:schemeClr val="bg1"/>
              </a:solidFill>
              <a:latin typeface="+mn-ea"/>
            </a:endParaRPr>
          </a:p>
        </p:txBody>
      </p:sp>
      <p:pic>
        <p:nvPicPr>
          <p:cNvPr id="2" name="図 1"/>
          <p:cNvPicPr>
            <a:picLocks noChangeAspect="1"/>
          </p:cNvPicPr>
          <p:nvPr/>
        </p:nvPicPr>
        <p:blipFill>
          <a:blip r:embed="rId3"/>
          <a:stretch>
            <a:fillRect/>
          </a:stretch>
        </p:blipFill>
        <p:spPr>
          <a:xfrm>
            <a:off x="2570051" y="1844526"/>
            <a:ext cx="6828408" cy="2555776"/>
          </a:xfrm>
          <a:prstGeom prst="rect">
            <a:avLst/>
          </a:prstGeom>
        </p:spPr>
      </p:pic>
      <p:pic>
        <p:nvPicPr>
          <p:cNvPr id="14" name="図 13"/>
          <p:cNvPicPr>
            <a:picLocks noChangeAspect="1"/>
          </p:cNvPicPr>
          <p:nvPr/>
        </p:nvPicPr>
        <p:blipFill>
          <a:blip r:embed="rId4"/>
          <a:stretch>
            <a:fillRect/>
          </a:stretch>
        </p:blipFill>
        <p:spPr>
          <a:xfrm>
            <a:off x="5984255" y="4469946"/>
            <a:ext cx="4776672" cy="1861572"/>
          </a:xfrm>
          <a:prstGeom prst="rect">
            <a:avLst/>
          </a:prstGeom>
        </p:spPr>
      </p:pic>
      <p:pic>
        <p:nvPicPr>
          <p:cNvPr id="17" name="図 16"/>
          <p:cNvPicPr>
            <a:picLocks noChangeAspect="1"/>
          </p:cNvPicPr>
          <p:nvPr/>
        </p:nvPicPr>
        <p:blipFill>
          <a:blip r:embed="rId5"/>
          <a:stretch>
            <a:fillRect/>
          </a:stretch>
        </p:blipFill>
        <p:spPr>
          <a:xfrm>
            <a:off x="884644" y="4435396"/>
            <a:ext cx="4992049" cy="1896122"/>
          </a:xfrm>
          <a:prstGeom prst="rect">
            <a:avLst/>
          </a:prstGeom>
        </p:spPr>
      </p:pic>
      <p:sp>
        <p:nvSpPr>
          <p:cNvPr id="8"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rPr>
              <a:t>Ⅲ</a:t>
            </a:r>
            <a:r>
              <a:rPr lang="ja-JP" altLang="en-US" sz="4800" b="1" u="sng" dirty="0" err="1" smtClean="0">
                <a:solidFill>
                  <a:srgbClr val="002060"/>
                </a:solidFill>
              </a:rPr>
              <a:t>．じちろう</a:t>
            </a:r>
            <a:r>
              <a:rPr lang="ja-JP" altLang="en-US" sz="4800" b="1" u="sng" dirty="0" smtClean="0">
                <a:solidFill>
                  <a:srgbClr val="002060"/>
                </a:solidFill>
              </a:rPr>
              <a:t>共済を活用しよう</a:t>
            </a:r>
            <a:r>
              <a:rPr lang="ja-JP" altLang="en-US" sz="4800" b="1" dirty="0" smtClean="0">
                <a:solidFill>
                  <a:srgbClr val="002060"/>
                </a:solidFill>
              </a:rPr>
              <a:t/>
            </a:r>
            <a:br>
              <a:rPr lang="ja-JP" altLang="en-US" sz="4800" b="1" dirty="0" smtClean="0">
                <a:solidFill>
                  <a:srgbClr val="002060"/>
                </a:solidFill>
              </a:rPr>
            </a:br>
            <a:r>
              <a:rPr lang="ja-JP" altLang="en-US" sz="4800" b="1" u="sng" dirty="0" smtClean="0">
                <a:solidFill>
                  <a:srgbClr val="002060"/>
                </a:solidFill>
              </a:rPr>
              <a:t/>
            </a:r>
            <a:br>
              <a:rPr lang="ja-JP" altLang="en-US" sz="4800" b="1" u="sng" dirty="0" smtClean="0">
                <a:solidFill>
                  <a:srgbClr val="002060"/>
                </a:solidFill>
              </a:rPr>
            </a:br>
            <a:endParaRPr lang="ja-JP" altLang="en-US" sz="4800" b="1" u="sng" dirty="0">
              <a:solidFill>
                <a:srgbClr val="002060"/>
              </a:solidFill>
            </a:endParaRPr>
          </a:p>
        </p:txBody>
      </p:sp>
      <p:sp>
        <p:nvSpPr>
          <p:cNvPr id="9" name="正方形/長方形 8"/>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t>22</a:t>
            </a:fld>
            <a:endParaRPr kumimoji="1" lang="ja-JP" altLang="en-US" dirty="0"/>
          </a:p>
        </p:txBody>
      </p:sp>
      <p:sp>
        <p:nvSpPr>
          <p:cNvPr id="13" name="テキスト ボックス 12"/>
          <p:cNvSpPr txBox="1"/>
          <p:nvPr/>
        </p:nvSpPr>
        <p:spPr>
          <a:xfrm>
            <a:off x="729761" y="1075861"/>
            <a:ext cx="6508114" cy="769441"/>
          </a:xfrm>
          <a:prstGeom prst="rect">
            <a:avLst/>
          </a:prstGeom>
          <a:noFill/>
        </p:spPr>
        <p:txBody>
          <a:bodyPr wrap="square" rtlCol="0">
            <a:spAutoFit/>
          </a:bodyPr>
          <a:lstStyle/>
          <a:p>
            <a:r>
              <a:rPr lang="ja-JP" altLang="en-US" sz="4400" b="1" dirty="0" smtClean="0">
                <a:solidFill>
                  <a:srgbClr val="002060"/>
                </a:solidFill>
              </a:rPr>
              <a:t>長期共済・税制適格年金</a:t>
            </a:r>
            <a:endParaRPr kumimoji="1" lang="en-US" altLang="ja-JP" sz="4400" b="1" dirty="0" smtClean="0">
              <a:solidFill>
                <a:srgbClr val="002060"/>
              </a:solidFill>
            </a:endParaRPr>
          </a:p>
        </p:txBody>
      </p:sp>
    </p:spTree>
    <p:extLst>
      <p:ext uri="{BB962C8B-B14F-4D97-AF65-F5344CB8AC3E}">
        <p14:creationId xmlns:p14="http://schemas.microsoft.com/office/powerpoint/2010/main" val="1393683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角丸四角形 16"/>
          <p:cNvSpPr/>
          <p:nvPr/>
        </p:nvSpPr>
        <p:spPr bwMode="gray">
          <a:xfrm>
            <a:off x="729760" y="1336929"/>
            <a:ext cx="5392260"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3444647" y="2845335"/>
            <a:ext cx="5058698" cy="2626100"/>
          </a:xfrm>
          <a:prstGeom prst="rect">
            <a:avLst/>
          </a:prstGeom>
        </p:spPr>
      </p:pic>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23</a:t>
            </a:r>
            <a:endParaRPr lang="ja-JP" altLang="en-US" sz="2000" dirty="0">
              <a:solidFill>
                <a:schemeClr val="bg1"/>
              </a:solidFill>
              <a:latin typeface="+mn-ea"/>
            </a:endParaRPr>
          </a:p>
        </p:txBody>
      </p:sp>
      <p:sp>
        <p:nvSpPr>
          <p:cNvPr id="7" name="右矢印 6"/>
          <p:cNvSpPr/>
          <p:nvPr/>
        </p:nvSpPr>
        <p:spPr>
          <a:xfrm>
            <a:off x="1405991" y="1578113"/>
            <a:ext cx="8595288" cy="1485586"/>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0268" y="1833672"/>
            <a:ext cx="1020673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早く積み立てを始めれば始めるほど、</a:t>
            </a:r>
            <a:endParaRPr lang="en-US" altLang="ja-JP" sz="3200" b="1" dirty="0" smtClean="0">
              <a:solidFill>
                <a:schemeClr val="accent3">
                  <a:lumMod val="50000"/>
                </a:schemeClr>
              </a:solidFill>
            </a:endParaRPr>
          </a:p>
          <a:p>
            <a:pPr algn="ctr"/>
            <a:r>
              <a:rPr lang="ja-JP" altLang="en-US" sz="3200" b="1" dirty="0" smtClean="0">
                <a:solidFill>
                  <a:srgbClr val="FF0000"/>
                </a:solidFill>
              </a:rPr>
              <a:t>返戻率は大きくなります</a:t>
            </a:r>
            <a:endParaRPr lang="en-US" altLang="ja-JP" sz="3200" b="1" dirty="0">
              <a:solidFill>
                <a:srgbClr val="FF0000"/>
              </a:solidFill>
            </a:endParaRPr>
          </a:p>
        </p:txBody>
      </p:sp>
      <p:pic>
        <p:nvPicPr>
          <p:cNvPr id="11" name="図 10"/>
          <p:cNvPicPr>
            <a:picLocks noChangeAspect="1"/>
          </p:cNvPicPr>
          <p:nvPr/>
        </p:nvPicPr>
        <p:blipFill rotWithShape="1">
          <a:blip r:embed="rId4"/>
          <a:srcRect l="20490" r="16410"/>
          <a:stretch/>
        </p:blipFill>
        <p:spPr>
          <a:xfrm>
            <a:off x="1083958" y="2879432"/>
            <a:ext cx="2079048" cy="752994"/>
          </a:xfrm>
          <a:prstGeom prst="rect">
            <a:avLst/>
          </a:prstGeom>
        </p:spPr>
      </p:pic>
      <p:pic>
        <p:nvPicPr>
          <p:cNvPr id="4" name="図 3"/>
          <p:cNvPicPr>
            <a:picLocks noChangeAspect="1"/>
          </p:cNvPicPr>
          <p:nvPr/>
        </p:nvPicPr>
        <p:blipFill>
          <a:blip r:embed="rId5"/>
          <a:stretch>
            <a:fillRect/>
          </a:stretch>
        </p:blipFill>
        <p:spPr>
          <a:xfrm>
            <a:off x="3163006" y="5433405"/>
            <a:ext cx="5715000" cy="933450"/>
          </a:xfrm>
          <a:prstGeom prst="rect">
            <a:avLst/>
          </a:prstGeom>
        </p:spPr>
      </p:pic>
      <p:sp>
        <p:nvSpPr>
          <p:cNvPr id="12"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rPr>
              <a:t>Ⅲ</a:t>
            </a:r>
            <a:r>
              <a:rPr lang="ja-JP" altLang="en-US" sz="4800" b="1" u="sng" dirty="0" err="1" smtClean="0">
                <a:solidFill>
                  <a:srgbClr val="002060"/>
                </a:solidFill>
              </a:rPr>
              <a:t>．じちろう</a:t>
            </a:r>
            <a:r>
              <a:rPr lang="ja-JP" altLang="en-US" sz="4800" b="1" u="sng" dirty="0" smtClean="0">
                <a:solidFill>
                  <a:srgbClr val="002060"/>
                </a:solidFill>
              </a:rPr>
              <a:t>共済を活用しよう</a:t>
            </a:r>
            <a:r>
              <a:rPr lang="ja-JP" altLang="en-US" sz="4800" b="1" dirty="0" smtClean="0">
                <a:solidFill>
                  <a:srgbClr val="002060"/>
                </a:solidFill>
              </a:rPr>
              <a:t/>
            </a:r>
            <a:br>
              <a:rPr lang="ja-JP" altLang="en-US" sz="4800" b="1" dirty="0" smtClean="0">
                <a:solidFill>
                  <a:srgbClr val="002060"/>
                </a:solidFill>
              </a:rPr>
            </a:br>
            <a:r>
              <a:rPr lang="ja-JP" altLang="en-US" sz="4800" b="1" u="sng" dirty="0" smtClean="0">
                <a:solidFill>
                  <a:srgbClr val="002060"/>
                </a:solidFill>
              </a:rPr>
              <a:t/>
            </a:r>
            <a:br>
              <a:rPr lang="ja-JP" altLang="en-US" sz="4800" b="1" u="sng" dirty="0" smtClean="0">
                <a:solidFill>
                  <a:srgbClr val="002060"/>
                </a:solidFill>
              </a:rPr>
            </a:br>
            <a:endParaRPr lang="ja-JP" altLang="en-US" sz="4800" b="1" u="sng" dirty="0">
              <a:solidFill>
                <a:srgbClr val="002060"/>
              </a:solidFill>
            </a:endParaRPr>
          </a:p>
        </p:txBody>
      </p:sp>
      <p:pic>
        <p:nvPicPr>
          <p:cNvPr id="5" name="図 4"/>
          <p:cNvPicPr>
            <a:picLocks noChangeAspect="1"/>
          </p:cNvPicPr>
          <p:nvPr/>
        </p:nvPicPr>
        <p:blipFill>
          <a:blip r:embed="rId6">
            <a:clrChange>
              <a:clrFrom>
                <a:srgbClr val="FFFFFF"/>
              </a:clrFrom>
              <a:clrTo>
                <a:srgbClr val="FFFFFF">
                  <a:alpha val="0"/>
                </a:srgbClr>
              </a:clrTo>
            </a:clrChange>
          </a:blip>
          <a:stretch>
            <a:fillRect/>
          </a:stretch>
        </p:blipFill>
        <p:spPr>
          <a:xfrm flipH="1">
            <a:off x="760511" y="4427006"/>
            <a:ext cx="2229269" cy="1415887"/>
          </a:xfrm>
          <a:prstGeom prst="rect">
            <a:avLst/>
          </a:prstGeom>
        </p:spPr>
      </p:pic>
      <p:sp>
        <p:nvSpPr>
          <p:cNvPr id="13" name="正方形/長方形 12"/>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15" name="テキスト ボックス 14"/>
          <p:cNvSpPr txBox="1"/>
          <p:nvPr/>
        </p:nvSpPr>
        <p:spPr>
          <a:xfrm>
            <a:off x="8959623" y="3156261"/>
            <a:ext cx="2225050" cy="1938992"/>
          </a:xfrm>
          <a:prstGeom prst="rect">
            <a:avLst/>
          </a:prstGeom>
          <a:noFill/>
        </p:spPr>
        <p:txBody>
          <a:bodyPr wrap="square" rtlCol="0">
            <a:spAutoFit/>
          </a:bodyPr>
          <a:lstStyle/>
          <a:p>
            <a:r>
              <a:rPr kumimoji="1" lang="en-US" altLang="ja-JP" sz="1200" dirty="0" smtClean="0">
                <a:solidFill>
                  <a:schemeClr val="tx1">
                    <a:lumMod val="75000"/>
                  </a:schemeClr>
                </a:solidFill>
              </a:rPr>
              <a:t>※</a:t>
            </a:r>
            <a:r>
              <a:rPr lang="ja-JP" altLang="en-US" sz="1200" dirty="0" smtClean="0">
                <a:solidFill>
                  <a:schemeClr val="tx1">
                    <a:lumMod val="75000"/>
                  </a:schemeClr>
                </a:solidFill>
              </a:rPr>
              <a:t>動画作成日現在の予定利率等にもとづき試算しています。なお、予定利率等は将来変更することがありますので、将来の支払額を</a:t>
            </a:r>
            <a:r>
              <a:rPr lang="ja-JP" altLang="en-US" sz="1200" dirty="0">
                <a:solidFill>
                  <a:schemeClr val="tx1">
                    <a:lumMod val="75000"/>
                  </a:schemeClr>
                </a:solidFill>
              </a:rPr>
              <a:t>約束</a:t>
            </a:r>
            <a:r>
              <a:rPr lang="ja-JP" altLang="en-US" sz="1200" dirty="0" smtClean="0">
                <a:solidFill>
                  <a:schemeClr val="tx1">
                    <a:lumMod val="75000"/>
                  </a:schemeClr>
                </a:solidFill>
              </a:rPr>
              <a:t>するものではありません。</a:t>
            </a:r>
            <a:endParaRPr lang="en-US" altLang="ja-JP" sz="1200" dirty="0" smtClean="0">
              <a:solidFill>
                <a:schemeClr val="tx1">
                  <a:lumMod val="75000"/>
                </a:schemeClr>
              </a:solidFill>
            </a:endParaRPr>
          </a:p>
          <a:p>
            <a:r>
              <a:rPr kumimoji="1" lang="en-US" altLang="ja-JP" sz="1200" dirty="0" smtClean="0">
                <a:solidFill>
                  <a:schemeClr val="tx1">
                    <a:lumMod val="75000"/>
                  </a:schemeClr>
                </a:solidFill>
              </a:rPr>
              <a:t>※</a:t>
            </a:r>
            <a:r>
              <a:rPr kumimoji="1" lang="ja-JP" altLang="en-US" sz="1200" dirty="0" smtClean="0">
                <a:solidFill>
                  <a:schemeClr val="tx1">
                    <a:lumMod val="75000"/>
                  </a:schemeClr>
                </a:solidFill>
              </a:rPr>
              <a:t>在職中の積立期間が月払の場合は</a:t>
            </a:r>
            <a:r>
              <a:rPr kumimoji="1" lang="en-US" altLang="ja-JP" sz="1200" dirty="0" smtClean="0">
                <a:solidFill>
                  <a:schemeClr val="tx1">
                    <a:lumMod val="75000"/>
                  </a:schemeClr>
                </a:solidFill>
              </a:rPr>
              <a:t>5</a:t>
            </a:r>
            <a:r>
              <a:rPr kumimoji="1" lang="ja-JP" altLang="en-US" sz="1200" dirty="0" smtClean="0">
                <a:solidFill>
                  <a:schemeClr val="tx1">
                    <a:lumMod val="75000"/>
                  </a:schemeClr>
                </a:solidFill>
              </a:rPr>
              <a:t>年未満のとき、積立金（解約返戻金）が払込掛金累計額を下回ります。</a:t>
            </a:r>
            <a:endParaRPr kumimoji="1" lang="ja-JP" altLang="en-US" sz="1200" dirty="0">
              <a:solidFill>
                <a:schemeClr val="tx1">
                  <a:lumMod val="75000"/>
                </a:schemeClr>
              </a:solidFill>
            </a:endParaRPr>
          </a:p>
        </p:txBody>
      </p:sp>
      <p:sp>
        <p:nvSpPr>
          <p:cNvPr id="6" name="スライド番号プレースホルダー 5"/>
          <p:cNvSpPr>
            <a:spLocks noGrp="1"/>
          </p:cNvSpPr>
          <p:nvPr>
            <p:ph type="sldNum" sz="quarter" idx="12"/>
          </p:nvPr>
        </p:nvSpPr>
        <p:spPr/>
        <p:txBody>
          <a:bodyPr/>
          <a:lstStyle/>
          <a:p>
            <a:fld id="{47228C29-2B79-4EE8-9B27-8EAFC38607DB}" type="slidenum">
              <a:rPr kumimoji="1" lang="ja-JP" altLang="en-US" smtClean="0"/>
              <a:t>23</a:t>
            </a:fld>
            <a:endParaRPr kumimoji="1" lang="ja-JP" altLang="en-US" dirty="0"/>
          </a:p>
        </p:txBody>
      </p:sp>
      <p:sp>
        <p:nvSpPr>
          <p:cNvPr id="16" name="テキスト ボックス 15"/>
          <p:cNvSpPr txBox="1"/>
          <p:nvPr/>
        </p:nvSpPr>
        <p:spPr>
          <a:xfrm>
            <a:off x="729760" y="1059489"/>
            <a:ext cx="6931128" cy="646331"/>
          </a:xfrm>
          <a:prstGeom prst="rect">
            <a:avLst/>
          </a:prstGeom>
          <a:noFill/>
        </p:spPr>
        <p:txBody>
          <a:bodyPr wrap="square" rtlCol="0">
            <a:spAutoFit/>
          </a:bodyPr>
          <a:lstStyle/>
          <a:p>
            <a:r>
              <a:rPr lang="ja-JP" altLang="en-US" sz="3600" b="1" dirty="0" smtClean="0">
                <a:solidFill>
                  <a:srgbClr val="002060"/>
                </a:solidFill>
              </a:rPr>
              <a:t>長期共済・税制適格年金</a:t>
            </a:r>
            <a:endParaRPr kumimoji="1" lang="en-US" altLang="ja-JP" sz="3600" b="1" dirty="0" smtClean="0">
              <a:solidFill>
                <a:srgbClr val="002060"/>
              </a:solidFill>
            </a:endParaRPr>
          </a:p>
        </p:txBody>
      </p:sp>
    </p:spTree>
    <p:extLst>
      <p:ext uri="{BB962C8B-B14F-4D97-AF65-F5344CB8AC3E}">
        <p14:creationId xmlns:p14="http://schemas.microsoft.com/office/powerpoint/2010/main" val="40557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その他の保障も点検・見直し</a:t>
            </a:r>
            <a:endParaRPr kumimoji="1" lang="ja-JP" altLang="en-US" dirty="0"/>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24</a:t>
            </a:fld>
            <a:endParaRPr lang="ja-JP" altLang="en-US" dirty="0"/>
          </a:p>
        </p:txBody>
      </p:sp>
      <p:sp>
        <p:nvSpPr>
          <p:cNvPr id="9" name="テキスト ボックス 8"/>
          <p:cNvSpPr txBox="1"/>
          <p:nvPr/>
        </p:nvSpPr>
        <p:spPr>
          <a:xfrm>
            <a:off x="2623457" y="5584371"/>
            <a:ext cx="5442857"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sp>
        <p:nvSpPr>
          <p:cNvPr id="10" name="右矢印 9"/>
          <p:cNvSpPr/>
          <p:nvPr/>
        </p:nvSpPr>
        <p:spPr>
          <a:xfrm>
            <a:off x="219723" y="1648926"/>
            <a:ext cx="8784578"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Meiryo UI" panose="020B0604030504040204" pitchFamily="50" charset="-128"/>
                <a:ea typeface="Meiryo UI" panose="020B0604030504040204" pitchFamily="50" charset="-128"/>
              </a:rPr>
              <a:t>自治労組合員専用の自動車補償</a:t>
            </a:r>
            <a:endParaRPr lang="en-US" altLang="ja-JP" sz="3200" b="1" dirty="0">
              <a:solidFill>
                <a:srgbClr val="FF0000"/>
              </a:solidFill>
              <a:latin typeface="Meiryo UI" panose="020B0604030504040204" pitchFamily="50" charset="-128"/>
              <a:ea typeface="Meiryo UI" panose="020B0604030504040204" pitchFamily="50" charset="-128"/>
            </a:endParaRPr>
          </a:p>
          <a:p>
            <a:pPr algn="ctr"/>
            <a:r>
              <a:rPr lang="ja-JP" altLang="en-US" sz="3200" b="1" dirty="0">
                <a:solidFill>
                  <a:schemeClr val="accent3">
                    <a:lumMod val="50000"/>
                  </a:schemeClr>
                </a:solidFill>
                <a:latin typeface="Meiryo UI" panose="020B0604030504040204" pitchFamily="50" charset="-128"/>
                <a:ea typeface="Meiryo UI" panose="020B0604030504040204" pitchFamily="50" charset="-128"/>
              </a:rPr>
              <a:t>掛金を抑えつつ安心なカーライフ</a:t>
            </a:r>
            <a:r>
              <a:rPr lang="ja-JP" altLang="en-US" sz="3200" b="1" dirty="0" smtClean="0">
                <a:solidFill>
                  <a:schemeClr val="accent3">
                    <a:lumMod val="50000"/>
                  </a:schemeClr>
                </a:solidFill>
                <a:latin typeface="Meiryo UI" panose="020B0604030504040204" pitchFamily="50" charset="-128"/>
                <a:ea typeface="Meiryo UI" panose="020B0604030504040204" pitchFamily="50" charset="-128"/>
              </a:rPr>
              <a:t>を</a:t>
            </a:r>
            <a:endParaRPr lang="en-US" altLang="ja-JP" sz="3200" b="1" dirty="0">
              <a:solidFill>
                <a:schemeClr val="accent3">
                  <a:lumMod val="50000"/>
                </a:schemeClr>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445803" y="3605999"/>
            <a:ext cx="10885139" cy="288687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9004301" y="2040788"/>
            <a:ext cx="2326641" cy="1260923"/>
          </a:xfrm>
          <a:prstGeom prst="rect">
            <a:avLst/>
          </a:prstGeom>
        </p:spPr>
      </p:pic>
      <p:sp>
        <p:nvSpPr>
          <p:cNvPr id="14" name="コンテンツ プレースホルダー 3"/>
          <p:cNvSpPr>
            <a:spLocks noGrp="1"/>
          </p:cNvSpPr>
          <p:nvPr>
            <p:ph sz="quarter" idx="13"/>
          </p:nvPr>
        </p:nvSpPr>
        <p:spPr>
          <a:xfrm>
            <a:off x="423335" y="925618"/>
            <a:ext cx="8850668" cy="584200"/>
          </a:xfrm>
        </p:spPr>
        <p:txBody>
          <a:bodyPr/>
          <a:lstStyle/>
          <a:p>
            <a:r>
              <a:rPr kumimoji="1" lang="ja-JP" altLang="en-US" dirty="0" err="1" smtClean="0"/>
              <a:t>じちろう</a:t>
            </a:r>
            <a:r>
              <a:rPr kumimoji="1" lang="ja-JP" altLang="en-US" dirty="0" smtClean="0"/>
              <a:t>マイカー共済</a:t>
            </a:r>
            <a:endParaRPr kumimoji="1" lang="ja-JP" altLang="en-US" dirty="0"/>
          </a:p>
        </p:txBody>
      </p:sp>
      <p:sp>
        <p:nvSpPr>
          <p:cNvPr id="15"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24</a:t>
            </a:r>
            <a:endParaRPr lang="ja-JP" altLang="en-US" sz="2000" dirty="0">
              <a:solidFill>
                <a:schemeClr val="bg1"/>
              </a:solidFill>
              <a:latin typeface="+mn-ea"/>
            </a:endParaRPr>
          </a:p>
        </p:txBody>
      </p:sp>
      <p:cxnSp>
        <p:nvCxnSpPr>
          <p:cNvPr id="5" name="直線コネクタ 4"/>
          <p:cNvCxnSpPr/>
          <p:nvPr/>
        </p:nvCxnSpPr>
        <p:spPr>
          <a:xfrm>
            <a:off x="1349298" y="5584371"/>
            <a:ext cx="336766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6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その他の保障も点検・見直し</a:t>
            </a:r>
            <a:endParaRPr kumimoji="1" lang="ja-JP" altLang="en-US" dirty="0"/>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25</a:t>
            </a:fld>
            <a:endParaRPr lang="ja-JP" altLang="en-US" dirty="0"/>
          </a:p>
        </p:txBody>
      </p:sp>
      <p:sp>
        <p:nvSpPr>
          <p:cNvPr id="4" name="コンテンツ プレースホルダー 3"/>
          <p:cNvSpPr>
            <a:spLocks noGrp="1"/>
          </p:cNvSpPr>
          <p:nvPr>
            <p:ph sz="quarter" idx="13"/>
          </p:nvPr>
        </p:nvSpPr>
        <p:spPr/>
        <p:txBody>
          <a:bodyPr/>
          <a:lstStyle/>
          <a:p>
            <a:r>
              <a:rPr kumimoji="1" lang="ja-JP" altLang="en-US" dirty="0" err="1" smtClean="0"/>
              <a:t>じちろう</a:t>
            </a:r>
            <a:r>
              <a:rPr kumimoji="1" lang="ja-JP" altLang="en-US" dirty="0" smtClean="0"/>
              <a:t>マイカー</a:t>
            </a:r>
            <a:r>
              <a:rPr lang="ja-JP" altLang="en-US" dirty="0" smtClean="0"/>
              <a:t>共済</a:t>
            </a:r>
            <a:endParaRPr lang="ja-JP" altLang="en-US" dirty="0"/>
          </a:p>
        </p:txBody>
      </p:sp>
      <p:sp>
        <p:nvSpPr>
          <p:cNvPr id="9" name="テキスト ボックス 8"/>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10" name="タイトル 1">
            <a:extLst>
              <a:ext uri="{FF2B5EF4-FFF2-40B4-BE49-F238E27FC236}">
                <a16:creationId xmlns:a16="http://schemas.microsoft.com/office/drawing/2014/main" id="{19304E83-A4F0-49C5-BB01-F5773509A2B3}"/>
              </a:ext>
            </a:extLst>
          </p:cNvPr>
          <p:cNvSpPr txBox="1">
            <a:spLocks/>
          </p:cNvSpPr>
          <p:nvPr/>
        </p:nvSpPr>
        <p:spPr>
          <a:xfrm>
            <a:off x="423334" y="2016248"/>
            <a:ext cx="3611637" cy="714091"/>
          </a:xfrm>
          <a:prstGeom prst="rect">
            <a:avLst/>
          </a:prstGeom>
        </p:spPr>
        <p:txBody>
          <a:bodyPr vert="horz" lIns="91440" tIns="45720" rIns="91440" bIns="45720" rtlCol="0" anchor="b" anchorCtr="0">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smtClean="0">
                <a:solidFill>
                  <a:schemeClr val="accent1">
                    <a:lumMod val="50000"/>
                  </a:schemeClr>
                </a:solidFill>
                <a:latin typeface="Meiryo UI" panose="020B0604030504040204" pitchFamily="50" charset="-128"/>
                <a:ea typeface="Meiryo UI" panose="020B0604030504040204" pitchFamily="50" charset="-128"/>
              </a:rPr>
              <a:t>見積り方法</a:t>
            </a:r>
            <a:endParaRPr lang="ja-JP" altLang="en-US" sz="44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07700" y="2730339"/>
            <a:ext cx="7696716" cy="3539430"/>
          </a:xfrm>
          <a:prstGeom prst="rect">
            <a:avLst/>
          </a:prstGeom>
          <a:noFill/>
        </p:spPr>
        <p:txBody>
          <a:bodyPr wrap="square">
            <a:spAutoFit/>
          </a:bodyPr>
          <a:lstStyle/>
          <a:p>
            <a:r>
              <a:rPr lang="ja-JP" altLang="en-US" sz="2400" b="1" dirty="0" smtClean="0">
                <a:solidFill>
                  <a:srgbClr val="002060"/>
                </a:solidFill>
                <a:latin typeface="Meiryo UI" panose="020B0604030504040204" pitchFamily="50" charset="-128"/>
                <a:ea typeface="Meiryo UI" panose="020B0604030504040204" pitchFamily="50" charset="-128"/>
              </a:rPr>
              <a:t>①　</a:t>
            </a:r>
            <a:r>
              <a:rPr lang="ja-JP" altLang="en-US" sz="2400" b="1" dirty="0">
                <a:solidFill>
                  <a:srgbClr val="002060"/>
                </a:solidFill>
                <a:latin typeface="Meiryo UI" panose="020B0604030504040204" pitchFamily="50" charset="-128"/>
                <a:ea typeface="Meiryo UI" panose="020B0604030504040204" pitchFamily="50" charset="-128"/>
              </a:rPr>
              <a:t>組合</a:t>
            </a:r>
            <a:r>
              <a:rPr lang="ja-JP" altLang="en-US" sz="2400" b="1" dirty="0" smtClean="0">
                <a:solidFill>
                  <a:srgbClr val="002060"/>
                </a:solidFill>
                <a:latin typeface="Meiryo UI" panose="020B0604030504040204" pitchFamily="50" charset="-128"/>
                <a:ea typeface="Meiryo UI" panose="020B0604030504040204" pitchFamily="50" charset="-128"/>
              </a:rPr>
              <a:t>経由で共済県支部に依頼</a:t>
            </a:r>
            <a:endParaRPr lang="en-US" altLang="ja-JP" sz="2400" b="1" dirty="0" smtClean="0">
              <a:solidFill>
                <a:srgbClr val="002060"/>
              </a:solidFill>
              <a:latin typeface="Meiryo UI" panose="020B0604030504040204" pitchFamily="50" charset="-128"/>
              <a:ea typeface="Meiryo UI" panose="020B0604030504040204" pitchFamily="50" charset="-128"/>
            </a:endParaRPr>
          </a:p>
          <a:p>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以下３点</a:t>
            </a:r>
            <a:r>
              <a:rPr lang="ja-JP" altLang="en-US" sz="2400" dirty="0">
                <a:solidFill>
                  <a:schemeClr val="tx1">
                    <a:lumMod val="50000"/>
                  </a:schemeClr>
                </a:solidFill>
                <a:latin typeface="Meiryo UI" panose="020B0604030504040204" pitchFamily="50" charset="-128"/>
                <a:ea typeface="Meiryo UI" panose="020B0604030504040204" pitchFamily="50" charset="-128"/>
              </a:rPr>
              <a:t>を用意していただき</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a:t>
            </a:r>
            <a:r>
              <a:rPr lang="ja-JP" altLang="en-US" sz="2400" dirty="0">
                <a:solidFill>
                  <a:schemeClr val="tx1">
                    <a:lumMod val="50000"/>
                  </a:schemeClr>
                </a:solidFill>
                <a:latin typeface="Meiryo UI" panose="020B0604030504040204" pitchFamily="50" charset="-128"/>
                <a:ea typeface="Meiryo UI" panose="020B0604030504040204" pitchFamily="50" charset="-128"/>
              </a:rPr>
              <a:t>組合</a:t>
            </a:r>
            <a:r>
              <a:rPr lang="ja-JP" altLang="en-US" sz="2400" dirty="0" smtClean="0">
                <a:solidFill>
                  <a:schemeClr val="tx1">
                    <a:lumMod val="50000"/>
                  </a:schemeClr>
                </a:solidFill>
                <a:latin typeface="Meiryo UI" panose="020B0604030504040204" pitchFamily="50" charset="-128"/>
                <a:ea typeface="Meiryo UI" panose="020B0604030504040204" pitchFamily="50" charset="-128"/>
              </a:rPr>
              <a:t>から</a:t>
            </a:r>
            <a:r>
              <a:rPr lang="ja-JP" altLang="en-US" sz="2400" dirty="0">
                <a:solidFill>
                  <a:schemeClr val="tx1">
                    <a:lumMod val="50000"/>
                  </a:schemeClr>
                </a:solidFill>
                <a:latin typeface="Meiryo UI" panose="020B0604030504040204" pitchFamily="50" charset="-128"/>
                <a:ea typeface="Meiryo UI" panose="020B0604030504040204" pitchFamily="50" charset="-128"/>
              </a:rPr>
              <a:t>共済県支部に</a:t>
            </a:r>
            <a:r>
              <a:rPr lang="en-US" altLang="ja-JP" sz="2400" dirty="0">
                <a:solidFill>
                  <a:schemeClr val="tx1">
                    <a:lumMod val="50000"/>
                  </a:schemeClr>
                </a:solidFill>
                <a:latin typeface="Meiryo UI" panose="020B0604030504040204" pitchFamily="50" charset="-128"/>
                <a:ea typeface="Meiryo UI" panose="020B0604030504040204" pitchFamily="50" charset="-128"/>
              </a:rPr>
              <a:t>FAX</a:t>
            </a:r>
          </a:p>
          <a:p>
            <a:r>
              <a:rPr lang="ja-JP" altLang="en-US" sz="2400" dirty="0" smtClean="0">
                <a:solidFill>
                  <a:srgbClr val="0000FF"/>
                </a:solidFill>
                <a:latin typeface="Meiryo UI" panose="020B0604030504040204" pitchFamily="50" charset="-128"/>
                <a:ea typeface="Meiryo UI" panose="020B0604030504040204" pitchFamily="50" charset="-128"/>
              </a:rPr>
              <a:t>　</a:t>
            </a:r>
            <a:r>
              <a:rPr lang="ja-JP" altLang="en-US" sz="2400" u="sng" dirty="0" smtClean="0">
                <a:solidFill>
                  <a:srgbClr val="002060"/>
                </a:solidFill>
                <a:latin typeface="Meiryo UI" panose="020B0604030504040204" pitchFamily="50" charset="-128"/>
                <a:ea typeface="Meiryo UI" panose="020B0604030504040204" pitchFamily="50" charset="-128"/>
              </a:rPr>
              <a:t>①　加入している自動車保険証券（共済証書）の写し</a:t>
            </a:r>
            <a:endParaRPr lang="en-US" altLang="ja-JP" sz="2400" u="sng" dirty="0" smtClean="0">
              <a:solidFill>
                <a:srgbClr val="002060"/>
              </a:solidFill>
              <a:latin typeface="Meiryo UI" panose="020B0604030504040204" pitchFamily="50" charset="-128"/>
              <a:ea typeface="Meiryo UI" panose="020B0604030504040204" pitchFamily="50" charset="-128"/>
            </a:endParaRPr>
          </a:p>
          <a:p>
            <a:r>
              <a:rPr lang="ja-JP" altLang="en-US" sz="2400" dirty="0" smtClean="0">
                <a:solidFill>
                  <a:srgbClr val="002060"/>
                </a:solidFill>
                <a:latin typeface="Meiryo UI" panose="020B0604030504040204" pitchFamily="50" charset="-128"/>
                <a:ea typeface="Meiryo UI" panose="020B0604030504040204" pitchFamily="50" charset="-128"/>
              </a:rPr>
              <a:t>　</a:t>
            </a:r>
            <a:r>
              <a:rPr lang="ja-JP" altLang="en-US" sz="2400" u="sng" dirty="0" smtClean="0">
                <a:solidFill>
                  <a:srgbClr val="002060"/>
                </a:solidFill>
                <a:latin typeface="Meiryo UI" panose="020B0604030504040204" pitchFamily="50" charset="-128"/>
                <a:ea typeface="Meiryo UI" panose="020B0604030504040204" pitchFamily="50" charset="-128"/>
              </a:rPr>
              <a:t>②　車検証の写し</a:t>
            </a:r>
            <a:endParaRPr lang="en-US" altLang="ja-JP" sz="2400" u="sng" dirty="0" smtClean="0">
              <a:solidFill>
                <a:srgbClr val="002060"/>
              </a:solidFill>
              <a:latin typeface="Meiryo UI" panose="020B0604030504040204" pitchFamily="50" charset="-128"/>
              <a:ea typeface="Meiryo UI" panose="020B0604030504040204" pitchFamily="50" charset="-128"/>
            </a:endParaRPr>
          </a:p>
          <a:p>
            <a:r>
              <a:rPr lang="ja-JP" altLang="en-US" sz="2400" dirty="0" smtClean="0">
                <a:solidFill>
                  <a:srgbClr val="002060"/>
                </a:solidFill>
                <a:latin typeface="Meiryo UI" panose="020B0604030504040204" pitchFamily="50" charset="-128"/>
                <a:ea typeface="Meiryo UI" panose="020B0604030504040204" pitchFamily="50" charset="-128"/>
              </a:rPr>
              <a:t>　</a:t>
            </a:r>
            <a:r>
              <a:rPr lang="ja-JP" altLang="en-US" sz="2400" u="sng" dirty="0" smtClean="0">
                <a:solidFill>
                  <a:srgbClr val="002060"/>
                </a:solidFill>
                <a:latin typeface="Meiryo UI" panose="020B0604030504040204" pitchFamily="50" charset="-128"/>
                <a:ea typeface="Meiryo UI" panose="020B0604030504040204" pitchFamily="50" charset="-128"/>
              </a:rPr>
              <a:t>③　見積もり依頼書</a:t>
            </a:r>
            <a:endParaRPr lang="en-US" altLang="ja-JP" sz="2400" u="sng" dirty="0" smtClean="0">
              <a:solidFill>
                <a:srgbClr val="002060"/>
              </a:solidFill>
              <a:latin typeface="Meiryo UI" panose="020B0604030504040204" pitchFamily="50" charset="-128"/>
              <a:ea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rPr>
              <a:t>②</a:t>
            </a:r>
            <a:r>
              <a:rPr lang="ja-JP" altLang="en-US" sz="2400" b="1" dirty="0">
                <a:solidFill>
                  <a:srgbClr val="002060"/>
                </a:solidFill>
                <a:latin typeface="Meiryo UI" panose="020B0604030504040204" pitchFamily="50" charset="-128"/>
                <a:ea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rPr>
              <a:t>組合員自身でネットで見積もり</a:t>
            </a:r>
            <a:endParaRPr lang="en-US" altLang="ja-JP" sz="2400" b="1" dirty="0" smtClean="0">
              <a:solidFill>
                <a:srgbClr val="002060"/>
              </a:solidFill>
              <a:latin typeface="Meiryo UI" panose="020B0604030504040204" pitchFamily="50" charset="-128"/>
              <a:ea typeface="Meiryo UI" panose="020B0604030504040204" pitchFamily="50" charset="-128"/>
            </a:endParaRPr>
          </a:p>
          <a:p>
            <a:endParaRPr lang="en-US" altLang="zh-CN" sz="2000" dirty="0" smtClean="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r>
              <a:rPr lang="zh-CN" altLang="en-US" sz="2000" dirty="0" smtClean="0">
                <a:solidFill>
                  <a:schemeClr val="tx1">
                    <a:lumMod val="50000"/>
                  </a:schemeClr>
                </a:solidFill>
                <a:latin typeface="Meiryo UI" panose="020B0604030504040204" pitchFamily="50" charset="-128"/>
                <a:ea typeface="Meiryo UI" panose="020B0604030504040204" pitchFamily="50" charset="-128"/>
              </a:rPr>
              <a:t>アクセスコード</a:t>
            </a:r>
            <a:r>
              <a:rPr lang="zh-CN" altLang="en-US" sz="2000" dirty="0">
                <a:solidFill>
                  <a:schemeClr val="tx1">
                    <a:lumMod val="50000"/>
                  </a:schemeClr>
                </a:solidFill>
                <a:latin typeface="Meiryo UI" panose="020B0604030504040204" pitchFamily="50" charset="-128"/>
                <a:ea typeface="Meiryo UI" panose="020B0604030504040204" pitchFamily="50" charset="-128"/>
              </a:rPr>
              <a:t>：</a:t>
            </a:r>
            <a:r>
              <a:rPr lang="en-US" altLang="zh-CN" sz="2000" dirty="0" err="1">
                <a:solidFill>
                  <a:srgbClr val="0000FF"/>
                </a:solidFill>
                <a:latin typeface="Meiryo UI" panose="020B0604030504040204" pitchFamily="50" charset="-128"/>
                <a:ea typeface="Meiryo UI" panose="020B0604030504040204" pitchFamily="50" charset="-128"/>
              </a:rPr>
              <a:t>jichiro</a:t>
            </a:r>
            <a:r>
              <a:rPr lang="en-US" altLang="zh-CN" sz="2000" dirty="0">
                <a:latin typeface="Meiryo UI" panose="020B0604030504040204" pitchFamily="50" charset="-128"/>
                <a:ea typeface="Meiryo UI" panose="020B0604030504040204" pitchFamily="50" charset="-128"/>
              </a:rPr>
              <a:t> </a:t>
            </a:r>
            <a:r>
              <a:rPr lang="en-US" altLang="zh-CN" sz="2000" dirty="0">
                <a:solidFill>
                  <a:schemeClr val="tx1">
                    <a:lumMod val="50000"/>
                  </a:schemeClr>
                </a:solidFill>
                <a:latin typeface="Meiryo UI" panose="020B0604030504040204" pitchFamily="50" charset="-128"/>
                <a:ea typeface="Meiryo UI" panose="020B0604030504040204" pitchFamily="50" charset="-128"/>
              </a:rPr>
              <a:t>(</a:t>
            </a:r>
            <a:r>
              <a:rPr lang="zh-CN" altLang="en-US" sz="2000" dirty="0">
                <a:solidFill>
                  <a:schemeClr val="tx1">
                    <a:lumMod val="50000"/>
                  </a:schemeClr>
                </a:solidFill>
                <a:latin typeface="Meiryo UI" panose="020B0604030504040204" pitchFamily="50" charset="-128"/>
                <a:ea typeface="Meiryo UI" panose="020B0604030504040204" pitchFamily="50" charset="-128"/>
              </a:rPr>
              <a:t>半角英数字</a:t>
            </a:r>
            <a:r>
              <a:rPr lang="en-US" altLang="zh-CN" sz="2000" dirty="0" smtClean="0">
                <a:solidFill>
                  <a:schemeClr val="tx1">
                    <a:lumMod val="50000"/>
                  </a:schemeClr>
                </a:solidFill>
                <a:latin typeface="Meiryo UI" panose="020B0604030504040204" pitchFamily="50" charset="-128"/>
                <a:ea typeface="Meiryo UI" panose="020B0604030504040204" pitchFamily="50" charset="-128"/>
              </a:rPr>
              <a:t>)</a:t>
            </a:r>
            <a:endParaRPr lang="en-US" altLang="ja-JP" sz="2000" dirty="0" smtClean="0">
              <a:solidFill>
                <a:schemeClr val="tx1">
                  <a:lumMod val="50000"/>
                </a:schemeClr>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a:srcRect r="53009" b="12428"/>
          <a:stretch/>
        </p:blipFill>
        <p:spPr>
          <a:xfrm>
            <a:off x="7645110" y="2575683"/>
            <a:ext cx="3645266" cy="3694086"/>
          </a:xfrm>
          <a:prstGeom prst="rect">
            <a:avLst/>
          </a:prstGeom>
        </p:spPr>
      </p:pic>
      <p:sp>
        <p:nvSpPr>
          <p:cNvPr id="13" name="正方形/長方形 12"/>
          <p:cNvSpPr/>
          <p:nvPr/>
        </p:nvSpPr>
        <p:spPr>
          <a:xfrm>
            <a:off x="9760829" y="5892732"/>
            <a:ext cx="1478488" cy="257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32328" y="953601"/>
            <a:ext cx="3042458" cy="1323439"/>
          </a:xfrm>
          <a:prstGeom prst="rect">
            <a:avLst/>
          </a:prstGeom>
          <a:noFill/>
        </p:spPr>
        <p:txBody>
          <a:bodyPr wrap="square" rtlCol="0">
            <a:spAutoFit/>
          </a:bodyPr>
          <a:lstStyle/>
          <a:p>
            <a:pPr algn="ctr"/>
            <a:r>
              <a:rPr kumimoji="1" lang="ja-JP" altLang="en-US" sz="2400" b="1" dirty="0" smtClean="0">
                <a:solidFill>
                  <a:schemeClr val="accent1">
                    <a:lumMod val="50000"/>
                  </a:schemeClr>
                </a:solidFill>
              </a:rPr>
              <a:t>実際に見積もりを</a:t>
            </a:r>
            <a:endParaRPr kumimoji="1" lang="en-US" altLang="ja-JP" sz="2400" b="1" dirty="0" smtClean="0">
              <a:solidFill>
                <a:schemeClr val="accent1">
                  <a:lumMod val="50000"/>
                </a:schemeClr>
              </a:solidFill>
            </a:endParaRPr>
          </a:p>
          <a:p>
            <a:pPr algn="ctr"/>
            <a:r>
              <a:rPr kumimoji="1" lang="ja-JP" altLang="en-US" sz="2400" b="1" dirty="0" smtClean="0">
                <a:solidFill>
                  <a:schemeClr val="accent1">
                    <a:lumMod val="50000"/>
                  </a:schemeClr>
                </a:solidFill>
              </a:rPr>
              <a:t>した方のうち</a:t>
            </a:r>
            <a:endParaRPr kumimoji="1" lang="en-US" altLang="ja-JP" sz="2400" b="1" dirty="0" smtClean="0">
              <a:solidFill>
                <a:schemeClr val="accent1">
                  <a:lumMod val="50000"/>
                </a:schemeClr>
              </a:solidFill>
            </a:endParaRPr>
          </a:p>
          <a:p>
            <a:pPr algn="ctr"/>
            <a:r>
              <a:rPr kumimoji="1" lang="ja-JP" altLang="en-US" sz="3200" b="1" dirty="0" smtClean="0">
                <a:solidFill>
                  <a:srgbClr val="FF0000"/>
                </a:solidFill>
              </a:rPr>
              <a:t>約</a:t>
            </a:r>
            <a:r>
              <a:rPr lang="ja-JP" altLang="en-US" sz="3200" b="1" dirty="0">
                <a:solidFill>
                  <a:srgbClr val="FF0000"/>
                </a:solidFill>
              </a:rPr>
              <a:t>８</a:t>
            </a:r>
            <a:r>
              <a:rPr kumimoji="1" lang="ja-JP" altLang="en-US" sz="3200" b="1" dirty="0" smtClean="0">
                <a:solidFill>
                  <a:srgbClr val="FF0000"/>
                </a:solidFill>
              </a:rPr>
              <a:t>割</a:t>
            </a:r>
            <a:r>
              <a:rPr lang="ja-JP" altLang="en-US" sz="3200" b="1" dirty="0">
                <a:solidFill>
                  <a:srgbClr val="FF0000"/>
                </a:solidFill>
              </a:rPr>
              <a:t>が</a:t>
            </a:r>
            <a:r>
              <a:rPr kumimoji="1" lang="ja-JP" altLang="en-US" sz="3200" b="1" dirty="0" smtClean="0">
                <a:solidFill>
                  <a:srgbClr val="FF0000"/>
                </a:solidFill>
              </a:rPr>
              <a:t>切替！</a:t>
            </a:r>
            <a:endParaRPr kumimoji="1" lang="en-US" altLang="ja-JP" sz="3200" b="1" dirty="0" smtClean="0">
              <a:solidFill>
                <a:srgbClr val="FF0000"/>
              </a:solidFill>
            </a:endParaRPr>
          </a:p>
        </p:txBody>
      </p:sp>
      <p:pic>
        <p:nvPicPr>
          <p:cNvPr id="15" name="図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8261" y1="90088" x2="48261" y2="90088"/>
                        <a14:foregroundMark x1="39917" y1="86549" x2="39917" y2="86549"/>
                        <a14:foregroundMark x1="44784" y1="89204" x2="44784" y2="89204"/>
                        <a14:foregroundMark x1="40195" y1="92389" x2="40195" y2="92389"/>
                        <a14:foregroundMark x1="39499" y1="94513" x2="39499" y2="95929"/>
                        <a14:foregroundMark x1="41307" y1="96814" x2="41307" y2="96814"/>
                        <a14:foregroundMark x1="47844" y1="96283" x2="47844" y2="96283"/>
                        <a14:foregroundMark x1="51321" y1="95929" x2="51321" y2="95929"/>
                        <a14:foregroundMark x1="54798" y1="95929" x2="54798" y2="95929"/>
                        <a14:foregroundMark x1="58275" y1="95929" x2="58275" y2="95929"/>
                        <a14:foregroundMark x1="61474" y1="96283" x2="62865" y2="84425"/>
                        <a14:foregroundMark x1="59388" y1="86195" x2="58275" y2="94513"/>
                        <a14:foregroundMark x1="52434" y1="85664" x2="51321" y2="93628"/>
                        <a14:foregroundMark x1="1947" y1="83894" x2="3060" y2="98053"/>
                        <a14:foregroundMark x1="13769" y1="90973" x2="10292" y2="96814"/>
                        <a14:foregroundMark x1="4451" y1="86549" x2="9318" y2="96814"/>
                        <a14:foregroundMark x1="3060" y1="95398" x2="10292" y2="95929"/>
                        <a14:foregroundMark x1="95549" y1="81770" x2="93741" y2="97699"/>
                        <a14:foregroundMark x1="85118" y1="87434" x2="97218" y2="96283"/>
                        <a14:foregroundMark x1="86787" y1="88319" x2="86509" y2="96814"/>
                        <a14:foregroundMark x1="50626" y1="87965" x2="29764" y2="84779"/>
                      </a14:backgroundRemoval>
                    </a14:imgEffect>
                  </a14:imgLayer>
                </a14:imgProps>
              </a:ext>
            </a:extLst>
          </a:blip>
          <a:stretch>
            <a:fillRect/>
          </a:stretch>
        </p:blipFill>
        <p:spPr>
          <a:xfrm>
            <a:off x="7856983" y="925618"/>
            <a:ext cx="1692203" cy="1329757"/>
          </a:xfrm>
          <a:prstGeom prst="rect">
            <a:avLst/>
          </a:prstGeom>
        </p:spPr>
      </p:pic>
      <p:grpSp>
        <p:nvGrpSpPr>
          <p:cNvPr id="22" name="グループ化 21"/>
          <p:cNvGrpSpPr/>
          <p:nvPr/>
        </p:nvGrpSpPr>
        <p:grpSpPr>
          <a:xfrm>
            <a:off x="587711" y="5101048"/>
            <a:ext cx="6389109" cy="793175"/>
            <a:chOff x="587711" y="5101048"/>
            <a:chExt cx="6389109" cy="793175"/>
          </a:xfrm>
        </p:grpSpPr>
        <p:grpSp>
          <p:nvGrpSpPr>
            <p:cNvPr id="16" name="グループ化 15"/>
            <p:cNvGrpSpPr/>
            <p:nvPr/>
          </p:nvGrpSpPr>
          <p:grpSpPr>
            <a:xfrm>
              <a:off x="587711" y="5101048"/>
              <a:ext cx="6142893" cy="609600"/>
              <a:chOff x="2508738" y="2502512"/>
              <a:chExt cx="6142893" cy="609600"/>
            </a:xfrm>
          </p:grpSpPr>
          <p:sp>
            <p:nvSpPr>
              <p:cNvPr id="17" name="角丸四角形 16"/>
              <p:cNvSpPr/>
              <p:nvPr/>
            </p:nvSpPr>
            <p:spPr>
              <a:xfrm>
                <a:off x="2508738" y="2502512"/>
                <a:ext cx="6142893" cy="609600"/>
              </a:xfrm>
              <a:prstGeom prst="roundRect">
                <a:avLst>
                  <a:gd name="adj" fmla="val 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ja-JP" altLang="en-US" sz="3200" dirty="0" smtClean="0">
                    <a:solidFill>
                      <a:schemeClr val="tx1">
                        <a:lumMod val="75000"/>
                        <a:lumOff val="25000"/>
                      </a:schemeClr>
                    </a:solidFill>
                  </a:rPr>
                  <a:t>　</a:t>
                </a:r>
                <a:r>
                  <a:rPr kumimoji="1" lang="ja-JP" altLang="en-US" sz="3200" dirty="0" err="1" smtClean="0">
                    <a:solidFill>
                      <a:schemeClr val="tx1">
                        <a:lumMod val="75000"/>
                        <a:lumOff val="25000"/>
                      </a:schemeClr>
                    </a:solidFill>
                  </a:rPr>
                  <a:t>じちろう</a:t>
                </a:r>
                <a:r>
                  <a:rPr kumimoji="1" lang="ja-JP" altLang="en-US" sz="3200" dirty="0" smtClean="0">
                    <a:solidFill>
                      <a:schemeClr val="tx1">
                        <a:lumMod val="75000"/>
                        <a:lumOff val="25000"/>
                      </a:schemeClr>
                    </a:solidFill>
                  </a:rPr>
                  <a:t>マイカー共済</a:t>
                </a:r>
                <a:endParaRPr kumimoji="1" lang="ja-JP" altLang="en-US" sz="3200" dirty="0">
                  <a:solidFill>
                    <a:schemeClr val="tx1">
                      <a:lumMod val="75000"/>
                      <a:lumOff val="25000"/>
                    </a:schemeClr>
                  </a:solidFill>
                </a:endParaRPr>
              </a:p>
            </p:txBody>
          </p:sp>
          <p:sp>
            <p:nvSpPr>
              <p:cNvPr id="18" name="角丸四角形 17"/>
              <p:cNvSpPr/>
              <p:nvPr/>
            </p:nvSpPr>
            <p:spPr>
              <a:xfrm>
                <a:off x="7574280" y="2502513"/>
                <a:ext cx="1077351" cy="609599"/>
              </a:xfrm>
              <a:prstGeom prst="roundRect">
                <a:avLst>
                  <a:gd name="adj" fmla="val 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フリーフォーム 18"/>
              <p:cNvSpPr/>
              <p:nvPr/>
            </p:nvSpPr>
            <p:spPr>
              <a:xfrm rot="18742341">
                <a:off x="7911271" y="2515199"/>
                <a:ext cx="402194" cy="619104"/>
              </a:xfrm>
              <a:custGeom>
                <a:avLst/>
                <a:gdLst>
                  <a:gd name="connsiteX0" fmla="*/ 392152 w 515819"/>
                  <a:gd name="connsiteY0" fmla="*/ 135448 h 794005"/>
                  <a:gd name="connsiteX1" fmla="*/ 135448 w 515819"/>
                  <a:gd name="connsiteY1" fmla="*/ 123667 h 794005"/>
                  <a:gd name="connsiteX2" fmla="*/ 123668 w 515819"/>
                  <a:gd name="connsiteY2" fmla="*/ 380371 h 794005"/>
                  <a:gd name="connsiteX3" fmla="*/ 380371 w 515819"/>
                  <a:gd name="connsiteY3" fmla="*/ 392152 h 794005"/>
                  <a:gd name="connsiteX4" fmla="*/ 392152 w 515819"/>
                  <a:gd name="connsiteY4" fmla="*/ 135448 h 794005"/>
                  <a:gd name="connsiteX5" fmla="*/ 448447 w 515819"/>
                  <a:gd name="connsiteY5" fmla="*/ 84094 h 794005"/>
                  <a:gd name="connsiteX6" fmla="*/ 431726 w 515819"/>
                  <a:gd name="connsiteY6" fmla="*/ 448447 h 794005"/>
                  <a:gd name="connsiteX7" fmla="*/ 343901 w 515819"/>
                  <a:gd name="connsiteY7" fmla="*/ 501131 h 794005"/>
                  <a:gd name="connsiteX8" fmla="*/ 300720 w 515819"/>
                  <a:gd name="connsiteY8" fmla="*/ 511801 h 794005"/>
                  <a:gd name="connsiteX9" fmla="*/ 300720 w 515819"/>
                  <a:gd name="connsiteY9" fmla="*/ 774161 h 794005"/>
                  <a:gd name="connsiteX10" fmla="*/ 280876 w 515819"/>
                  <a:gd name="connsiteY10" fmla="*/ 794005 h 794005"/>
                  <a:gd name="connsiteX11" fmla="*/ 201501 w 515819"/>
                  <a:gd name="connsiteY11" fmla="*/ 794005 h 794005"/>
                  <a:gd name="connsiteX12" fmla="*/ 181657 w 515819"/>
                  <a:gd name="connsiteY12" fmla="*/ 774161 h 794005"/>
                  <a:gd name="connsiteX13" fmla="*/ 181657 w 515819"/>
                  <a:gd name="connsiteY13" fmla="*/ 503216 h 794005"/>
                  <a:gd name="connsiteX14" fmla="*/ 150003 w 515819"/>
                  <a:gd name="connsiteY14" fmla="*/ 492232 h 794005"/>
                  <a:gd name="connsiteX15" fmla="*/ 67372 w 515819"/>
                  <a:gd name="connsiteY15" fmla="*/ 431726 h 794005"/>
                  <a:gd name="connsiteX16" fmla="*/ 84094 w 515819"/>
                  <a:gd name="connsiteY16" fmla="*/ 67372 h 794005"/>
                  <a:gd name="connsiteX17" fmla="*/ 448447 w 515819"/>
                  <a:gd name="connsiteY17" fmla="*/ 84094 h 7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819" h="794005">
                    <a:moveTo>
                      <a:pt x="392152" y="135448"/>
                    </a:moveTo>
                    <a:cubicBezTo>
                      <a:pt x="324518" y="61308"/>
                      <a:pt x="209589" y="56034"/>
                      <a:pt x="135448" y="123667"/>
                    </a:cubicBezTo>
                    <a:cubicBezTo>
                      <a:pt x="61308" y="191301"/>
                      <a:pt x="56034" y="306231"/>
                      <a:pt x="123668" y="380371"/>
                    </a:cubicBezTo>
                    <a:cubicBezTo>
                      <a:pt x="191301" y="454511"/>
                      <a:pt x="306231" y="459786"/>
                      <a:pt x="380371" y="392152"/>
                    </a:cubicBezTo>
                    <a:cubicBezTo>
                      <a:pt x="454512" y="324518"/>
                      <a:pt x="459786" y="209589"/>
                      <a:pt x="392152" y="135448"/>
                    </a:cubicBezTo>
                    <a:close/>
                    <a:moveTo>
                      <a:pt x="448447" y="84094"/>
                    </a:moveTo>
                    <a:cubicBezTo>
                      <a:pt x="544443" y="189325"/>
                      <a:pt x="536957" y="352451"/>
                      <a:pt x="431726" y="448447"/>
                    </a:cubicBezTo>
                    <a:cubicBezTo>
                      <a:pt x="405418" y="472446"/>
                      <a:pt x="375492" y="489978"/>
                      <a:pt x="343901" y="501131"/>
                    </a:cubicBezTo>
                    <a:lnTo>
                      <a:pt x="300720" y="511801"/>
                    </a:lnTo>
                    <a:lnTo>
                      <a:pt x="300720" y="774161"/>
                    </a:lnTo>
                    <a:cubicBezTo>
                      <a:pt x="300720" y="785121"/>
                      <a:pt x="291836" y="794005"/>
                      <a:pt x="280876" y="794005"/>
                    </a:cubicBezTo>
                    <a:lnTo>
                      <a:pt x="201501" y="794005"/>
                    </a:lnTo>
                    <a:cubicBezTo>
                      <a:pt x="190541" y="794005"/>
                      <a:pt x="181657" y="785121"/>
                      <a:pt x="181657" y="774161"/>
                    </a:cubicBezTo>
                    <a:lnTo>
                      <a:pt x="181657" y="503216"/>
                    </a:lnTo>
                    <a:lnTo>
                      <a:pt x="150003" y="492232"/>
                    </a:lnTo>
                    <a:cubicBezTo>
                      <a:pt x="119566" y="478232"/>
                      <a:pt x="91371" y="458034"/>
                      <a:pt x="67372" y="431726"/>
                    </a:cubicBezTo>
                    <a:cubicBezTo>
                      <a:pt x="-28624" y="326495"/>
                      <a:pt x="-21137" y="163368"/>
                      <a:pt x="84094" y="67372"/>
                    </a:cubicBezTo>
                    <a:cubicBezTo>
                      <a:pt x="189325" y="-28624"/>
                      <a:pt x="352451" y="-21138"/>
                      <a:pt x="448447" y="840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右矢印 20"/>
            <p:cNvSpPr/>
            <p:nvPr/>
          </p:nvSpPr>
          <p:spPr>
            <a:xfrm rot="13245862">
              <a:off x="6493703" y="5643851"/>
              <a:ext cx="483117" cy="250372"/>
            </a:xfrm>
            <a:custGeom>
              <a:avLst/>
              <a:gdLst>
                <a:gd name="connsiteX0" fmla="*/ 0 w 538088"/>
                <a:gd name="connsiteY0" fmla="*/ 101747 h 406986"/>
                <a:gd name="connsiteX1" fmla="*/ 334595 w 538088"/>
                <a:gd name="connsiteY1" fmla="*/ 101747 h 406986"/>
                <a:gd name="connsiteX2" fmla="*/ 334595 w 538088"/>
                <a:gd name="connsiteY2" fmla="*/ 0 h 406986"/>
                <a:gd name="connsiteX3" fmla="*/ 538088 w 538088"/>
                <a:gd name="connsiteY3" fmla="*/ 203493 h 406986"/>
                <a:gd name="connsiteX4" fmla="*/ 334595 w 538088"/>
                <a:gd name="connsiteY4" fmla="*/ 406986 h 406986"/>
                <a:gd name="connsiteX5" fmla="*/ 334595 w 538088"/>
                <a:gd name="connsiteY5" fmla="*/ 305240 h 406986"/>
                <a:gd name="connsiteX6" fmla="*/ 0 w 538088"/>
                <a:gd name="connsiteY6" fmla="*/ 305240 h 406986"/>
                <a:gd name="connsiteX7" fmla="*/ 0 w 538088"/>
                <a:gd name="connsiteY7" fmla="*/ 101747 h 406986"/>
                <a:gd name="connsiteX0" fmla="*/ 0 w 538088"/>
                <a:gd name="connsiteY0" fmla="*/ 133497 h 438736"/>
                <a:gd name="connsiteX1" fmla="*/ 334595 w 538088"/>
                <a:gd name="connsiteY1" fmla="*/ 133497 h 438736"/>
                <a:gd name="connsiteX2" fmla="*/ 271095 w 538088"/>
                <a:gd name="connsiteY2" fmla="*/ 0 h 438736"/>
                <a:gd name="connsiteX3" fmla="*/ 538088 w 538088"/>
                <a:gd name="connsiteY3" fmla="*/ 235243 h 438736"/>
                <a:gd name="connsiteX4" fmla="*/ 334595 w 538088"/>
                <a:gd name="connsiteY4" fmla="*/ 438736 h 438736"/>
                <a:gd name="connsiteX5" fmla="*/ 334595 w 538088"/>
                <a:gd name="connsiteY5" fmla="*/ 336990 h 438736"/>
                <a:gd name="connsiteX6" fmla="*/ 0 w 538088"/>
                <a:gd name="connsiteY6" fmla="*/ 336990 h 438736"/>
                <a:gd name="connsiteX7" fmla="*/ 0 w 538088"/>
                <a:gd name="connsiteY7" fmla="*/ 133497 h 438736"/>
                <a:gd name="connsiteX0" fmla="*/ 0 w 538088"/>
                <a:gd name="connsiteY0" fmla="*/ 133497 h 460961"/>
                <a:gd name="connsiteX1" fmla="*/ 334595 w 538088"/>
                <a:gd name="connsiteY1" fmla="*/ 133497 h 460961"/>
                <a:gd name="connsiteX2" fmla="*/ 271095 w 538088"/>
                <a:gd name="connsiteY2" fmla="*/ 0 h 460961"/>
                <a:gd name="connsiteX3" fmla="*/ 538088 w 538088"/>
                <a:gd name="connsiteY3" fmla="*/ 235243 h 460961"/>
                <a:gd name="connsiteX4" fmla="*/ 255220 w 538088"/>
                <a:gd name="connsiteY4" fmla="*/ 460961 h 460961"/>
                <a:gd name="connsiteX5" fmla="*/ 334595 w 538088"/>
                <a:gd name="connsiteY5" fmla="*/ 336990 h 460961"/>
                <a:gd name="connsiteX6" fmla="*/ 0 w 538088"/>
                <a:gd name="connsiteY6" fmla="*/ 336990 h 460961"/>
                <a:gd name="connsiteX7" fmla="*/ 0 w 538088"/>
                <a:gd name="connsiteY7" fmla="*/ 133497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088" h="460961">
                  <a:moveTo>
                    <a:pt x="0" y="133497"/>
                  </a:moveTo>
                  <a:lnTo>
                    <a:pt x="334595" y="133497"/>
                  </a:lnTo>
                  <a:lnTo>
                    <a:pt x="271095" y="0"/>
                  </a:lnTo>
                  <a:lnTo>
                    <a:pt x="538088" y="235243"/>
                  </a:lnTo>
                  <a:lnTo>
                    <a:pt x="255220" y="460961"/>
                  </a:lnTo>
                  <a:lnTo>
                    <a:pt x="334595" y="336990"/>
                  </a:lnTo>
                  <a:lnTo>
                    <a:pt x="0" y="336990"/>
                  </a:lnTo>
                  <a:lnTo>
                    <a:pt x="0" y="133497"/>
                  </a:ln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4"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25</a:t>
            </a:r>
            <a:endParaRPr lang="ja-JP" altLang="en-US" sz="2000" dirty="0">
              <a:solidFill>
                <a:schemeClr val="bg1"/>
              </a:solidFill>
              <a:latin typeface="+mn-ea"/>
            </a:endParaRPr>
          </a:p>
        </p:txBody>
      </p:sp>
    </p:spTree>
    <p:extLst>
      <p:ext uri="{BB962C8B-B14F-4D97-AF65-F5344CB8AC3E}">
        <p14:creationId xmlns:p14="http://schemas.microsoft.com/office/powerpoint/2010/main" val="79158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bwMode="gray">
          <a:xfrm>
            <a:off x="445803" y="2119957"/>
            <a:ext cx="10264849" cy="2906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653065" y="2919575"/>
            <a:ext cx="11206426" cy="1754326"/>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●ご自身とご家族の</a:t>
            </a:r>
            <a:r>
              <a:rPr lang="ja-JP" altLang="en-US" sz="3600" b="1" u="sng" dirty="0" smtClean="0">
                <a:solidFill>
                  <a:srgbClr val="C00000"/>
                </a:solidFill>
              </a:rPr>
              <a:t>死亡・医療保障に過不足は？</a:t>
            </a:r>
            <a:endParaRPr lang="en-US" altLang="ja-JP" sz="3600" b="1" u="sng" dirty="0" smtClean="0">
              <a:solidFill>
                <a:srgbClr val="C00000"/>
              </a:solidFill>
            </a:endParaRPr>
          </a:p>
          <a:p>
            <a:endParaRPr lang="en-US" altLang="ja-JP" sz="3600" b="1" u="sng" dirty="0">
              <a:solidFill>
                <a:srgbClr val="C00000"/>
              </a:solidFill>
            </a:endParaRPr>
          </a:p>
          <a:p>
            <a:r>
              <a:rPr lang="ja-JP" altLang="en-US" sz="3600" b="1" dirty="0" smtClean="0">
                <a:solidFill>
                  <a:srgbClr val="002060"/>
                </a:solidFill>
              </a:rPr>
              <a:t>●契約中の</a:t>
            </a:r>
            <a:r>
              <a:rPr lang="ja-JP" altLang="en-US" sz="3600" b="1" u="sng" dirty="0" smtClean="0">
                <a:solidFill>
                  <a:srgbClr val="C00000"/>
                </a:solidFill>
              </a:rPr>
              <a:t>住宅保障・自動車の補償にも過不足は？</a:t>
            </a:r>
            <a:endParaRPr lang="ja-JP" altLang="en-US" sz="3600" b="1" dirty="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26</a:t>
            </a:r>
            <a:endParaRPr lang="ja-JP" altLang="en-US" sz="2000" dirty="0">
              <a:solidFill>
                <a:schemeClr val="bg1"/>
              </a:solidFill>
              <a:latin typeface="+mn-ea"/>
            </a:endParaRPr>
          </a:p>
        </p:txBody>
      </p:sp>
      <p:sp>
        <p:nvSpPr>
          <p:cNvPr id="5" name="タイトル 4"/>
          <p:cNvSpPr>
            <a:spLocks noGrp="1"/>
          </p:cNvSpPr>
          <p:nvPr>
            <p:ph type="title"/>
          </p:nvPr>
        </p:nvSpPr>
        <p:spPr>
          <a:xfrm>
            <a:off x="1957944" y="5228561"/>
            <a:ext cx="8596668" cy="1320800"/>
          </a:xfrm>
        </p:spPr>
        <p:txBody>
          <a:bodyPr/>
          <a:lstStyle/>
          <a:p>
            <a:pPr algn="ctr"/>
            <a:r>
              <a:rPr kumimoji="1" lang="ja-JP" altLang="en-US" b="1" dirty="0" smtClean="0">
                <a:solidFill>
                  <a:schemeClr val="accent1">
                    <a:lumMod val="25000"/>
                  </a:schemeClr>
                </a:solidFill>
              </a:rPr>
              <a:t>保障内容を見直して、</a:t>
            </a:r>
            <a:r>
              <a:rPr kumimoji="1" lang="en-US" altLang="ja-JP" b="1" dirty="0" smtClean="0">
                <a:solidFill>
                  <a:schemeClr val="accent1">
                    <a:lumMod val="25000"/>
                  </a:schemeClr>
                </a:solidFill>
              </a:rPr>
              <a:t/>
            </a:r>
            <a:br>
              <a:rPr kumimoji="1" lang="en-US" altLang="ja-JP" b="1" dirty="0" smtClean="0">
                <a:solidFill>
                  <a:schemeClr val="accent1">
                    <a:lumMod val="25000"/>
                  </a:schemeClr>
                </a:solidFill>
              </a:rPr>
            </a:br>
            <a:r>
              <a:rPr kumimoji="1" lang="ja-JP" altLang="en-US" b="1" dirty="0" smtClean="0">
                <a:solidFill>
                  <a:schemeClr val="accent1">
                    <a:lumMod val="25000"/>
                  </a:schemeClr>
                </a:solidFill>
              </a:rPr>
              <a:t>可処分所得を増やしましょう！</a:t>
            </a:r>
            <a:endParaRPr kumimoji="1" lang="ja-JP" altLang="en-US" b="1" dirty="0">
              <a:solidFill>
                <a:schemeClr val="accent1">
                  <a:lumMod val="25000"/>
                </a:schemeClr>
              </a:solidFill>
            </a:endParaRPr>
          </a:p>
        </p:txBody>
      </p:sp>
      <p:sp>
        <p:nvSpPr>
          <p:cNvPr id="14"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rPr>
              <a:t>Ⅲ</a:t>
            </a:r>
            <a:r>
              <a:rPr lang="ja-JP" altLang="en-US" sz="4800" b="1" u="sng" dirty="0" err="1" smtClean="0">
                <a:solidFill>
                  <a:srgbClr val="002060"/>
                </a:solidFill>
              </a:rPr>
              <a:t>．じちろう</a:t>
            </a:r>
            <a:r>
              <a:rPr lang="ja-JP" altLang="en-US" sz="4800" b="1" u="sng" dirty="0" smtClean="0">
                <a:solidFill>
                  <a:srgbClr val="002060"/>
                </a:solidFill>
              </a:rPr>
              <a:t>共済を活用しよう</a:t>
            </a:r>
            <a:r>
              <a:rPr lang="ja-JP" altLang="en-US" sz="4800" b="1" dirty="0" smtClean="0">
                <a:solidFill>
                  <a:srgbClr val="002060"/>
                </a:solidFill>
              </a:rPr>
              <a:t/>
            </a:r>
            <a:br>
              <a:rPr lang="ja-JP" altLang="en-US" sz="4800" b="1" dirty="0" smtClean="0">
                <a:solidFill>
                  <a:srgbClr val="002060"/>
                </a:solidFill>
              </a:rPr>
            </a:br>
            <a:r>
              <a:rPr lang="ja-JP" altLang="en-US" sz="4800" b="1" u="sng" dirty="0" smtClean="0">
                <a:solidFill>
                  <a:srgbClr val="002060"/>
                </a:solidFill>
              </a:rPr>
              <a:t/>
            </a:r>
            <a:br>
              <a:rPr lang="ja-JP" altLang="en-US" sz="4800" b="1" u="sng" dirty="0" smtClean="0">
                <a:solidFill>
                  <a:srgbClr val="002060"/>
                </a:solidFill>
              </a:rPr>
            </a:br>
            <a:endParaRPr lang="ja-JP" altLang="en-US" sz="4800" b="1" u="sng" dirty="0">
              <a:solidFill>
                <a:srgbClr val="002060"/>
              </a:solidFill>
            </a:endParaRPr>
          </a:p>
        </p:txBody>
      </p:sp>
      <p:pic>
        <p:nvPicPr>
          <p:cNvPr id="19" name="図 18"/>
          <p:cNvPicPr>
            <a:picLocks noChangeAspect="1"/>
          </p:cNvPicPr>
          <p:nvPr/>
        </p:nvPicPr>
        <p:blipFill rotWithShape="1">
          <a:blip r:embed="rId3"/>
          <a:srcRect l="-73244" t="-871" r="73244" b="871"/>
          <a:stretch/>
        </p:blipFill>
        <p:spPr>
          <a:xfrm>
            <a:off x="-1993264" y="1257436"/>
            <a:ext cx="4248150" cy="1457325"/>
          </a:xfrm>
          <a:prstGeom prst="rect">
            <a:avLst/>
          </a:prstGeom>
        </p:spPr>
      </p:pic>
      <p:sp>
        <p:nvSpPr>
          <p:cNvPr id="20" name="テキスト ボックス 19"/>
          <p:cNvSpPr txBox="1"/>
          <p:nvPr/>
        </p:nvSpPr>
        <p:spPr bwMode="gray">
          <a:xfrm rot="545853">
            <a:off x="6644939" y="1777882"/>
            <a:ext cx="4748633" cy="830997"/>
          </a:xfrm>
          <a:prstGeom prst="rect">
            <a:avLst/>
          </a:prstGeom>
          <a:solidFill>
            <a:schemeClr val="bg1">
              <a:alpha val="0"/>
            </a:schemeClr>
          </a:solidFill>
        </p:spPr>
        <p:txBody>
          <a:bodyPr wrap="square" rtlCol="0">
            <a:spAutoFit/>
          </a:bodyPr>
          <a:lstStyle/>
          <a:p>
            <a:r>
              <a:rPr lang="ja-JP" altLang="en-US" sz="2400" b="1" dirty="0" smtClean="0">
                <a:solidFill>
                  <a:srgbClr val="002060"/>
                </a:solidFill>
              </a:rPr>
              <a:t>保障</a:t>
            </a:r>
            <a:r>
              <a:rPr lang="ja-JP" altLang="en-US" sz="2400" b="1" dirty="0">
                <a:solidFill>
                  <a:srgbClr val="002060"/>
                </a:solidFill>
              </a:rPr>
              <a:t>内容</a:t>
            </a:r>
            <a:r>
              <a:rPr lang="ja-JP" altLang="en-US" sz="2400" b="1" dirty="0" smtClean="0">
                <a:solidFill>
                  <a:srgbClr val="002060"/>
                </a:solidFill>
              </a:rPr>
              <a:t>が加入したときのままになっていませんか？</a:t>
            </a:r>
            <a:endParaRPr lang="ja-JP" altLang="en-US" sz="2400" b="1" dirty="0">
              <a:solidFill>
                <a:srgbClr val="002060"/>
              </a:solidFill>
            </a:endParaRPr>
          </a:p>
        </p:txBody>
      </p:sp>
      <p:pic>
        <p:nvPicPr>
          <p:cNvPr id="21" name="図 20"/>
          <p:cNvPicPr>
            <a:picLocks noChangeAspect="1"/>
          </p:cNvPicPr>
          <p:nvPr/>
        </p:nvPicPr>
        <p:blipFill rotWithShape="1">
          <a:blip r:embed="rId3">
            <a:clrChange>
              <a:clrFrom>
                <a:srgbClr val="FFFFFE"/>
              </a:clrFrom>
              <a:clrTo>
                <a:srgbClr val="FFFFFE">
                  <a:alpha val="0"/>
                </a:srgbClr>
              </a:clrTo>
            </a:clrChange>
          </a:blip>
          <a:srcRect l="50098"/>
          <a:stretch/>
        </p:blipFill>
        <p:spPr>
          <a:xfrm>
            <a:off x="2205429" y="1257435"/>
            <a:ext cx="2119914" cy="1457325"/>
          </a:xfrm>
          <a:prstGeom prst="rect">
            <a:avLst/>
          </a:prstGeom>
        </p:spPr>
      </p:pic>
      <p:sp>
        <p:nvSpPr>
          <p:cNvPr id="10" name="正方形/長方形 9"/>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26</a:t>
            </a:fld>
            <a:endParaRPr kumimoji="1" lang="ja-JP" altLang="en-US" dirty="0"/>
          </a:p>
        </p:txBody>
      </p:sp>
    </p:spTree>
    <p:extLst>
      <p:ext uri="{BB962C8B-B14F-4D97-AF65-F5344CB8AC3E}">
        <p14:creationId xmlns:p14="http://schemas.microsoft.com/office/powerpoint/2010/main" val="26209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右矢印 11"/>
          <p:cNvSpPr/>
          <p:nvPr/>
        </p:nvSpPr>
        <p:spPr>
          <a:xfrm>
            <a:off x="898148" y="4624024"/>
            <a:ext cx="9922087" cy="987235"/>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27</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ja-JP" altLang="en-US" sz="4800" b="1" dirty="0" smtClean="0">
                <a:solidFill>
                  <a:srgbClr val="002060"/>
                </a:solidFill>
              </a:rPr>
              <a:t>さいごに</a:t>
            </a:r>
            <a:r>
              <a:rPr lang="en-US" altLang="ja-JP" sz="4800" b="1" dirty="0" smtClean="0">
                <a:solidFill>
                  <a:srgbClr val="002060"/>
                </a:solidFill>
              </a:rPr>
              <a:t>…</a:t>
            </a:r>
            <a:r>
              <a:rPr lang="ja-JP" altLang="en-US" sz="4800" b="1" dirty="0">
                <a:solidFill>
                  <a:srgbClr val="002060"/>
                </a:solidFill>
              </a:rPr>
              <a:t/>
            </a:r>
            <a:br>
              <a:rPr lang="ja-JP" altLang="en-US" sz="4800" b="1" dirty="0">
                <a:solidFill>
                  <a:srgbClr val="002060"/>
                </a:solidFill>
              </a:rPr>
            </a:br>
            <a:r>
              <a:rPr lang="ja-JP" altLang="en-US" sz="4800" b="1" u="sng" dirty="0">
                <a:solidFill>
                  <a:srgbClr val="002060"/>
                </a:solidFill>
              </a:rPr>
              <a:t/>
            </a:r>
            <a:br>
              <a:rPr lang="ja-JP" altLang="en-US" sz="4800" b="1" u="sng" dirty="0">
                <a:solidFill>
                  <a:srgbClr val="002060"/>
                </a:solidFill>
              </a:rPr>
            </a:br>
            <a:endParaRPr kumimoji="1" lang="ja-JP" altLang="en-US" sz="4800" b="1" u="sng" dirty="0">
              <a:solidFill>
                <a:srgbClr val="002060"/>
              </a:solidFill>
            </a:endParaRPr>
          </a:p>
        </p:txBody>
      </p:sp>
      <p:sp>
        <p:nvSpPr>
          <p:cNvPr id="11" name="テキスト ボックス 10"/>
          <p:cNvSpPr txBox="1"/>
          <p:nvPr/>
        </p:nvSpPr>
        <p:spPr>
          <a:xfrm>
            <a:off x="887435" y="4906831"/>
            <a:ext cx="9795479" cy="523220"/>
          </a:xfrm>
          <a:prstGeom prst="rect">
            <a:avLst/>
          </a:prstGeom>
          <a:noFill/>
        </p:spPr>
        <p:txBody>
          <a:bodyPr wrap="square" rtlCol="0">
            <a:spAutoFit/>
          </a:bodyPr>
          <a:lstStyle/>
          <a:p>
            <a:pPr algn="ctr"/>
            <a:r>
              <a:rPr lang="ja-JP" altLang="en-US" sz="2800" b="1" dirty="0" smtClean="0">
                <a:solidFill>
                  <a:srgbClr val="FF0000"/>
                </a:solidFill>
              </a:rPr>
              <a:t>自治労組合員しか利用できない</a:t>
            </a:r>
            <a:r>
              <a:rPr lang="ja-JP" altLang="en-US" sz="2800" b="1" dirty="0" smtClean="0">
                <a:solidFill>
                  <a:schemeClr val="accent3">
                    <a:lumMod val="50000"/>
                  </a:schemeClr>
                </a:solidFill>
              </a:rPr>
              <a:t>メリットを活かしましょう</a:t>
            </a:r>
            <a:endParaRPr lang="en-US" altLang="ja-JP" sz="2800" b="1" dirty="0">
              <a:solidFill>
                <a:schemeClr val="accent3">
                  <a:lumMod val="50000"/>
                </a:schemeClr>
              </a:solidFill>
            </a:endParaRPr>
          </a:p>
        </p:txBody>
      </p:sp>
      <p:sp>
        <p:nvSpPr>
          <p:cNvPr id="13" name="Rectangle 11"/>
          <p:cNvSpPr>
            <a:spLocks/>
          </p:cNvSpPr>
          <p:nvPr/>
        </p:nvSpPr>
        <p:spPr bwMode="auto">
          <a:xfrm>
            <a:off x="1097280" y="1176377"/>
            <a:ext cx="940716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r>
              <a:rPr lang="ja-JP" altLang="en-US" b="1" dirty="0" err="1" smtClean="0">
                <a:solidFill>
                  <a:srgbClr val="C00000"/>
                </a:solidFill>
                <a:latin typeface="+mn-ea"/>
                <a:ea typeface="+mn-ea"/>
              </a:rPr>
              <a:t>じちろう</a:t>
            </a:r>
            <a:r>
              <a:rPr lang="ja-JP" altLang="en-US" b="1" dirty="0" smtClean="0">
                <a:solidFill>
                  <a:srgbClr val="C00000"/>
                </a:solidFill>
                <a:latin typeface="+mn-ea"/>
                <a:ea typeface="+mn-ea"/>
              </a:rPr>
              <a:t>共済は、</a:t>
            </a:r>
            <a:endParaRPr lang="en-US" altLang="ja-JP" b="1" dirty="0" smtClean="0">
              <a:solidFill>
                <a:srgbClr val="C00000"/>
              </a:solidFill>
              <a:latin typeface="+mn-ea"/>
              <a:ea typeface="+mn-ea"/>
            </a:endParaRPr>
          </a:p>
          <a:p>
            <a:r>
              <a:rPr lang="ja-JP" altLang="en-US" b="1" dirty="0" smtClean="0">
                <a:solidFill>
                  <a:srgbClr val="C00000"/>
                </a:solidFill>
                <a:latin typeface="+mn-ea"/>
                <a:ea typeface="+mn-ea"/>
              </a:rPr>
              <a:t>自治労</a:t>
            </a:r>
            <a:r>
              <a:rPr lang="ja-JP" altLang="en-US" b="1" dirty="0">
                <a:solidFill>
                  <a:srgbClr val="C00000"/>
                </a:solidFill>
                <a:latin typeface="+mn-ea"/>
                <a:ea typeface="+mn-ea"/>
              </a:rPr>
              <a:t>組合員と家族の生活を豊か</a:t>
            </a:r>
            <a:r>
              <a:rPr lang="ja-JP" altLang="en-US" b="1" dirty="0" smtClean="0">
                <a:solidFill>
                  <a:srgbClr val="C00000"/>
                </a:solidFill>
                <a:latin typeface="+mn-ea"/>
                <a:ea typeface="+mn-ea"/>
              </a:rPr>
              <a:t>にします。</a:t>
            </a:r>
            <a:endParaRPr lang="en-US" altLang="ja-JP" b="1" dirty="0">
              <a:solidFill>
                <a:srgbClr val="C00000"/>
              </a:solidFill>
              <a:latin typeface="+mn-ea"/>
              <a:ea typeface="+mn-ea"/>
            </a:endParaRPr>
          </a:p>
        </p:txBody>
      </p:sp>
      <p:sp>
        <p:nvSpPr>
          <p:cNvPr id="16" name="Rectangle 11"/>
          <p:cNvSpPr>
            <a:spLocks/>
          </p:cNvSpPr>
          <p:nvPr/>
        </p:nvSpPr>
        <p:spPr bwMode="auto">
          <a:xfrm>
            <a:off x="499126" y="2330530"/>
            <a:ext cx="99060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ctr" eaLnBrk="1" hangingPunct="1">
              <a:lnSpc>
                <a:spcPts val="3800"/>
              </a:lnSpc>
            </a:pPr>
            <a:r>
              <a:rPr lang="ja-JP" altLang="en-US" sz="2400" b="1" dirty="0" smtClean="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OTF 新ゴ Pro M"/>
                <a:sym typeface="A-OTF 新ゴ Pro L" charset="-128"/>
              </a:rPr>
              <a:t>ぜひ一度、保障を見直してください！</a:t>
            </a:r>
            <a:endParaRPr lang="ja-JP" altLang="en-US" sz="2400" b="1"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pic>
        <p:nvPicPr>
          <p:cNvPr id="18" name="Picture 2" descr="C:\Users\zz501536\AppData\Local\Temp\notesFFF692\Jichiro-SET_A4-illustration-4C-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09"/>
          <a:stretch/>
        </p:blipFill>
        <p:spPr bwMode="auto">
          <a:xfrm>
            <a:off x="1829450" y="2777748"/>
            <a:ext cx="7787831" cy="1978477"/>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9099395" y="2442822"/>
            <a:ext cx="2630098" cy="849301"/>
          </a:xfrm>
          <a:prstGeom prst="wedgeRoundRectCallout">
            <a:avLst>
              <a:gd name="adj1" fmla="val -35698"/>
              <a:gd name="adj2" fmla="val 85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err="1" smtClean="0">
                <a:solidFill>
                  <a:srgbClr val="FF0000"/>
                </a:solidFill>
              </a:rPr>
              <a:t>じちろう</a:t>
            </a:r>
            <a:r>
              <a:rPr kumimoji="1" lang="ja-JP" altLang="en-US" b="1" dirty="0" smtClean="0">
                <a:solidFill>
                  <a:srgbClr val="FF0000"/>
                </a:solidFill>
              </a:rPr>
              <a:t>共済のことは、</a:t>
            </a:r>
            <a:r>
              <a:rPr lang="ja-JP" altLang="en-US" b="1" dirty="0" smtClean="0">
                <a:solidFill>
                  <a:srgbClr val="FF0000"/>
                </a:solidFill>
              </a:rPr>
              <a:t>まず組合へ！</a:t>
            </a:r>
            <a:endParaRPr lang="en-US" altLang="ja-JP" b="1" dirty="0" smtClean="0">
              <a:solidFill>
                <a:srgbClr val="FF0000"/>
              </a:solidFill>
            </a:endParaRPr>
          </a:p>
        </p:txBody>
      </p:sp>
      <p:sp>
        <p:nvSpPr>
          <p:cNvPr id="14" name="正方形/長方形 13"/>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17" name="テキスト ボックス 16"/>
          <p:cNvSpPr txBox="1"/>
          <p:nvPr/>
        </p:nvSpPr>
        <p:spPr>
          <a:xfrm>
            <a:off x="975645" y="5652267"/>
            <a:ext cx="9650437" cy="707886"/>
          </a:xfrm>
          <a:prstGeom prst="rect">
            <a:avLst/>
          </a:prstGeom>
          <a:noFill/>
        </p:spPr>
        <p:txBody>
          <a:bodyPr wrap="square" rtlCol="0">
            <a:spAutoFit/>
          </a:bodyPr>
          <a:lstStyle/>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契約にあたってはパンフレットをご覧ください。</a:t>
            </a:r>
            <a:endParaRPr kumimoji="1" lang="en-US" altLang="ja-JP" sz="1200" dirty="0" smtClean="0">
              <a:solidFill>
                <a:schemeClr val="tx2">
                  <a:lumMod val="50000"/>
                </a:schemeClr>
              </a:solidFill>
            </a:endParaRPr>
          </a:p>
          <a:p>
            <a:r>
              <a:rPr lang="en-US" altLang="ja-JP" sz="1200" dirty="0" smtClean="0">
                <a:solidFill>
                  <a:schemeClr val="tx2">
                    <a:lumMod val="50000"/>
                  </a:schemeClr>
                </a:solidFill>
              </a:rPr>
              <a:t>※</a:t>
            </a:r>
            <a:r>
              <a:rPr lang="ja-JP" altLang="en-US" sz="1200" dirty="0" err="1" smtClean="0">
                <a:solidFill>
                  <a:schemeClr val="tx2">
                    <a:lumMod val="50000"/>
                  </a:schemeClr>
                </a:solidFill>
              </a:rPr>
              <a:t>じちろう</a:t>
            </a:r>
            <a:r>
              <a:rPr lang="ja-JP" altLang="en-US" sz="1200" dirty="0" smtClean="0">
                <a:solidFill>
                  <a:schemeClr val="tx2">
                    <a:lumMod val="50000"/>
                  </a:schemeClr>
                </a:solidFill>
              </a:rPr>
              <a:t>共済の各制度はこくみん共済 </a:t>
            </a:r>
            <a:r>
              <a:rPr lang="en-US" altLang="ja-JP" sz="1200" dirty="0" smtClean="0">
                <a:solidFill>
                  <a:schemeClr val="tx2">
                    <a:lumMod val="50000"/>
                  </a:schemeClr>
                </a:solidFill>
              </a:rPr>
              <a:t>coop〈</a:t>
            </a:r>
            <a:r>
              <a:rPr lang="ja-JP" altLang="en-US" sz="1200" dirty="0" smtClean="0">
                <a:solidFill>
                  <a:schemeClr val="tx2">
                    <a:lumMod val="50000"/>
                  </a:schemeClr>
                </a:solidFill>
              </a:rPr>
              <a:t>全労済</a:t>
            </a:r>
            <a:r>
              <a:rPr lang="en-US" altLang="ja-JP" sz="1200" dirty="0" smtClean="0">
                <a:solidFill>
                  <a:schemeClr val="tx2">
                    <a:lumMod val="50000"/>
                  </a:schemeClr>
                </a:solidFill>
              </a:rPr>
              <a:t>〉</a:t>
            </a:r>
            <a:r>
              <a:rPr lang="ja-JP" altLang="en-US" sz="1200" dirty="0" smtClean="0">
                <a:solidFill>
                  <a:schemeClr val="tx2">
                    <a:lumMod val="50000"/>
                  </a:schemeClr>
                </a:solidFill>
              </a:rPr>
              <a:t>自治労共済推進本部が募集しています</a:t>
            </a:r>
            <a:r>
              <a:rPr lang="ja-JP" altLang="en-US" sz="1600" dirty="0" smtClean="0">
                <a:solidFill>
                  <a:schemeClr val="tx2">
                    <a:lumMod val="50000"/>
                  </a:schemeClr>
                </a:solidFill>
              </a:rPr>
              <a:t>。</a:t>
            </a:r>
            <a:endParaRPr lang="en-US" altLang="ja-JP" sz="1600" dirty="0" smtClean="0">
              <a:solidFill>
                <a:schemeClr val="tx2">
                  <a:lumMod val="50000"/>
                </a:schemeClr>
              </a:solidFill>
            </a:endParaRPr>
          </a:p>
          <a:p>
            <a:r>
              <a:rPr kumimoji="1" lang="en-US" altLang="ja-JP" sz="1200" dirty="0" smtClean="0">
                <a:solidFill>
                  <a:schemeClr val="tx2">
                    <a:lumMod val="50000"/>
                  </a:schemeClr>
                </a:solidFill>
              </a:rPr>
              <a:t>※</a:t>
            </a:r>
            <a:r>
              <a:rPr kumimoji="1" lang="ja-JP" altLang="en-US" sz="1200" dirty="0" smtClean="0">
                <a:solidFill>
                  <a:schemeClr val="tx2">
                    <a:lumMod val="50000"/>
                  </a:schemeClr>
                </a:solidFill>
              </a:rPr>
              <a:t>本動画は、</a:t>
            </a:r>
            <a:r>
              <a:rPr lang="ja-JP" altLang="en-US" sz="1200" dirty="0" err="1">
                <a:solidFill>
                  <a:schemeClr val="tx2">
                    <a:lumMod val="50000"/>
                  </a:schemeClr>
                </a:solidFill>
              </a:rPr>
              <a:t>こくみん</a:t>
            </a:r>
            <a:r>
              <a:rPr lang="ja-JP" altLang="en-US" sz="1200" dirty="0">
                <a:solidFill>
                  <a:schemeClr val="tx2">
                    <a:lumMod val="50000"/>
                  </a:schemeClr>
                </a:solidFill>
              </a:rPr>
              <a:t>共済 </a:t>
            </a:r>
            <a:r>
              <a:rPr lang="en-US" altLang="ja-JP" sz="1200" dirty="0">
                <a:solidFill>
                  <a:schemeClr val="tx2">
                    <a:lumMod val="50000"/>
                  </a:schemeClr>
                </a:solidFill>
              </a:rPr>
              <a:t>coop〈</a:t>
            </a:r>
            <a:r>
              <a:rPr lang="ja-JP" altLang="en-US" sz="1200" dirty="0">
                <a:solidFill>
                  <a:schemeClr val="tx2">
                    <a:lumMod val="50000"/>
                  </a:schemeClr>
                </a:solidFill>
              </a:rPr>
              <a:t>全労済</a:t>
            </a:r>
            <a:r>
              <a:rPr lang="en-US" altLang="ja-JP" sz="1200" dirty="0">
                <a:solidFill>
                  <a:schemeClr val="tx2">
                    <a:lumMod val="50000"/>
                  </a:schemeClr>
                </a:solidFill>
              </a:rPr>
              <a:t>〉</a:t>
            </a:r>
            <a:r>
              <a:rPr lang="ja-JP" altLang="en-US" sz="1200" dirty="0">
                <a:solidFill>
                  <a:schemeClr val="tx2">
                    <a:lumMod val="50000"/>
                  </a:schemeClr>
                </a:solidFill>
              </a:rPr>
              <a:t>自治労共済推進</a:t>
            </a:r>
            <a:r>
              <a:rPr lang="ja-JP" altLang="en-US" sz="1200" dirty="0" smtClean="0">
                <a:solidFill>
                  <a:schemeClr val="tx2">
                    <a:lumMod val="50000"/>
                  </a:schemeClr>
                </a:solidFill>
              </a:rPr>
              <a:t>本部の資料を一部抜粋して作成しています。</a:t>
            </a:r>
            <a:endParaRPr kumimoji="1" lang="ja-JP" altLang="en-US" sz="1200" dirty="0">
              <a:solidFill>
                <a:schemeClr val="tx2">
                  <a:lumMod val="50000"/>
                </a:schemeClr>
              </a:solidFill>
            </a:endParaRP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27</a:t>
            </a:fld>
            <a:endParaRPr kumimoji="1" lang="ja-JP" altLang="en-US" dirty="0"/>
          </a:p>
        </p:txBody>
      </p:sp>
    </p:spTree>
    <p:extLst>
      <p:ext uri="{BB962C8B-B14F-4D97-AF65-F5344CB8AC3E}">
        <p14:creationId xmlns:p14="http://schemas.microsoft.com/office/powerpoint/2010/main" val="18150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a:solidFill>
                  <a:srgbClr val="FF0000"/>
                </a:solidFill>
              </a:rPr>
              <a:t>Ⅰ</a:t>
            </a:r>
            <a:r>
              <a:rPr lang="ja-JP" altLang="en-US" sz="4800" b="1" dirty="0" err="1" smtClean="0">
                <a:solidFill>
                  <a:srgbClr val="FF0000"/>
                </a:solidFill>
              </a:rPr>
              <a:t>．</a:t>
            </a:r>
            <a:r>
              <a:rPr lang="ja-JP" altLang="en-US" sz="4800" b="1" dirty="0" smtClean="0">
                <a:solidFill>
                  <a:srgbClr val="FF0000"/>
                </a:solidFill>
              </a:rPr>
              <a:t>団体生命共済とは</a:t>
            </a:r>
            <a:endParaRPr lang="ja-JP" altLang="en-US" sz="4800" b="1" dirty="0">
              <a:solidFill>
                <a:srgbClr val="FF0000"/>
              </a:solidFill>
            </a:endParaRPr>
          </a:p>
          <a:p>
            <a:pPr marL="0" indent="0">
              <a:lnSpc>
                <a:spcPct val="120000"/>
              </a:lnSpc>
              <a:buNone/>
            </a:pPr>
            <a:r>
              <a:rPr lang="en-US" altLang="ja-JP" sz="4800" b="1" dirty="0">
                <a:solidFill>
                  <a:srgbClr val="002060"/>
                </a:solidFill>
              </a:rPr>
              <a:t>Ⅱ</a:t>
            </a:r>
            <a:r>
              <a:rPr lang="ja-JP" altLang="en-US" sz="4800" b="1" dirty="0" err="1">
                <a:solidFill>
                  <a:srgbClr val="002060"/>
                </a:solidFill>
              </a:rPr>
              <a:t>．</a:t>
            </a:r>
            <a:r>
              <a:rPr lang="ja-JP" altLang="en-US" sz="4800" b="1" dirty="0">
                <a:solidFill>
                  <a:srgbClr val="002060"/>
                </a:solidFill>
              </a:rPr>
              <a:t>団体生命共済の新制度について</a:t>
            </a:r>
            <a:endParaRPr lang="en-US" altLang="ja-JP" sz="4800" b="1" dirty="0">
              <a:solidFill>
                <a:srgbClr val="00206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．じちろう</a:t>
            </a:r>
            <a:r>
              <a:rPr lang="ja-JP" altLang="en-US" sz="4800" b="1" dirty="0" smtClean="0">
                <a:solidFill>
                  <a:srgbClr val="002060"/>
                </a:solidFill>
              </a:rPr>
              <a:t>共済を活用しよう</a:t>
            </a:r>
            <a:endParaRPr lang="ja-JP" altLang="en-US" sz="4800" b="1"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3</a:t>
            </a:r>
            <a:endParaRPr lang="ja-JP" altLang="en-US" sz="2000" dirty="0">
              <a:solidFill>
                <a:schemeClr val="bg1"/>
              </a:solidFill>
              <a:latin typeface="+mn-ea"/>
            </a:endParaRPr>
          </a:p>
        </p:txBody>
      </p:sp>
      <p:sp>
        <p:nvSpPr>
          <p:cNvPr id="8" name="正方形/長方形 7"/>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3</a:t>
            </a:fld>
            <a:endParaRPr kumimoji="1" lang="ja-JP" altLang="en-US"/>
          </a:p>
        </p:txBody>
      </p:sp>
    </p:spTree>
    <p:extLst>
      <p:ext uri="{BB962C8B-B14F-4D97-AF65-F5344CB8AC3E}">
        <p14:creationId xmlns:p14="http://schemas.microsoft.com/office/powerpoint/2010/main" val="279209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gray">
          <a:xfrm>
            <a:off x="816957" y="1313715"/>
            <a:ext cx="8066427" cy="3531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5405" y="1082662"/>
            <a:ext cx="9702939" cy="769441"/>
          </a:xfrm>
          <a:prstGeom prst="rect">
            <a:avLst/>
          </a:prstGeom>
          <a:noFill/>
        </p:spPr>
        <p:txBody>
          <a:bodyPr wrap="square" rtlCol="0">
            <a:spAutoFit/>
          </a:bodyPr>
          <a:lstStyle/>
          <a:p>
            <a:r>
              <a:rPr lang="ja-JP" altLang="en-US" sz="4400" b="1" dirty="0" smtClean="0">
                <a:solidFill>
                  <a:srgbClr val="002060"/>
                </a:solidFill>
              </a:rPr>
              <a:t>必要保障はムリ・ムダのない備えを</a:t>
            </a:r>
            <a:endParaRPr lang="en-US" altLang="ja-JP" sz="44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4</a:t>
            </a:r>
            <a:endParaRPr lang="ja-JP" altLang="en-US" sz="2000" dirty="0">
              <a:solidFill>
                <a:schemeClr val="bg1"/>
              </a:solidFill>
              <a:latin typeface="+mn-ea"/>
            </a:endParaRPr>
          </a:p>
        </p:txBody>
      </p:sp>
      <p:grpSp>
        <p:nvGrpSpPr>
          <p:cNvPr id="3" name="グループ化 2"/>
          <p:cNvGrpSpPr/>
          <p:nvPr/>
        </p:nvGrpSpPr>
        <p:grpSpPr>
          <a:xfrm>
            <a:off x="1602668" y="2573219"/>
            <a:ext cx="2982382" cy="2943653"/>
            <a:chOff x="1772221" y="898053"/>
            <a:chExt cx="5233334" cy="5385137"/>
          </a:xfrm>
        </p:grpSpPr>
        <p:pic>
          <p:nvPicPr>
            <p:cNvPr id="13" name="Picture 21" descr="C:\Users\ZZ501619\Desktop\公的保障.png">
              <a:extLst>
                <a:ext uri="{FF2B5EF4-FFF2-40B4-BE49-F238E27FC236}">
                  <a16:creationId xmlns:a16="http://schemas.microsoft.com/office/drawing/2014/main" id="{8CECF21B-3E85-464F-B7B9-70AFA1341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221" y="3489857"/>
              <a:ext cx="5233334" cy="27933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C:\Users\ZZ501619\Desktop\職域保障.png">
              <a:extLst>
                <a:ext uri="{FF2B5EF4-FFF2-40B4-BE49-F238E27FC236}">
                  <a16:creationId xmlns:a16="http://schemas.microsoft.com/office/drawing/2014/main" id="{6FABE0DA-0B4E-4E01-AF41-F16CAFA7F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6030" y="2330803"/>
              <a:ext cx="3680000" cy="2240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C:\Users\ZZ501619\Desktop\私的保障.png">
              <a:extLst>
                <a:ext uri="{FF2B5EF4-FFF2-40B4-BE49-F238E27FC236}">
                  <a16:creationId xmlns:a16="http://schemas.microsoft.com/office/drawing/2014/main" id="{5DCD8E86-3E9E-4C40-90E7-593B4272E0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8405" y="898053"/>
              <a:ext cx="2000000" cy="193333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11"/>
          <p:cNvSpPr>
            <a:spLocks/>
          </p:cNvSpPr>
          <p:nvPr/>
        </p:nvSpPr>
        <p:spPr bwMode="auto">
          <a:xfrm>
            <a:off x="6473965" y="2060116"/>
            <a:ext cx="3904379" cy="106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◎医療</a:t>
            </a: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保障のめ</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やすは</a:t>
            </a:r>
            <a:r>
              <a:rPr lang="en-US" altLang="ja-JP"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a:t>
            </a:r>
          </a:p>
          <a:p>
            <a:pPr algn="just" eaLnBrk="1" hangingPunct="1">
              <a:lnSpc>
                <a:spcPts val="3800"/>
              </a:lnSpc>
            </a:pP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endParaRPr lang="ja-JP" altLang="en-US" sz="2600" b="1" u="sng" dirty="0">
              <a:solidFill>
                <a:srgbClr val="EC6D81"/>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sp>
        <p:nvSpPr>
          <p:cNvPr id="23" name="Rectangle 11"/>
          <p:cNvSpPr>
            <a:spLocks/>
          </p:cNvSpPr>
          <p:nvPr/>
        </p:nvSpPr>
        <p:spPr bwMode="auto">
          <a:xfrm>
            <a:off x="1301337" y="1932387"/>
            <a:ext cx="3904379" cy="106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latin typeface="HG丸ｺﾞｼｯｸM-PRO" panose="020F0600000000000000" pitchFamily="50" charset="-128"/>
                <a:ea typeface="HG丸ｺﾞｼｯｸM-PRO" panose="020F0600000000000000" pitchFamily="50" charset="-128"/>
                <a:cs typeface="A-OTF 新ゴ Pro M"/>
                <a:sym typeface="A-OTF 新ゴ Pro L" charset="-128"/>
              </a:rPr>
              <a:t>◎</a:t>
            </a:r>
            <a:r>
              <a:rPr lang="ja-JP" altLang="en-US" sz="2600" dirty="0">
                <a:latin typeface="HG丸ｺﾞｼｯｸM-PRO" panose="020F0600000000000000" pitchFamily="50" charset="-128"/>
                <a:ea typeface="HG丸ｺﾞｼｯｸM-PRO" panose="020F0600000000000000" pitchFamily="50" charset="-128"/>
                <a:cs typeface="A-OTF 新ゴ Pro M"/>
                <a:sym typeface="A-OTF 新ゴ Pro L" charset="-128"/>
              </a:rPr>
              <a:t>死亡</a:t>
            </a:r>
            <a:r>
              <a:rPr lang="ja-JP" altLang="en-US" sz="2600" dirty="0" smtClean="0">
                <a:latin typeface="HG丸ｺﾞｼｯｸM-PRO" panose="020F0600000000000000" pitchFamily="50" charset="-128"/>
                <a:ea typeface="HG丸ｺﾞｼｯｸM-PRO" panose="020F0600000000000000" pitchFamily="50" charset="-128"/>
                <a:cs typeface="A-OTF 新ゴ Pro M"/>
                <a:sym typeface="A-OTF 新ゴ Pro L" charset="-128"/>
              </a:rPr>
              <a:t>保障</a:t>
            </a:r>
            <a:r>
              <a:rPr lang="ja-JP" altLang="en-US" sz="2600" dirty="0">
                <a:latin typeface="HG丸ｺﾞｼｯｸM-PRO" panose="020F0600000000000000" pitchFamily="50" charset="-128"/>
                <a:ea typeface="HG丸ｺﾞｼｯｸM-PRO" panose="020F0600000000000000" pitchFamily="50" charset="-128"/>
                <a:cs typeface="A-OTF 新ゴ Pro M"/>
                <a:sym typeface="A-OTF 新ゴ Pro L" charset="-128"/>
              </a:rPr>
              <a:t>のめ</a:t>
            </a:r>
            <a:r>
              <a:rPr lang="ja-JP" altLang="en-US" sz="2600" dirty="0" smtClean="0">
                <a:latin typeface="HG丸ｺﾞｼｯｸM-PRO" panose="020F0600000000000000" pitchFamily="50" charset="-128"/>
                <a:ea typeface="HG丸ｺﾞｼｯｸM-PRO" panose="020F0600000000000000" pitchFamily="50" charset="-128"/>
                <a:cs typeface="A-OTF 新ゴ Pro M"/>
                <a:sym typeface="A-OTF 新ゴ Pro L" charset="-128"/>
              </a:rPr>
              <a:t>やすは</a:t>
            </a:r>
            <a:r>
              <a:rPr lang="en-US" altLang="ja-JP" sz="2600" dirty="0" smtClean="0">
                <a:latin typeface="HG丸ｺﾞｼｯｸM-PRO" panose="020F0600000000000000" pitchFamily="50" charset="-128"/>
                <a:ea typeface="HG丸ｺﾞｼｯｸM-PRO" panose="020F0600000000000000" pitchFamily="50" charset="-128"/>
                <a:cs typeface="A-OTF 新ゴ Pro M"/>
                <a:sym typeface="A-OTF 新ゴ Pro L" charset="-128"/>
              </a:rPr>
              <a:t>…</a:t>
            </a:r>
          </a:p>
          <a:p>
            <a:pPr algn="just" eaLnBrk="1" hangingPunct="1">
              <a:lnSpc>
                <a:spcPts val="3800"/>
              </a:lnSpc>
            </a:pP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endParaRPr lang="ja-JP" altLang="en-US" sz="2600" b="1" u="sng" dirty="0">
              <a:solidFill>
                <a:srgbClr val="EC6D81"/>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pic>
        <p:nvPicPr>
          <p:cNvPr id="2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687" t="-707" r="30833" b="1377"/>
          <a:stretch/>
        </p:blipFill>
        <p:spPr bwMode="auto">
          <a:xfrm>
            <a:off x="7290037" y="3605772"/>
            <a:ext cx="2430525" cy="9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8699" t="1" b="-2377"/>
          <a:stretch/>
        </p:blipFill>
        <p:spPr bwMode="auto">
          <a:xfrm>
            <a:off x="8446824" y="4631528"/>
            <a:ext cx="2342242" cy="10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bwMode="gray">
          <a:xfrm>
            <a:off x="445801" y="5724016"/>
            <a:ext cx="5510949" cy="646331"/>
          </a:xfrm>
          <a:prstGeom prst="rect">
            <a:avLst/>
          </a:prstGeom>
          <a:solidFill>
            <a:schemeClr val="accent5"/>
          </a:solidFill>
        </p:spPr>
        <p:txBody>
          <a:bodyPr wrap="square" rtlCol="0">
            <a:spAutoFit/>
          </a:bodyPr>
          <a:lstStyle/>
          <a:p>
            <a:pPr algn="ctr"/>
            <a:r>
              <a:rPr lang="ja-JP" altLang="en-US" b="1" dirty="0" smtClean="0">
                <a:solidFill>
                  <a:schemeClr val="tx1">
                    <a:lumMod val="50000"/>
                  </a:schemeClr>
                </a:solidFill>
              </a:rPr>
              <a:t>単身</a:t>
            </a:r>
            <a:r>
              <a:rPr kumimoji="1" lang="ja-JP" altLang="en-US" b="1" dirty="0" smtClean="0">
                <a:solidFill>
                  <a:schemeClr val="tx1">
                    <a:lumMod val="50000"/>
                  </a:schemeClr>
                </a:solidFill>
              </a:rPr>
              <a:t>・・・</a:t>
            </a:r>
            <a:r>
              <a:rPr kumimoji="1" lang="en-US" altLang="ja-JP" b="1" dirty="0" smtClean="0">
                <a:solidFill>
                  <a:schemeClr val="tx1">
                    <a:lumMod val="50000"/>
                  </a:schemeClr>
                </a:solidFill>
              </a:rPr>
              <a:t>600</a:t>
            </a:r>
            <a:r>
              <a:rPr kumimoji="1" lang="ja-JP" altLang="en-US" b="1" dirty="0" smtClean="0">
                <a:solidFill>
                  <a:schemeClr val="tx1">
                    <a:lumMod val="50000"/>
                  </a:schemeClr>
                </a:solidFill>
              </a:rPr>
              <a:t>～</a:t>
            </a:r>
            <a:r>
              <a:rPr kumimoji="1" lang="en-US" altLang="ja-JP" b="1" dirty="0" smtClean="0">
                <a:solidFill>
                  <a:schemeClr val="tx1">
                    <a:lumMod val="50000"/>
                  </a:schemeClr>
                </a:solidFill>
              </a:rPr>
              <a:t>1,000</a:t>
            </a:r>
            <a:r>
              <a:rPr kumimoji="1" lang="ja-JP" altLang="en-US" b="1" dirty="0" smtClean="0">
                <a:solidFill>
                  <a:schemeClr val="tx1">
                    <a:lumMod val="50000"/>
                  </a:schemeClr>
                </a:solidFill>
              </a:rPr>
              <a:t>万円</a:t>
            </a:r>
            <a:endParaRPr kumimoji="1" lang="en-US" altLang="ja-JP" b="1" dirty="0" smtClean="0">
              <a:solidFill>
                <a:schemeClr val="tx1">
                  <a:lumMod val="50000"/>
                </a:schemeClr>
              </a:solidFill>
            </a:endParaRPr>
          </a:p>
          <a:p>
            <a:pPr algn="ctr"/>
            <a:r>
              <a:rPr lang="ja-JP" altLang="en-US" b="1" dirty="0">
                <a:solidFill>
                  <a:schemeClr val="tx1">
                    <a:lumMod val="50000"/>
                  </a:schemeClr>
                </a:solidFill>
              </a:rPr>
              <a:t>扶養</a:t>
            </a:r>
            <a:r>
              <a:rPr lang="ja-JP" altLang="en-US" b="1" dirty="0" smtClean="0">
                <a:solidFill>
                  <a:schemeClr val="tx1">
                    <a:lumMod val="50000"/>
                  </a:schemeClr>
                </a:solidFill>
              </a:rPr>
              <a:t>している家族がいる・・・</a:t>
            </a:r>
            <a:r>
              <a:rPr lang="en-US" altLang="ja-JP" b="1" dirty="0" smtClean="0">
                <a:solidFill>
                  <a:schemeClr val="tx1">
                    <a:lumMod val="50000"/>
                  </a:schemeClr>
                </a:solidFill>
              </a:rPr>
              <a:t>1,000</a:t>
            </a:r>
            <a:r>
              <a:rPr lang="ja-JP" altLang="en-US" b="1" dirty="0" smtClean="0">
                <a:solidFill>
                  <a:schemeClr val="tx1">
                    <a:lumMod val="50000"/>
                  </a:schemeClr>
                </a:solidFill>
              </a:rPr>
              <a:t>～</a:t>
            </a:r>
            <a:r>
              <a:rPr lang="en-US" altLang="ja-JP" b="1" dirty="0" smtClean="0">
                <a:solidFill>
                  <a:schemeClr val="tx1">
                    <a:lumMod val="50000"/>
                  </a:schemeClr>
                </a:solidFill>
              </a:rPr>
              <a:t>5,000</a:t>
            </a:r>
            <a:r>
              <a:rPr lang="ja-JP" altLang="en-US" b="1" dirty="0" smtClean="0">
                <a:solidFill>
                  <a:schemeClr val="tx1">
                    <a:lumMod val="50000"/>
                  </a:schemeClr>
                </a:solidFill>
              </a:rPr>
              <a:t>万円</a:t>
            </a:r>
            <a:endParaRPr kumimoji="1" lang="ja-JP" altLang="en-US" b="1" dirty="0">
              <a:solidFill>
                <a:schemeClr val="tx1">
                  <a:lumMod val="50000"/>
                </a:schemeClr>
              </a:solidFill>
            </a:endParaRPr>
          </a:p>
        </p:txBody>
      </p:sp>
      <p:sp>
        <p:nvSpPr>
          <p:cNvPr id="29" name="テキスト ボックス 28"/>
          <p:cNvSpPr txBox="1"/>
          <p:nvPr/>
        </p:nvSpPr>
        <p:spPr>
          <a:xfrm>
            <a:off x="6473965" y="5724015"/>
            <a:ext cx="4517482" cy="646331"/>
          </a:xfrm>
          <a:prstGeom prst="rect">
            <a:avLst/>
          </a:prstGeom>
          <a:solidFill>
            <a:schemeClr val="accent5"/>
          </a:solidFill>
        </p:spPr>
        <p:txBody>
          <a:bodyPr wrap="square" rtlCol="0">
            <a:spAutoFit/>
          </a:bodyPr>
          <a:lstStyle/>
          <a:p>
            <a:pPr algn="ctr"/>
            <a:r>
              <a:rPr kumimoji="1" lang="ja-JP" altLang="en-US" dirty="0" smtClean="0">
                <a:solidFill>
                  <a:schemeClr val="tx1">
                    <a:lumMod val="50000"/>
                  </a:schemeClr>
                </a:solidFill>
              </a:rPr>
              <a:t>医療費・食事代のみ・・・</a:t>
            </a:r>
            <a:r>
              <a:rPr kumimoji="1" lang="en-US" altLang="ja-JP" dirty="0" smtClean="0">
                <a:solidFill>
                  <a:schemeClr val="tx1">
                    <a:lumMod val="50000"/>
                  </a:schemeClr>
                </a:solidFill>
              </a:rPr>
              <a:t>3,000</a:t>
            </a:r>
            <a:r>
              <a:rPr kumimoji="1" lang="ja-JP" altLang="en-US" dirty="0" smtClean="0">
                <a:solidFill>
                  <a:schemeClr val="tx1">
                    <a:lumMod val="50000"/>
                  </a:schemeClr>
                </a:solidFill>
              </a:rPr>
              <a:t>円</a:t>
            </a:r>
            <a:endParaRPr kumimoji="1" lang="en-US" altLang="ja-JP" dirty="0" smtClean="0">
              <a:solidFill>
                <a:schemeClr val="tx1">
                  <a:lumMod val="50000"/>
                </a:schemeClr>
              </a:solidFill>
            </a:endParaRPr>
          </a:p>
          <a:p>
            <a:pPr algn="ctr"/>
            <a:r>
              <a:rPr lang="ja-JP" altLang="en-US" dirty="0">
                <a:solidFill>
                  <a:schemeClr val="tx1">
                    <a:lumMod val="50000"/>
                  </a:schemeClr>
                </a:solidFill>
              </a:rPr>
              <a:t>個室</a:t>
            </a:r>
            <a:r>
              <a:rPr lang="ja-JP" altLang="en-US" dirty="0" smtClean="0">
                <a:solidFill>
                  <a:schemeClr val="tx1">
                    <a:lumMod val="50000"/>
                  </a:schemeClr>
                </a:solidFill>
              </a:rPr>
              <a:t>を希望・・・</a:t>
            </a:r>
            <a:r>
              <a:rPr lang="en-US" altLang="ja-JP" dirty="0" smtClean="0">
                <a:solidFill>
                  <a:schemeClr val="tx1">
                    <a:lumMod val="50000"/>
                  </a:schemeClr>
                </a:solidFill>
              </a:rPr>
              <a:t>5,000</a:t>
            </a:r>
            <a:r>
              <a:rPr lang="ja-JP" altLang="en-US" dirty="0" smtClean="0">
                <a:solidFill>
                  <a:schemeClr val="tx1">
                    <a:lumMod val="50000"/>
                  </a:schemeClr>
                </a:solidFill>
              </a:rPr>
              <a:t>～</a:t>
            </a:r>
            <a:r>
              <a:rPr lang="en-US" altLang="ja-JP" dirty="0" smtClean="0">
                <a:solidFill>
                  <a:schemeClr val="tx1">
                    <a:lumMod val="50000"/>
                  </a:schemeClr>
                </a:solidFill>
              </a:rPr>
              <a:t>10,000</a:t>
            </a:r>
            <a:r>
              <a:rPr lang="ja-JP" altLang="en-US" dirty="0" smtClean="0">
                <a:solidFill>
                  <a:schemeClr val="tx1">
                    <a:lumMod val="50000"/>
                  </a:schemeClr>
                </a:solidFill>
              </a:rPr>
              <a:t>万円</a:t>
            </a:r>
            <a:endParaRPr kumimoji="1" lang="ja-JP" altLang="en-US" dirty="0">
              <a:solidFill>
                <a:schemeClr val="tx1">
                  <a:lumMod val="50000"/>
                </a:schemeClr>
              </a:solidFill>
            </a:endParaRPr>
          </a:p>
        </p:txBody>
      </p:sp>
      <p:sp>
        <p:nvSpPr>
          <p:cNvPr id="19" name="タイトル 1"/>
          <p:cNvSpPr txBox="1">
            <a:spLocks/>
          </p:cNvSpPr>
          <p:nvPr/>
        </p:nvSpPr>
        <p:spPr>
          <a:xfrm>
            <a:off x="445803" y="242850"/>
            <a:ext cx="12969114" cy="72730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rPr>
              <a:t>Ⅰ</a:t>
            </a:r>
            <a:r>
              <a:rPr lang="ja-JP" altLang="en-US" sz="4800" b="1" u="sng" dirty="0" err="1" smtClean="0">
                <a:solidFill>
                  <a:srgbClr val="002060"/>
                </a:solidFill>
              </a:rPr>
              <a:t>．</a:t>
            </a:r>
            <a:r>
              <a:rPr lang="ja-JP" altLang="en-US" sz="4800" b="1" u="sng" dirty="0" smtClean="0">
                <a:solidFill>
                  <a:srgbClr val="002060"/>
                </a:solidFill>
              </a:rPr>
              <a:t>団体生命共済とは</a:t>
            </a:r>
            <a:br>
              <a:rPr lang="ja-JP" altLang="en-US" sz="4800" b="1" u="sng" dirty="0" smtClean="0">
                <a:solidFill>
                  <a:srgbClr val="002060"/>
                </a:solidFill>
              </a:rPr>
            </a:br>
            <a:endParaRPr lang="ja-JP" altLang="en-US" sz="4800" b="1" u="sng" dirty="0">
              <a:solidFill>
                <a:srgbClr val="002060"/>
              </a:solidFill>
            </a:endParaRPr>
          </a:p>
        </p:txBody>
      </p:sp>
      <p:sp>
        <p:nvSpPr>
          <p:cNvPr id="20" name="正方形/長方形 19"/>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pic>
        <p:nvPicPr>
          <p:cNvPr id="3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3249" b="-19"/>
          <a:stretch/>
        </p:blipFill>
        <p:spPr bwMode="auto">
          <a:xfrm>
            <a:off x="6399587" y="2591842"/>
            <a:ext cx="2750135" cy="9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グループ化 31"/>
          <p:cNvGrpSpPr/>
          <p:nvPr/>
        </p:nvGrpSpPr>
        <p:grpSpPr bwMode="gray">
          <a:xfrm>
            <a:off x="6040483" y="1869713"/>
            <a:ext cx="5863944" cy="4510510"/>
            <a:chOff x="6187268" y="1810579"/>
            <a:chExt cx="5863944" cy="4510510"/>
          </a:xfrm>
        </p:grpSpPr>
        <p:sp>
          <p:nvSpPr>
            <p:cNvPr id="33" name="正方形/長方形 32"/>
            <p:cNvSpPr/>
            <p:nvPr/>
          </p:nvSpPr>
          <p:spPr bwMode="gray">
            <a:xfrm>
              <a:off x="6187268" y="1810579"/>
              <a:ext cx="5863944" cy="45105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Rectangle 11"/>
            <p:cNvSpPr>
              <a:spLocks/>
            </p:cNvSpPr>
            <p:nvPr/>
          </p:nvSpPr>
          <p:spPr bwMode="gray">
            <a:xfrm>
              <a:off x="6712915" y="1810579"/>
              <a:ext cx="3904379" cy="4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latin typeface="Meiryo UI" panose="020B0604030504040204" pitchFamily="50" charset="-128"/>
                  <a:ea typeface="Meiryo UI" panose="020B0604030504040204" pitchFamily="50" charset="-128"/>
                  <a:cs typeface="A-OTF 新ゴ Pro M"/>
                  <a:sym typeface="A-OTF 新ゴ Pro L" charset="-128"/>
                </a:rPr>
                <a:t>◎医療</a:t>
              </a:r>
              <a:r>
                <a:rPr lang="ja-JP" altLang="en-US" sz="2600" dirty="0">
                  <a:latin typeface="Meiryo UI" panose="020B0604030504040204" pitchFamily="50" charset="-128"/>
                  <a:ea typeface="Meiryo UI" panose="020B0604030504040204" pitchFamily="50" charset="-128"/>
                  <a:cs typeface="A-OTF 新ゴ Pro M"/>
                  <a:sym typeface="A-OTF 新ゴ Pro L" charset="-128"/>
                </a:rPr>
                <a:t>保障のめ</a:t>
              </a:r>
              <a:r>
                <a:rPr lang="ja-JP" altLang="en-US" sz="2600" dirty="0" smtClean="0">
                  <a:latin typeface="Meiryo UI" panose="020B0604030504040204" pitchFamily="50" charset="-128"/>
                  <a:ea typeface="Meiryo UI" panose="020B0604030504040204" pitchFamily="50" charset="-128"/>
                  <a:cs typeface="A-OTF 新ゴ Pro M"/>
                  <a:sym typeface="A-OTF 新ゴ Pro L" charset="-128"/>
                </a:rPr>
                <a:t>やすは</a:t>
              </a:r>
              <a:r>
                <a:rPr lang="en-US" altLang="ja-JP" sz="2600" dirty="0" smtClean="0">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r>
                <a:rPr lang="ja-JP" altLang="en-US" sz="2600" dirty="0" smtClean="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pic>
          <p:nvPicPr>
            <p:cNvPr id="3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3249" b="-19"/>
            <a:stretch/>
          </p:blipFill>
          <p:spPr bwMode="gray">
            <a:xfrm>
              <a:off x="6454247" y="2341515"/>
              <a:ext cx="2750135" cy="9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687" t="-707" r="30833" b="1377"/>
            <a:stretch/>
          </p:blipFill>
          <p:spPr bwMode="gray">
            <a:xfrm>
              <a:off x="7609352" y="3382230"/>
              <a:ext cx="2430525" cy="9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8699" t="1" b="-2377"/>
            <a:stretch/>
          </p:blipFill>
          <p:spPr bwMode="gray">
            <a:xfrm>
              <a:off x="8824614" y="4425907"/>
              <a:ext cx="2342242" cy="10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bwMode="gray">
            <a:xfrm>
              <a:off x="6473965" y="5551647"/>
              <a:ext cx="5225142" cy="707886"/>
            </a:xfrm>
            <a:prstGeom prst="rect">
              <a:avLst/>
            </a:prstGeom>
            <a:solidFill>
              <a:srgbClr val="FFF4CC"/>
            </a:solidFill>
          </p:spPr>
          <p:txBody>
            <a:bodyPr wrap="square" rtlCol="0">
              <a:spAutoFit/>
            </a:bodyPr>
            <a:lstStyle/>
            <a:p>
              <a:pPr algn="ctr"/>
              <a:r>
                <a:rPr kumimoji="1" lang="ja-JP" altLang="en-US" sz="2000" b="1" dirty="0" smtClean="0">
                  <a:solidFill>
                    <a:schemeClr val="tx1">
                      <a:lumMod val="50000"/>
                    </a:schemeClr>
                  </a:solidFill>
                  <a:latin typeface="Meiryo UI" panose="020B0604030504040204" pitchFamily="50" charset="-128"/>
                  <a:ea typeface="Meiryo UI" panose="020B0604030504040204" pitchFamily="50" charset="-128"/>
                </a:rPr>
                <a:t>医療費・食事代のみ・・・</a:t>
              </a:r>
              <a:r>
                <a:rPr kumimoji="1" lang="en-US" altLang="ja-JP" sz="2000" b="1" dirty="0" smtClean="0">
                  <a:solidFill>
                    <a:schemeClr val="tx1">
                      <a:lumMod val="50000"/>
                    </a:schemeClr>
                  </a:solidFill>
                  <a:latin typeface="Meiryo UI" panose="020B0604030504040204" pitchFamily="50" charset="-128"/>
                  <a:ea typeface="Meiryo UI" panose="020B0604030504040204" pitchFamily="50" charset="-128"/>
                </a:rPr>
                <a:t>3,000</a:t>
              </a:r>
              <a:r>
                <a:rPr kumimoji="1" lang="ja-JP" altLang="en-US" sz="2000" b="1" dirty="0" smtClean="0">
                  <a:solidFill>
                    <a:schemeClr val="tx1">
                      <a:lumMod val="50000"/>
                    </a:schemeClr>
                  </a:solidFill>
                  <a:latin typeface="Meiryo UI" panose="020B0604030504040204" pitchFamily="50" charset="-128"/>
                  <a:ea typeface="Meiryo UI" panose="020B0604030504040204" pitchFamily="50" charset="-128"/>
                </a:rPr>
                <a:t>円</a:t>
              </a:r>
              <a:endParaRPr kumimoji="1" lang="en-US" altLang="ja-JP" sz="2000" b="1" dirty="0" smtClean="0">
                <a:solidFill>
                  <a:schemeClr val="tx1">
                    <a:lumMod val="50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50000"/>
                    </a:schemeClr>
                  </a:solidFill>
                  <a:latin typeface="Meiryo UI" panose="020B0604030504040204" pitchFamily="50" charset="-128"/>
                  <a:ea typeface="Meiryo UI" panose="020B0604030504040204" pitchFamily="50" charset="-128"/>
                </a:rPr>
                <a:t>個室</a:t>
              </a:r>
              <a:r>
                <a:rPr lang="ja-JP" altLang="en-US" sz="2000" b="1" dirty="0" smtClean="0">
                  <a:solidFill>
                    <a:schemeClr val="tx1">
                      <a:lumMod val="50000"/>
                    </a:schemeClr>
                  </a:solidFill>
                  <a:latin typeface="Meiryo UI" panose="020B0604030504040204" pitchFamily="50" charset="-128"/>
                  <a:ea typeface="Meiryo UI" panose="020B0604030504040204" pitchFamily="50" charset="-128"/>
                </a:rPr>
                <a:t>を希望・・・</a:t>
              </a:r>
              <a:r>
                <a:rPr lang="en-US" altLang="ja-JP" sz="2000" b="1" dirty="0" smtClean="0">
                  <a:solidFill>
                    <a:schemeClr val="tx1">
                      <a:lumMod val="50000"/>
                    </a:schemeClr>
                  </a:solidFill>
                  <a:latin typeface="Meiryo UI" panose="020B0604030504040204" pitchFamily="50" charset="-128"/>
                  <a:ea typeface="Meiryo UI" panose="020B0604030504040204" pitchFamily="50" charset="-128"/>
                </a:rPr>
                <a:t>5,000</a:t>
              </a:r>
              <a:r>
                <a:rPr lang="ja-JP" altLang="en-US" sz="2000" b="1" dirty="0" smtClean="0">
                  <a:solidFill>
                    <a:schemeClr val="tx1">
                      <a:lumMod val="50000"/>
                    </a:schemeClr>
                  </a:solidFill>
                  <a:latin typeface="Meiryo UI" panose="020B0604030504040204" pitchFamily="50" charset="-128"/>
                  <a:ea typeface="Meiryo UI" panose="020B0604030504040204" pitchFamily="50" charset="-128"/>
                </a:rPr>
                <a:t>円～</a:t>
              </a:r>
              <a:r>
                <a:rPr lang="en-US" altLang="ja-JP" sz="2000" b="1" dirty="0" smtClean="0">
                  <a:solidFill>
                    <a:schemeClr val="tx1">
                      <a:lumMod val="50000"/>
                    </a:schemeClr>
                  </a:solidFill>
                  <a:latin typeface="Meiryo UI" panose="020B0604030504040204" pitchFamily="50" charset="-128"/>
                  <a:ea typeface="Meiryo UI" panose="020B0604030504040204" pitchFamily="50" charset="-128"/>
                </a:rPr>
                <a:t>10,000</a:t>
              </a:r>
              <a:r>
                <a:rPr lang="ja-JP" altLang="en-US" sz="2000" b="1" dirty="0" smtClean="0">
                  <a:solidFill>
                    <a:schemeClr val="tx1">
                      <a:lumMod val="50000"/>
                    </a:schemeClr>
                  </a:solidFill>
                  <a:latin typeface="Meiryo UI" panose="020B0604030504040204" pitchFamily="50" charset="-128"/>
                  <a:ea typeface="Meiryo UI" panose="020B0604030504040204" pitchFamily="50" charset="-128"/>
                </a:rPr>
                <a:t>円</a:t>
              </a:r>
              <a:endParaRPr kumimoji="1" lang="ja-JP" altLang="en-US" sz="2000" b="1" dirty="0">
                <a:solidFill>
                  <a:schemeClr val="tx1">
                    <a:lumMod val="50000"/>
                  </a:schemeClr>
                </a:solidFill>
                <a:latin typeface="Meiryo UI" panose="020B0604030504040204" pitchFamily="50" charset="-128"/>
                <a:ea typeface="Meiryo UI" panose="020B0604030504040204" pitchFamily="50" charset="-128"/>
              </a:endParaRPr>
            </a:p>
          </p:txBody>
        </p:sp>
        <p:sp>
          <p:nvSpPr>
            <p:cNvPr id="39" name="正方形/長方形 38"/>
            <p:cNvSpPr/>
            <p:nvPr/>
          </p:nvSpPr>
          <p:spPr bwMode="gray">
            <a:xfrm>
              <a:off x="7021013" y="2422275"/>
              <a:ext cx="643437" cy="307530"/>
            </a:xfrm>
            <a:prstGeom prst="rect">
              <a:avLst/>
            </a:prstGeom>
            <a:solidFill>
              <a:srgbClr val="B6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bwMode="gray">
            <a:xfrm>
              <a:off x="7122556" y="2313790"/>
              <a:ext cx="615617" cy="461665"/>
            </a:xfrm>
            <a:prstGeom prst="rect">
              <a:avLst/>
            </a:prstGeom>
            <a:noFill/>
          </p:spPr>
          <p:txBody>
            <a:bodyPr wrap="square" rtlCol="0">
              <a:spAutoFit/>
            </a:bodyPr>
            <a:lstStyle/>
            <a:p>
              <a:r>
                <a:rPr kumimoji="1" lang="en-US" altLang="ja-JP" sz="2400" dirty="0" smtClean="0">
                  <a:solidFill>
                    <a:schemeClr val="bg1"/>
                  </a:solidFill>
                  <a:latin typeface="HGS教科書体" panose="02020600000000000000" pitchFamily="18" charset="-128"/>
                  <a:ea typeface="HGS教科書体" panose="02020600000000000000" pitchFamily="18" charset="-128"/>
                </a:rPr>
                <a:t>830</a:t>
              </a:r>
              <a:endParaRPr kumimoji="1" lang="ja-JP" altLang="en-US" sz="2400" dirty="0">
                <a:solidFill>
                  <a:schemeClr val="bg1"/>
                </a:solidFill>
                <a:latin typeface="HGS教科書体" panose="02020600000000000000" pitchFamily="18" charset="-128"/>
                <a:ea typeface="HGS教科書体" panose="02020600000000000000" pitchFamily="18" charset="-128"/>
              </a:endParaRPr>
            </a:p>
          </p:txBody>
        </p:sp>
      </p:gr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t>4</a:t>
            </a:fld>
            <a:endParaRPr kumimoji="1" lang="ja-JP" altLang="en-US" dirty="0"/>
          </a:p>
        </p:txBody>
      </p:sp>
    </p:spTree>
    <p:extLst>
      <p:ext uri="{BB962C8B-B14F-4D97-AF65-F5344CB8AC3E}">
        <p14:creationId xmlns:p14="http://schemas.microsoft.com/office/powerpoint/2010/main" val="3280844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gray">
          <a:xfrm>
            <a:off x="721973" y="1499124"/>
            <a:ext cx="4612027" cy="3531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2161" y="1150742"/>
            <a:ext cx="4508639" cy="769441"/>
          </a:xfrm>
          <a:prstGeom prst="rect">
            <a:avLst/>
          </a:prstGeom>
          <a:noFill/>
        </p:spPr>
        <p:txBody>
          <a:bodyPr wrap="square" rtlCol="0">
            <a:spAutoFit/>
          </a:bodyPr>
          <a:lstStyle/>
          <a:p>
            <a:r>
              <a:rPr lang="ja-JP" altLang="en-US" sz="4400" b="1" dirty="0" smtClean="0">
                <a:solidFill>
                  <a:srgbClr val="002060"/>
                </a:solidFill>
              </a:rPr>
              <a:t>団体生命共済は</a:t>
            </a:r>
            <a:r>
              <a:rPr lang="en-US" altLang="ja-JP" sz="4400" b="1" dirty="0" smtClean="0">
                <a:solidFill>
                  <a:srgbClr val="002060"/>
                </a:solidFill>
              </a:rPr>
              <a:t>…</a:t>
            </a: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5</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800" b="1" u="sng" dirty="0">
                <a:solidFill>
                  <a:srgbClr val="002060"/>
                </a:solidFill>
                <a:latin typeface="+mn-ea"/>
              </a:rPr>
              <a:t>Ⅰ</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
        <p:nvSpPr>
          <p:cNvPr id="16" name="正方形/長方形 15"/>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17" name="角丸四角形 16"/>
          <p:cNvSpPr/>
          <p:nvPr/>
        </p:nvSpPr>
        <p:spPr>
          <a:xfrm>
            <a:off x="817982" y="2790983"/>
            <a:ext cx="2651671" cy="3314857"/>
          </a:xfrm>
          <a:prstGeom prst="roundRect">
            <a:avLst>
              <a:gd name="adj" fmla="val 8764"/>
            </a:avLst>
          </a:prstGeom>
          <a:solidFill>
            <a:srgbClr val="FEE7DC"/>
          </a:solidFill>
          <a:ln w="76200">
            <a:solidFill>
              <a:srgbClr val="FDC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889035" y="2743318"/>
            <a:ext cx="7619626" cy="3377970"/>
          </a:xfrm>
          <a:prstGeom prst="roundRect">
            <a:avLst>
              <a:gd name="adj" fmla="val 9135"/>
            </a:avLst>
          </a:prstGeom>
          <a:solidFill>
            <a:srgbClr val="EEF3F8"/>
          </a:solidFill>
          <a:ln w="76200">
            <a:solidFill>
              <a:srgbClr val="BDD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23265" y="2979474"/>
            <a:ext cx="2322286" cy="1323439"/>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死亡</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・死亡共済金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・災害死亡共済金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1158992" y="4509097"/>
            <a:ext cx="2322286" cy="1323439"/>
          </a:xfrm>
          <a:prstGeom prst="rect">
            <a:avLst/>
          </a:prstGeom>
          <a:noFill/>
        </p:spPr>
        <p:txBody>
          <a:bodyPr wrap="square" rtlCol="0">
            <a:spAutoFit/>
          </a:bodyPr>
          <a:lstStyle/>
          <a:p>
            <a:r>
              <a:rPr kumimoji="1" lang="ja-JP" altLang="en-US" sz="3600" dirty="0" err="1"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障がい</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・重度障害共済金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・災害障害共済金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4322126" y="2946857"/>
            <a:ext cx="2778366" cy="1615827"/>
          </a:xfrm>
          <a:prstGeom prst="rect">
            <a:avLst/>
          </a:prstGeom>
          <a:noFill/>
        </p:spPr>
        <p:txBody>
          <a:bodyPr wrap="square" rtlCol="0">
            <a:spAutoFit/>
          </a:bodyPr>
          <a:lstStyle/>
          <a:p>
            <a:r>
              <a:rPr kumimoji="1" lang="ja-JP" altLang="en-US" sz="3600" dirty="0" smtClean="0">
                <a:ln w="0"/>
                <a:solidFill>
                  <a:schemeClr val="bg2">
                    <a:lumMod val="10000"/>
                  </a:schemeClr>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入院</a:t>
            </a:r>
            <a:endParaRPr kumimoji="1" lang="en-US" altLang="ja-JP" sz="3600" dirty="0" smtClean="0">
              <a:ln w="0"/>
              <a:solidFill>
                <a:schemeClr val="bg2">
                  <a:lumMod val="10000"/>
                </a:schemeClr>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・災害入院共済金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・病気入院共済金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・成人病入院共済金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9858375" y="5943600"/>
            <a:ext cx="1276826" cy="269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702847" y="2932785"/>
            <a:ext cx="3425962" cy="1877437"/>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通院</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・入院前災害通院共済金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・退院後災害通院共済金</a:t>
            </a:r>
            <a:endParaRPr kumimoji="1"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・災害通院共済金</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a:t>
            </a:r>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退院後病気入院共済金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9494205" y="2935721"/>
            <a:ext cx="1832728" cy="1061829"/>
          </a:xfrm>
          <a:prstGeom prst="rect">
            <a:avLst/>
          </a:prstGeom>
          <a:noFill/>
        </p:spPr>
        <p:txBody>
          <a:bodyPr wrap="square" rtlCol="0">
            <a:spAutoFit/>
          </a:bodyPr>
          <a:lstStyle/>
          <a:p>
            <a:r>
              <a:rPr kumimoji="1" lang="ja-JP" altLang="en-US"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手術</a:t>
            </a:r>
            <a:endParaRPr kumimoji="1" lang="en-US" altLang="ja-JP" sz="36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ja-JP" altLang="en-US"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・手術共済金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4358021" y="4694488"/>
            <a:ext cx="9398702" cy="1138773"/>
          </a:xfrm>
          <a:prstGeom prst="rect">
            <a:avLst/>
          </a:prstGeom>
          <a:noFill/>
        </p:spPr>
        <p:txBody>
          <a:bodyPr wrap="square" rtlCol="0">
            <a:spAutoFit/>
          </a:bodyPr>
          <a:lstStyle/>
          <a:p>
            <a:r>
              <a:rPr kumimoji="1" lang="ja-JP" altLang="en-US" sz="24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その他</a:t>
            </a:r>
            <a:endParaRPr kumimoji="1" lang="en-US" altLang="ja-JP" sz="2400" dirty="0" smtClean="0">
              <a:solidFill>
                <a:schemeClr val="bg2">
                  <a:lumMod val="1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800"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・傷病障害共済金</a:t>
            </a:r>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　</a:t>
            </a:r>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・疾病診断共済金</a:t>
            </a:r>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　</a:t>
            </a:r>
            <a:endParaRPr lang="en-US" altLang="ja-JP" dirty="0" smtClean="0">
              <a:solidFill>
                <a:schemeClr val="bg2">
                  <a:lumMod val="10000"/>
                </a:schemeClr>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・ドナー共済金</a:t>
            </a:r>
            <a:r>
              <a:rPr lang="ja-JP" altLang="en-US" dirty="0">
                <a:solidFill>
                  <a:schemeClr val="bg2">
                    <a:lumMod val="10000"/>
                  </a:schemeClr>
                </a:solidFill>
                <a:latin typeface="HG丸ｺﾞｼｯｸM-PRO" panose="020F0600000000000000" pitchFamily="50" charset="-128"/>
                <a:ea typeface="HG丸ｺﾞｼｯｸM-PRO" panose="020F0600000000000000" pitchFamily="50" charset="-128"/>
              </a:rPr>
              <a:t>　</a:t>
            </a:r>
            <a:r>
              <a:rPr lang="ja-JP" altLang="en-US" dirty="0" smtClean="0">
                <a:solidFill>
                  <a:schemeClr val="bg2">
                    <a:lumMod val="10000"/>
                  </a:schemeClr>
                </a:solidFill>
                <a:latin typeface="HG丸ｺﾞｼｯｸM-PRO" panose="020F0600000000000000" pitchFamily="50" charset="-128"/>
                <a:ea typeface="HG丸ｺﾞｼｯｸM-PRO" panose="020F0600000000000000" pitchFamily="50" charset="-128"/>
              </a:rPr>
              <a:t>　・診断書料補助金</a:t>
            </a:r>
            <a:endParaRPr kumimoji="1" lang="ja-JP" altLang="en-US" dirty="0">
              <a:solidFill>
                <a:schemeClr val="bg2">
                  <a:lumMod val="10000"/>
                </a:schemeClr>
              </a:solidFill>
              <a:latin typeface="HG丸ｺﾞｼｯｸM-PRO" panose="020F0600000000000000" pitchFamily="50" charset="-128"/>
              <a:ea typeface="HG丸ｺﾞｼｯｸM-PRO" panose="020F0600000000000000" pitchFamily="50" charset="-128"/>
            </a:endParaRPr>
          </a:p>
        </p:txBody>
      </p:sp>
      <p:sp>
        <p:nvSpPr>
          <p:cNvPr id="32" name="加算 31"/>
          <p:cNvSpPr/>
          <p:nvPr/>
        </p:nvSpPr>
        <p:spPr>
          <a:xfrm>
            <a:off x="3094581" y="3955520"/>
            <a:ext cx="1129242" cy="967481"/>
          </a:xfrm>
          <a:prstGeom prst="mathPlus">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9445318" y="4042691"/>
            <a:ext cx="2126772" cy="2232000"/>
            <a:chOff x="12007038" y="1221009"/>
            <a:chExt cx="2126772" cy="2232000"/>
          </a:xfrm>
        </p:grpSpPr>
        <p:sp>
          <p:nvSpPr>
            <p:cNvPr id="34" name="楕円 33"/>
            <p:cNvSpPr>
              <a:spLocks noChangeAspect="1"/>
            </p:cNvSpPr>
            <p:nvPr/>
          </p:nvSpPr>
          <p:spPr>
            <a:xfrm>
              <a:off x="12061748" y="1285008"/>
              <a:ext cx="2037089" cy="19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07038" y="1221009"/>
              <a:ext cx="2126772" cy="2232000"/>
            </a:xfrm>
            <a:prstGeom prst="rect">
              <a:avLst/>
            </a:prstGeom>
          </p:spPr>
        </p:pic>
      </p:grpSp>
      <p:sp>
        <p:nvSpPr>
          <p:cNvPr id="36" name="Rectangle 11"/>
          <p:cNvSpPr>
            <a:spLocks/>
          </p:cNvSpPr>
          <p:nvPr/>
        </p:nvSpPr>
        <p:spPr bwMode="auto">
          <a:xfrm>
            <a:off x="924290" y="2071655"/>
            <a:ext cx="8079974" cy="106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a:latin typeface="HG丸ｺﾞｼｯｸM-PRO" panose="020F0600000000000000" pitchFamily="50" charset="-128"/>
                <a:ea typeface="HG丸ｺﾞｼｯｸM-PRO" panose="020F0600000000000000" pitchFamily="50" charset="-128"/>
                <a:cs typeface="A-OTF 新ゴ Pro M"/>
                <a:sym typeface="A-OTF 新ゴ Pro L" charset="-128"/>
              </a:rPr>
              <a:t>◎生命・医療保障</a:t>
            </a:r>
            <a:r>
              <a:rPr lang="ja-JP" altLang="en-US" sz="2600" dirty="0" smtClean="0">
                <a:latin typeface="HG丸ｺﾞｼｯｸM-PRO" panose="020F0600000000000000" pitchFamily="50" charset="-128"/>
                <a:ea typeface="HG丸ｺﾞｼｯｸM-PRO" panose="020F0600000000000000" pitchFamily="50" charset="-128"/>
                <a:cs typeface="A-OTF 新ゴ Pro M"/>
                <a:sym typeface="A-OTF 新ゴ Pro L" charset="-128"/>
              </a:rPr>
              <a:t>の必要</a:t>
            </a:r>
            <a:r>
              <a:rPr lang="ja-JP" altLang="en-US" sz="2600" dirty="0">
                <a:latin typeface="HG丸ｺﾞｼｯｸM-PRO" panose="020F0600000000000000" pitchFamily="50" charset="-128"/>
                <a:ea typeface="HG丸ｺﾞｼｯｸM-PRO" panose="020F0600000000000000" pitchFamily="50" charset="-128"/>
                <a:cs typeface="A-OTF 新ゴ Pro M"/>
                <a:sym typeface="A-OTF 新ゴ Pro L" charset="-128"/>
              </a:rPr>
              <a:t>な保障がひとまとめ！</a:t>
            </a: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endParaRPr lang="ja-JP" altLang="en-US" sz="2600" b="1" u="sng" dirty="0">
              <a:solidFill>
                <a:srgbClr val="EC6D81"/>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5</a:t>
            </a:fld>
            <a:endParaRPr kumimoji="1" lang="ja-JP" altLang="en-US" dirty="0"/>
          </a:p>
        </p:txBody>
      </p:sp>
    </p:spTree>
    <p:extLst>
      <p:ext uri="{BB962C8B-B14F-4D97-AF65-F5344CB8AC3E}">
        <p14:creationId xmlns:p14="http://schemas.microsoft.com/office/powerpoint/2010/main" val="311713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gray">
          <a:xfrm>
            <a:off x="721973" y="1499124"/>
            <a:ext cx="4612027" cy="3531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2160" y="1149336"/>
            <a:ext cx="4508639" cy="769441"/>
          </a:xfrm>
          <a:prstGeom prst="rect">
            <a:avLst/>
          </a:prstGeom>
          <a:noFill/>
        </p:spPr>
        <p:txBody>
          <a:bodyPr wrap="square" rtlCol="0">
            <a:spAutoFit/>
          </a:bodyPr>
          <a:lstStyle/>
          <a:p>
            <a:r>
              <a:rPr lang="ja-JP" altLang="en-US" sz="4400" b="1" dirty="0" smtClean="0">
                <a:solidFill>
                  <a:srgbClr val="002060"/>
                </a:solidFill>
              </a:rPr>
              <a:t>団体生命共済は</a:t>
            </a:r>
            <a:r>
              <a:rPr lang="en-US" altLang="ja-JP" sz="4400" b="1" dirty="0" smtClean="0">
                <a:solidFill>
                  <a:srgbClr val="002060"/>
                </a:solidFill>
              </a:rPr>
              <a:t>…</a:t>
            </a: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a:solidFill>
                  <a:schemeClr val="bg1"/>
                </a:solidFill>
                <a:latin typeface="+mn-ea"/>
              </a:rPr>
              <a:t>6</a:t>
            </a:r>
            <a:endParaRPr lang="ja-JP" altLang="en-US" sz="2000" dirty="0">
              <a:solidFill>
                <a:schemeClr val="bg1"/>
              </a:solidFill>
              <a:latin typeface="+mn-ea"/>
            </a:endParaRPr>
          </a:p>
        </p:txBody>
      </p:sp>
      <p:sp>
        <p:nvSpPr>
          <p:cNvPr id="15" name="タイトル 1"/>
          <p:cNvSpPr>
            <a:spLocks noGrp="1"/>
          </p:cNvSpPr>
          <p:nvPr>
            <p:ph type="title"/>
          </p:nvPr>
        </p:nvSpPr>
        <p:spPr>
          <a:xfrm>
            <a:off x="445803" y="242850"/>
            <a:ext cx="12969114" cy="727306"/>
          </a:xfrm>
        </p:spPr>
        <p:txBody>
          <a:bodyPr>
            <a:noAutofit/>
          </a:bodyPr>
          <a:lstStyle/>
          <a:p>
            <a:r>
              <a:rPr lang="en-US" altLang="ja-JP" sz="4800" b="1" u="sng" dirty="0">
                <a:solidFill>
                  <a:srgbClr val="002060"/>
                </a:solidFill>
                <a:latin typeface="+mn-ea"/>
              </a:rPr>
              <a:t>Ⅰ</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
        <p:nvSpPr>
          <p:cNvPr id="24" name="Rectangle 11"/>
          <p:cNvSpPr>
            <a:spLocks/>
          </p:cNvSpPr>
          <p:nvPr/>
        </p:nvSpPr>
        <p:spPr bwMode="auto">
          <a:xfrm>
            <a:off x="445803" y="2108888"/>
            <a:ext cx="6435695" cy="63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rPr>
              <a:t>◎職場で手続きができる</a:t>
            </a: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endParaRPr lang="ja-JP" altLang="en-US" sz="2600" b="1" u="sng" dirty="0">
              <a:solidFill>
                <a:srgbClr val="EC6D81"/>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sp>
        <p:nvSpPr>
          <p:cNvPr id="25" name="Rectangle 11"/>
          <p:cNvSpPr>
            <a:spLocks/>
          </p:cNvSpPr>
          <p:nvPr/>
        </p:nvSpPr>
        <p:spPr bwMode="auto">
          <a:xfrm>
            <a:off x="1529780" y="2660170"/>
            <a:ext cx="3059043" cy="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cs typeface="A-OTF 新ゴ Pro M"/>
                <a:sym typeface="A-OTF 新ゴ Pro L" charset="-128"/>
              </a:rPr>
              <a:t>請求漏れの心配なし！</a:t>
            </a: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endParaRPr lang="ja-JP" altLang="en-US" sz="2600" b="1" u="sng" dirty="0">
              <a:solidFill>
                <a:srgbClr val="EC6D81"/>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sp>
        <p:nvSpPr>
          <p:cNvPr id="26" name="Rectangle 11"/>
          <p:cNvSpPr>
            <a:spLocks/>
          </p:cNvSpPr>
          <p:nvPr/>
        </p:nvSpPr>
        <p:spPr bwMode="auto">
          <a:xfrm>
            <a:off x="5741325" y="1396135"/>
            <a:ext cx="6435695" cy="11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smtClean="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rPr>
              <a:t>◎</a:t>
            </a:r>
            <a:r>
              <a:rPr lang="en-US" altLang="ja-JP" sz="2600" dirty="0" smtClean="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rPr>
              <a:t>1</a:t>
            </a:r>
            <a:r>
              <a:rPr lang="ja-JP" altLang="en-US" sz="2600" dirty="0" smtClean="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rPr>
              <a:t>年更新なのでライフプランに</a:t>
            </a:r>
            <a:endParaRPr lang="en-US" altLang="ja-JP" sz="2600" dirty="0" smtClean="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a:p>
            <a:pPr algn="just" eaLnBrk="1" hangingPunct="1">
              <a:lnSpc>
                <a:spcPts val="3800"/>
              </a:lnSpc>
            </a:pPr>
            <a:r>
              <a:rPr lang="ja-JP" altLang="en-US" sz="2600" dirty="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2">
                    <a:lumMod val="50000"/>
                  </a:schemeClr>
                </a:solidFill>
                <a:latin typeface="HG丸ｺﾞｼｯｸM-PRO" panose="020F0600000000000000" pitchFamily="50" charset="-128"/>
                <a:ea typeface="HG丸ｺﾞｼｯｸM-PRO" panose="020F0600000000000000" pitchFamily="50" charset="-128"/>
                <a:cs typeface="A-OTF 新ゴ Pro M"/>
                <a:sym typeface="A-OTF 新ゴ Pro L" charset="-128"/>
              </a:rPr>
              <a:t>合わせた保障変更ができる</a:t>
            </a:r>
            <a:r>
              <a:rPr lang="ja-JP" altLang="en-US" sz="2600" dirty="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cs typeface="A-OTF 新ゴ Pro M"/>
                <a:sym typeface="A-OTF 新ゴ Pro L" charset="-128"/>
              </a:rPr>
              <a:t>　　</a:t>
            </a:r>
            <a:endParaRPr lang="ja-JP" altLang="en-US" sz="2600" b="1" u="sng" dirty="0">
              <a:solidFill>
                <a:srgbClr val="EC6D81"/>
              </a:solidFill>
              <a:latin typeface="HG丸ｺﾞｼｯｸM-PRO" panose="020F0600000000000000" pitchFamily="50" charset="-128"/>
              <a:ea typeface="HG丸ｺﾞｼｯｸM-PRO" panose="020F0600000000000000" pitchFamily="50" charset="-128"/>
              <a:cs typeface="A-OTF 新ゴ Pro M"/>
              <a:sym typeface="A-OTF 新ゴ Pro L" charset="-128"/>
            </a:endParaRPr>
          </a:p>
        </p:txBody>
      </p:sp>
      <p:pic>
        <p:nvPicPr>
          <p:cNvPr id="13" name="Picture 6" descr="C:\Users\zz501536\AppData\Local\Temp\notesFFF692\P2-03.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3650" y="3800814"/>
            <a:ext cx="1408442" cy="1623103"/>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622160" y="3471784"/>
            <a:ext cx="2717940" cy="1374626"/>
          </a:xfrm>
          <a:prstGeom prst="wedgeRoundRectCallout">
            <a:avLst>
              <a:gd name="adj1" fmla="val 59070"/>
              <a:gd name="adj2" fmla="val 2484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rPr>
              <a:t>通院していたら</a:t>
            </a:r>
            <a:endParaRPr kumimoji="1" lang="en-US" altLang="ja-JP" b="1" dirty="0" smtClean="0">
              <a:solidFill>
                <a:schemeClr val="bg2">
                  <a:lumMod val="10000"/>
                </a:schemeClr>
              </a:solidFill>
            </a:endParaRPr>
          </a:p>
          <a:p>
            <a:pPr algn="ctr"/>
            <a:r>
              <a:rPr kumimoji="1" lang="ja-JP" altLang="en-US" b="1" dirty="0" smtClean="0">
                <a:solidFill>
                  <a:schemeClr val="bg2">
                    <a:lumMod val="10000"/>
                  </a:schemeClr>
                </a:solidFill>
              </a:rPr>
              <a:t>組合の人が気づいて「給付されるかも」って教えてくれました</a:t>
            </a:r>
            <a:endParaRPr kumimoji="1" lang="en-US" altLang="ja-JP" b="1" dirty="0" smtClean="0">
              <a:solidFill>
                <a:schemeClr val="bg2">
                  <a:lumMod val="10000"/>
                </a:schemeClr>
              </a:solidFill>
            </a:endParaRPr>
          </a:p>
        </p:txBody>
      </p:sp>
      <p:pic>
        <p:nvPicPr>
          <p:cNvPr id="16" name="Picture 4" descr="C:\Users\zz501536\AppData\Local\Temp\notesFFF692\P5-6_2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41038"/>
          <a:stretch/>
        </p:blipFill>
        <p:spPr bwMode="auto">
          <a:xfrm>
            <a:off x="9867473" y="2597446"/>
            <a:ext cx="1738705" cy="15678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zz501536\AppData\Local\Temp\notesFFF692\P5-6_08.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1374"/>
          <a:stretch/>
        </p:blipFill>
        <p:spPr bwMode="auto">
          <a:xfrm flipH="1">
            <a:off x="6184900" y="4191000"/>
            <a:ext cx="1559970" cy="1624802"/>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吹き出し 17"/>
          <p:cNvSpPr/>
          <p:nvPr/>
        </p:nvSpPr>
        <p:spPr>
          <a:xfrm>
            <a:off x="6464823" y="2482261"/>
            <a:ext cx="3093268" cy="1127134"/>
          </a:xfrm>
          <a:prstGeom prst="wedgeRoundRectCallout">
            <a:avLst>
              <a:gd name="adj1" fmla="val 59070"/>
              <a:gd name="adj2" fmla="val 24842"/>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rPr>
              <a:t>結婚したから、</a:t>
            </a:r>
            <a:endParaRPr kumimoji="1" lang="en-US" altLang="ja-JP" b="1" dirty="0" smtClean="0">
              <a:solidFill>
                <a:schemeClr val="bg2">
                  <a:lumMod val="10000"/>
                </a:schemeClr>
              </a:solidFill>
            </a:endParaRPr>
          </a:p>
          <a:p>
            <a:pPr algn="ctr"/>
            <a:r>
              <a:rPr lang="ja-JP" altLang="en-US" b="1" dirty="0" smtClean="0">
                <a:solidFill>
                  <a:schemeClr val="bg2">
                    <a:lumMod val="10000"/>
                  </a:schemeClr>
                </a:solidFill>
              </a:rPr>
              <a:t>妻もお得な団体生命共済</a:t>
            </a:r>
            <a:endParaRPr lang="en-US" altLang="ja-JP" b="1" dirty="0" smtClean="0">
              <a:solidFill>
                <a:schemeClr val="bg2">
                  <a:lumMod val="10000"/>
                </a:schemeClr>
              </a:solidFill>
            </a:endParaRPr>
          </a:p>
          <a:p>
            <a:pPr algn="ctr"/>
            <a:r>
              <a:rPr lang="ja-JP" altLang="en-US" b="1" dirty="0" smtClean="0">
                <a:solidFill>
                  <a:schemeClr val="bg2">
                    <a:lumMod val="10000"/>
                  </a:schemeClr>
                </a:solidFill>
              </a:rPr>
              <a:t>で備えよう！</a:t>
            </a:r>
            <a:endParaRPr lang="en-US" altLang="ja-JP" b="1" dirty="0" smtClean="0">
              <a:solidFill>
                <a:schemeClr val="bg2">
                  <a:lumMod val="10000"/>
                </a:schemeClr>
              </a:solidFill>
            </a:endParaRPr>
          </a:p>
        </p:txBody>
      </p:sp>
      <p:sp>
        <p:nvSpPr>
          <p:cNvPr id="19" name="角丸四角形吹き出し 18"/>
          <p:cNvSpPr/>
          <p:nvPr/>
        </p:nvSpPr>
        <p:spPr>
          <a:xfrm>
            <a:off x="8043777" y="4360466"/>
            <a:ext cx="3219722" cy="1560831"/>
          </a:xfrm>
          <a:prstGeom prst="wedgeRoundRectCallout">
            <a:avLst>
              <a:gd name="adj1" fmla="val -60550"/>
              <a:gd name="adj2" fmla="val 3385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2">
                    <a:lumMod val="10000"/>
                  </a:schemeClr>
                </a:solidFill>
              </a:rPr>
              <a:t>子どもが独立したから</a:t>
            </a:r>
            <a:endParaRPr kumimoji="1" lang="en-US" altLang="ja-JP" b="1" dirty="0" smtClean="0">
              <a:solidFill>
                <a:schemeClr val="bg2">
                  <a:lumMod val="10000"/>
                </a:schemeClr>
              </a:solidFill>
            </a:endParaRPr>
          </a:p>
          <a:p>
            <a:pPr algn="ctr"/>
            <a:r>
              <a:rPr lang="ja-JP" altLang="en-US" b="1" dirty="0">
                <a:solidFill>
                  <a:schemeClr val="bg2">
                    <a:lumMod val="10000"/>
                  </a:schemeClr>
                </a:solidFill>
              </a:rPr>
              <a:t>自分</a:t>
            </a:r>
            <a:r>
              <a:rPr lang="ja-JP" altLang="en-US" b="1" dirty="0" smtClean="0">
                <a:solidFill>
                  <a:schemeClr val="bg2">
                    <a:lumMod val="10000"/>
                  </a:schemeClr>
                </a:solidFill>
              </a:rPr>
              <a:t>の死亡保障額を下げて、</a:t>
            </a:r>
            <a:endParaRPr lang="en-US" altLang="ja-JP" b="1" dirty="0" smtClean="0">
              <a:solidFill>
                <a:schemeClr val="bg2">
                  <a:lumMod val="10000"/>
                </a:schemeClr>
              </a:solidFill>
            </a:endParaRPr>
          </a:p>
          <a:p>
            <a:pPr algn="ctr"/>
            <a:r>
              <a:rPr lang="ja-JP" altLang="en-US" b="1" dirty="0" smtClean="0">
                <a:solidFill>
                  <a:schemeClr val="bg2">
                    <a:lumMod val="10000"/>
                  </a:schemeClr>
                </a:solidFill>
              </a:rPr>
              <a:t>退職後の積み立てに・・・</a:t>
            </a:r>
            <a:endParaRPr lang="en-US" altLang="ja-JP" b="1" dirty="0" smtClean="0">
              <a:solidFill>
                <a:schemeClr val="bg2">
                  <a:lumMod val="10000"/>
                </a:schemeClr>
              </a:solidFill>
            </a:endParaRPr>
          </a:p>
        </p:txBody>
      </p:sp>
      <p:sp>
        <p:nvSpPr>
          <p:cNvPr id="20" name="正方形/長方形 19"/>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6</a:t>
            </a:fld>
            <a:endParaRPr kumimoji="1" lang="ja-JP" altLang="en-US" dirty="0"/>
          </a:p>
        </p:txBody>
      </p:sp>
    </p:spTree>
    <p:extLst>
      <p:ext uri="{BB962C8B-B14F-4D97-AF65-F5344CB8AC3E}">
        <p14:creationId xmlns:p14="http://schemas.microsoft.com/office/powerpoint/2010/main" val="5395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gray">
          <a:xfrm>
            <a:off x="822883" y="1693391"/>
            <a:ext cx="4612027" cy="3531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t>7</a:t>
            </a:fld>
            <a:endParaRPr kumimoji="1" lang="ja-JP" altLang="en-US" dirty="0"/>
          </a:p>
        </p:txBody>
      </p:sp>
      <p:sp>
        <p:nvSpPr>
          <p:cNvPr id="5" name="正方形/長方形 4" hidden="1"/>
          <p:cNvSpPr/>
          <p:nvPr/>
        </p:nvSpPr>
        <p:spPr>
          <a:xfrm>
            <a:off x="6877374" y="3220033"/>
            <a:ext cx="1035524" cy="875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bwMode="auto">
          <a:xfrm>
            <a:off x="6428689" y="2358642"/>
            <a:ext cx="3062884" cy="2464418"/>
            <a:chOff x="1670845" y="501226"/>
            <a:chExt cx="4551680" cy="4551680"/>
          </a:xfrm>
          <a:solidFill>
            <a:srgbClr val="FFC000"/>
          </a:solidFill>
        </p:grpSpPr>
        <p:sp>
          <p:nvSpPr>
            <p:cNvPr id="8" name="円 7"/>
            <p:cNvSpPr/>
            <p:nvPr/>
          </p:nvSpPr>
          <p:spPr bwMode="auto">
            <a:xfrm>
              <a:off x="1670845" y="501226"/>
              <a:ext cx="4551680" cy="4551680"/>
            </a:xfrm>
            <a:prstGeom prst="pie">
              <a:avLst>
                <a:gd name="adj1" fmla="val 9000000"/>
                <a:gd name="adj2" fmla="val 162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円 4"/>
            <p:cNvSpPr txBox="1"/>
            <p:nvPr/>
          </p:nvSpPr>
          <p:spPr bwMode="auto">
            <a:xfrm>
              <a:off x="2158525" y="1395306"/>
              <a:ext cx="1544320" cy="15172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kern="1200" dirty="0" smtClean="0">
                  <a:solidFill>
                    <a:srgbClr val="000000"/>
                  </a:solidFill>
                </a:rPr>
                <a:t>低コスト</a:t>
              </a:r>
              <a:endParaRPr kumimoji="1" lang="ja-JP" altLang="en-US" kern="1200" dirty="0">
                <a:solidFill>
                  <a:srgbClr val="000000"/>
                </a:solidFill>
              </a:endParaRPr>
            </a:p>
          </p:txBody>
        </p:sp>
      </p:grpSp>
      <p:grpSp>
        <p:nvGrpSpPr>
          <p:cNvPr id="10" name="グループ化 9"/>
          <p:cNvGrpSpPr/>
          <p:nvPr/>
        </p:nvGrpSpPr>
        <p:grpSpPr>
          <a:xfrm>
            <a:off x="6439758" y="2358642"/>
            <a:ext cx="3062884" cy="2464418"/>
            <a:chOff x="1664872" y="510731"/>
            <a:chExt cx="4551680" cy="4551680"/>
          </a:xfrm>
          <a:solidFill>
            <a:schemeClr val="accent4">
              <a:lumMod val="90000"/>
            </a:schemeClr>
          </a:solidFill>
        </p:grpSpPr>
        <p:sp>
          <p:nvSpPr>
            <p:cNvPr id="11" name="円 10"/>
            <p:cNvSpPr/>
            <p:nvPr/>
          </p:nvSpPr>
          <p:spPr>
            <a:xfrm>
              <a:off x="1664872" y="510731"/>
              <a:ext cx="4551680" cy="4551680"/>
            </a:xfrm>
            <a:prstGeom prst="pie">
              <a:avLst>
                <a:gd name="adj1" fmla="val 16200000"/>
                <a:gd name="adj2" fmla="val 18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円 4"/>
            <p:cNvSpPr txBox="1"/>
            <p:nvPr/>
          </p:nvSpPr>
          <p:spPr>
            <a:xfrm>
              <a:off x="4139577" y="1350624"/>
              <a:ext cx="1544320" cy="15172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ja-JP" altLang="en-US" dirty="0">
                  <a:solidFill>
                    <a:srgbClr val="000000"/>
                  </a:solidFill>
                </a:rPr>
                <a:t>低リスク</a:t>
              </a:r>
              <a:endParaRPr kumimoji="1" lang="ja-JP" altLang="en-US" kern="1200" dirty="0">
                <a:solidFill>
                  <a:srgbClr val="000000"/>
                </a:solidFill>
              </a:endParaRPr>
            </a:p>
          </p:txBody>
        </p:sp>
      </p:grpSp>
      <p:grpSp>
        <p:nvGrpSpPr>
          <p:cNvPr id="16" name="グループ化 15"/>
          <p:cNvGrpSpPr/>
          <p:nvPr/>
        </p:nvGrpSpPr>
        <p:grpSpPr>
          <a:xfrm>
            <a:off x="6428689" y="2358642"/>
            <a:ext cx="3062884" cy="2464418"/>
            <a:chOff x="1670845" y="501226"/>
            <a:chExt cx="4551680" cy="4551680"/>
          </a:xfrm>
          <a:solidFill>
            <a:srgbClr val="FFE7F3"/>
          </a:solidFill>
        </p:grpSpPr>
        <p:sp>
          <p:nvSpPr>
            <p:cNvPr id="17" name="円 16"/>
            <p:cNvSpPr/>
            <p:nvPr/>
          </p:nvSpPr>
          <p:spPr>
            <a:xfrm>
              <a:off x="1670845" y="501226"/>
              <a:ext cx="4551680" cy="4551680"/>
            </a:xfrm>
            <a:prstGeom prst="pie">
              <a:avLst>
                <a:gd name="adj1" fmla="val 1800000"/>
                <a:gd name="adj2" fmla="val 90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円 4"/>
            <p:cNvSpPr txBox="1"/>
            <p:nvPr/>
          </p:nvSpPr>
          <p:spPr>
            <a:xfrm>
              <a:off x="2917139" y="3555220"/>
              <a:ext cx="2059093" cy="12267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000" kern="1200" dirty="0" smtClean="0">
                  <a:solidFill>
                    <a:srgbClr val="000000"/>
                  </a:solidFill>
                </a:rPr>
                <a:t>スケール</a:t>
              </a:r>
              <a:endParaRPr kumimoji="1" lang="en-US" altLang="ja-JP" sz="2000" kern="1200" dirty="0" smtClean="0">
                <a:solidFill>
                  <a:srgbClr val="000000"/>
                </a:solidFill>
              </a:endParaRPr>
            </a:p>
            <a:p>
              <a:pPr lvl="0" algn="ctr" defTabSz="1244600">
                <a:lnSpc>
                  <a:spcPct val="90000"/>
                </a:lnSpc>
                <a:spcBef>
                  <a:spcPct val="0"/>
                </a:spcBef>
                <a:spcAft>
                  <a:spcPct val="35000"/>
                </a:spcAft>
              </a:pPr>
              <a:r>
                <a:rPr kumimoji="1" lang="ja-JP" altLang="en-US" sz="2000" kern="1200" dirty="0" smtClean="0">
                  <a:solidFill>
                    <a:srgbClr val="000000"/>
                  </a:solidFill>
                </a:rPr>
                <a:t>メリット</a:t>
              </a:r>
              <a:endParaRPr kumimoji="1" lang="ja-JP" altLang="en-US" sz="2000" kern="1200" dirty="0">
                <a:solidFill>
                  <a:srgbClr val="000000"/>
                </a:solidFill>
              </a:endParaRPr>
            </a:p>
          </p:txBody>
        </p:sp>
      </p:grpSp>
      <p:sp>
        <p:nvSpPr>
          <p:cNvPr id="22" name="正方形/長方形 21"/>
          <p:cNvSpPr/>
          <p:nvPr/>
        </p:nvSpPr>
        <p:spPr>
          <a:xfrm>
            <a:off x="5173975" y="3107232"/>
            <a:ext cx="1029371" cy="830997"/>
          </a:xfrm>
          <a:prstGeom prst="rect">
            <a:avLst/>
          </a:prstGeom>
        </p:spPr>
        <p:txBody>
          <a:bodyPr wrap="square">
            <a:spAutoFit/>
          </a:bodyPr>
          <a:lstStyle/>
          <a:p>
            <a:r>
              <a:rPr lang="ja-JP" altLang="en-US" sz="4800" dirty="0" smtClean="0"/>
              <a:t>⇒</a:t>
            </a:r>
            <a:endParaRPr lang="ja-JP" altLang="en-US" sz="4800" dirty="0"/>
          </a:p>
        </p:txBody>
      </p:sp>
      <p:sp>
        <p:nvSpPr>
          <p:cNvPr id="23" name="タイトル 1"/>
          <p:cNvSpPr>
            <a:spLocks noGrp="1"/>
          </p:cNvSpPr>
          <p:nvPr>
            <p:ph type="title"/>
          </p:nvPr>
        </p:nvSpPr>
        <p:spPr>
          <a:xfrm>
            <a:off x="677333" y="609600"/>
            <a:ext cx="10161651" cy="1320800"/>
          </a:xfrm>
        </p:spPr>
        <p:txBody>
          <a:bodyPr>
            <a:noAutofit/>
          </a:bodyPr>
          <a:lstStyle/>
          <a:p>
            <a:r>
              <a:rPr lang="en-US" altLang="ja-JP" sz="4800" b="1" u="sng" dirty="0" smtClean="0">
                <a:solidFill>
                  <a:srgbClr val="002060"/>
                </a:solidFill>
                <a:latin typeface="+mn-ea"/>
              </a:rPr>
              <a:t>Ⅰ</a:t>
            </a:r>
            <a:r>
              <a:rPr lang="ja-JP" altLang="en-US" sz="4800" b="1" u="sng" dirty="0" err="1" smtClean="0">
                <a:solidFill>
                  <a:srgbClr val="002060"/>
                </a:solidFill>
              </a:rPr>
              <a:t>．</a:t>
            </a:r>
            <a:r>
              <a:rPr lang="ja-JP" altLang="en-US" sz="4800" b="1" u="sng" dirty="0" smtClean="0">
                <a:solidFill>
                  <a:srgbClr val="002060"/>
                </a:solidFill>
              </a:rPr>
              <a:t>団体生命共済とは</a:t>
            </a:r>
            <a:br>
              <a:rPr lang="ja-JP" altLang="en-US" sz="4800" b="1" u="sng" dirty="0" smtClean="0">
                <a:solidFill>
                  <a:srgbClr val="002060"/>
                </a:solidFill>
              </a:rPr>
            </a:br>
            <a:endParaRPr kumimoji="1" lang="ja-JP" altLang="en-US" sz="4800" b="1" u="sng" dirty="0">
              <a:solidFill>
                <a:srgbClr val="002060"/>
              </a:solidFill>
            </a:endParaRPr>
          </a:p>
        </p:txBody>
      </p:sp>
      <p:sp>
        <p:nvSpPr>
          <p:cNvPr id="24" name="テキスト ボックス 23"/>
          <p:cNvSpPr txBox="1"/>
          <p:nvPr/>
        </p:nvSpPr>
        <p:spPr>
          <a:xfrm>
            <a:off x="822883" y="1356107"/>
            <a:ext cx="4508639" cy="769441"/>
          </a:xfrm>
          <a:prstGeom prst="rect">
            <a:avLst/>
          </a:prstGeom>
          <a:noFill/>
        </p:spPr>
        <p:txBody>
          <a:bodyPr wrap="square" rtlCol="0">
            <a:spAutoFit/>
          </a:bodyPr>
          <a:lstStyle/>
          <a:p>
            <a:r>
              <a:rPr lang="ja-JP" altLang="en-US" sz="4400" b="1" dirty="0" smtClean="0">
                <a:solidFill>
                  <a:srgbClr val="002060"/>
                </a:solidFill>
              </a:rPr>
              <a:t>団体生命共済は</a:t>
            </a:r>
            <a:r>
              <a:rPr lang="en-US" altLang="ja-JP" sz="4400" b="1" dirty="0" smtClean="0">
                <a:solidFill>
                  <a:srgbClr val="002060"/>
                </a:solidFill>
              </a:rPr>
              <a:t>…</a:t>
            </a:r>
          </a:p>
        </p:txBody>
      </p:sp>
      <p:sp>
        <p:nvSpPr>
          <p:cNvPr id="27" name="正方形/長方形 26"/>
          <p:cNvSpPr/>
          <p:nvPr/>
        </p:nvSpPr>
        <p:spPr>
          <a:xfrm>
            <a:off x="5143731" y="4996408"/>
            <a:ext cx="1228853" cy="830997"/>
          </a:xfrm>
          <a:prstGeom prst="rect">
            <a:avLst/>
          </a:prstGeom>
        </p:spPr>
        <p:txBody>
          <a:bodyPr wrap="square">
            <a:spAutoFit/>
          </a:bodyPr>
          <a:lstStyle/>
          <a:p>
            <a:r>
              <a:rPr lang="ja-JP" altLang="en-US" sz="4800" dirty="0" smtClean="0"/>
              <a:t>⇒</a:t>
            </a:r>
            <a:endParaRPr lang="ja-JP" altLang="en-US" sz="4800" dirty="0"/>
          </a:p>
        </p:txBody>
      </p:sp>
      <p:sp>
        <p:nvSpPr>
          <p:cNvPr id="28" name="正方形/長方形 27"/>
          <p:cNvSpPr/>
          <p:nvPr/>
        </p:nvSpPr>
        <p:spPr>
          <a:xfrm>
            <a:off x="6320162" y="5248339"/>
            <a:ext cx="2702320" cy="646331"/>
          </a:xfrm>
          <a:prstGeom prst="rect">
            <a:avLst/>
          </a:prstGeom>
        </p:spPr>
        <p:txBody>
          <a:bodyPr wrap="square">
            <a:spAutoFit/>
          </a:bodyPr>
          <a:lstStyle/>
          <a:p>
            <a:pPr algn="ctr"/>
            <a:r>
              <a:rPr lang="ja-JP" altLang="en-US" b="1" dirty="0" smtClean="0">
                <a:solidFill>
                  <a:schemeClr val="accent5">
                    <a:lumMod val="10000"/>
                  </a:schemeClr>
                </a:solidFill>
              </a:rPr>
              <a:t>決算で</a:t>
            </a:r>
            <a:r>
              <a:rPr lang="ja-JP" altLang="en-US" b="1" dirty="0">
                <a:solidFill>
                  <a:schemeClr val="accent5">
                    <a:lumMod val="10000"/>
                  </a:schemeClr>
                </a:solidFill>
              </a:rPr>
              <a:t>剰余</a:t>
            </a:r>
            <a:r>
              <a:rPr lang="ja-JP" altLang="en-US" b="1" dirty="0" smtClean="0">
                <a:solidFill>
                  <a:schemeClr val="accent5">
                    <a:lumMod val="10000"/>
                  </a:schemeClr>
                </a:solidFill>
              </a:rPr>
              <a:t>が出たら</a:t>
            </a:r>
            <a:endParaRPr lang="en-US" altLang="ja-JP" b="1" dirty="0">
              <a:solidFill>
                <a:schemeClr val="accent5">
                  <a:lumMod val="10000"/>
                </a:schemeClr>
              </a:solidFill>
            </a:endParaRPr>
          </a:p>
          <a:p>
            <a:pPr algn="ctr"/>
            <a:r>
              <a:rPr lang="ja-JP" altLang="en-US" b="1" dirty="0" smtClean="0">
                <a:solidFill>
                  <a:schemeClr val="accent5">
                    <a:lumMod val="10000"/>
                  </a:schemeClr>
                </a:solidFill>
              </a:rPr>
              <a:t>割り戻し金</a:t>
            </a:r>
            <a:endParaRPr lang="en-US" altLang="ja-JP" b="1" dirty="0">
              <a:solidFill>
                <a:schemeClr val="accent5">
                  <a:lumMod val="10000"/>
                </a:schemeClr>
              </a:solidFill>
            </a:endParaRPr>
          </a:p>
        </p:txBody>
      </p:sp>
      <p:sp>
        <p:nvSpPr>
          <p:cNvPr id="29" name="角丸四角形 28"/>
          <p:cNvSpPr/>
          <p:nvPr/>
        </p:nvSpPr>
        <p:spPr bwMode="gray">
          <a:xfrm>
            <a:off x="1218382" y="2670580"/>
            <a:ext cx="1672683" cy="331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0000"/>
                </a:solidFill>
              </a:rPr>
              <a:t>掛金収入</a:t>
            </a:r>
            <a:endParaRPr kumimoji="1" lang="ja-JP" altLang="en-US" sz="2400" dirty="0">
              <a:solidFill>
                <a:srgbClr val="000000"/>
              </a:solidFill>
            </a:endParaRPr>
          </a:p>
        </p:txBody>
      </p:sp>
      <p:sp>
        <p:nvSpPr>
          <p:cNvPr id="30" name="角丸四角形 29"/>
          <p:cNvSpPr/>
          <p:nvPr/>
        </p:nvSpPr>
        <p:spPr bwMode="gray">
          <a:xfrm>
            <a:off x="2956793" y="2691640"/>
            <a:ext cx="1536952" cy="1596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00"/>
                </a:solidFill>
              </a:rPr>
              <a:t>給付</a:t>
            </a:r>
            <a:r>
              <a:rPr lang="ja-JP" altLang="en-US" dirty="0" smtClean="0">
                <a:solidFill>
                  <a:srgbClr val="000000"/>
                </a:solidFill>
              </a:rPr>
              <a:t>など</a:t>
            </a:r>
            <a:endParaRPr kumimoji="1" lang="ja-JP" altLang="en-US" dirty="0">
              <a:solidFill>
                <a:srgbClr val="000000"/>
              </a:solidFill>
            </a:endParaRPr>
          </a:p>
        </p:txBody>
      </p:sp>
      <p:sp>
        <p:nvSpPr>
          <p:cNvPr id="32" name="角丸四角形 31"/>
          <p:cNvSpPr/>
          <p:nvPr/>
        </p:nvSpPr>
        <p:spPr bwMode="gray">
          <a:xfrm>
            <a:off x="2956793" y="4327902"/>
            <a:ext cx="1536952" cy="1652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00"/>
                </a:solidFill>
              </a:rPr>
              <a:t>剰余</a:t>
            </a:r>
            <a:r>
              <a:rPr lang="ja-JP" altLang="en-US" sz="2000" dirty="0" smtClean="0">
                <a:solidFill>
                  <a:srgbClr val="000000"/>
                </a:solidFill>
              </a:rPr>
              <a:t>金</a:t>
            </a:r>
            <a:endParaRPr kumimoji="1" lang="ja-JP" altLang="en-US" sz="2000" dirty="0">
              <a:solidFill>
                <a:srgbClr val="000000"/>
              </a:solidFill>
            </a:endParaRPr>
          </a:p>
        </p:txBody>
      </p:sp>
      <p:sp>
        <p:nvSpPr>
          <p:cNvPr id="33" name="角丸四角形吹き出し 32"/>
          <p:cNvSpPr/>
          <p:nvPr/>
        </p:nvSpPr>
        <p:spPr>
          <a:xfrm>
            <a:off x="5633986" y="1486109"/>
            <a:ext cx="1441354" cy="1350536"/>
          </a:xfrm>
          <a:prstGeom prst="wedgeRoundRectCallout">
            <a:avLst>
              <a:gd name="adj1" fmla="val 38530"/>
              <a:gd name="adj2" fmla="val 636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000000"/>
                </a:solidFill>
              </a:rPr>
              <a:t>株主等への配当や利潤を第一目的としない</a:t>
            </a:r>
            <a:endParaRPr lang="en-US" altLang="ja-JP" sz="1600" dirty="0" smtClean="0">
              <a:solidFill>
                <a:srgbClr val="000000"/>
              </a:solidFill>
            </a:endParaRPr>
          </a:p>
          <a:p>
            <a:pPr algn="ctr"/>
            <a:r>
              <a:rPr kumimoji="1" lang="ja-JP" altLang="en-US" sz="1600" dirty="0" smtClean="0">
                <a:solidFill>
                  <a:srgbClr val="000000"/>
                </a:solidFill>
              </a:rPr>
              <a:t>非営利事業</a:t>
            </a:r>
            <a:endParaRPr kumimoji="1" lang="ja-JP" altLang="en-US" sz="1600" dirty="0">
              <a:solidFill>
                <a:srgbClr val="000000"/>
              </a:solidFill>
            </a:endParaRPr>
          </a:p>
        </p:txBody>
      </p:sp>
      <p:sp>
        <p:nvSpPr>
          <p:cNvPr id="44" name="角丸四角形吹き出し 43"/>
          <p:cNvSpPr/>
          <p:nvPr/>
        </p:nvSpPr>
        <p:spPr>
          <a:xfrm>
            <a:off x="9460098" y="4100390"/>
            <a:ext cx="2489475" cy="1231128"/>
          </a:xfrm>
          <a:prstGeom prst="wedgeRoundRectCallout">
            <a:avLst>
              <a:gd name="adj1" fmla="val -73573"/>
              <a:gd name="adj2" fmla="val -224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0000"/>
                </a:solidFill>
              </a:rPr>
              <a:t>自治労に</a:t>
            </a:r>
            <a:r>
              <a:rPr lang="ja-JP" altLang="en-US" dirty="0" smtClean="0">
                <a:solidFill>
                  <a:srgbClr val="000000"/>
                </a:solidFill>
              </a:rPr>
              <a:t>は、</a:t>
            </a:r>
            <a:endParaRPr lang="en-US" altLang="ja-JP" dirty="0" smtClean="0">
              <a:solidFill>
                <a:srgbClr val="000000"/>
              </a:solidFill>
            </a:endParaRPr>
          </a:p>
          <a:p>
            <a:pPr algn="ctr"/>
            <a:r>
              <a:rPr lang="ja-JP" altLang="en-US" dirty="0" smtClean="0">
                <a:solidFill>
                  <a:srgbClr val="000000"/>
                </a:solidFill>
              </a:rPr>
              <a:t>全国約</a:t>
            </a:r>
            <a:r>
              <a:rPr lang="en-US" altLang="ja-JP" dirty="0" smtClean="0">
                <a:solidFill>
                  <a:srgbClr val="000000"/>
                </a:solidFill>
              </a:rPr>
              <a:t>2,600</a:t>
            </a:r>
            <a:r>
              <a:rPr lang="ja-JP" altLang="en-US" dirty="0" smtClean="0">
                <a:solidFill>
                  <a:srgbClr val="000000"/>
                </a:solidFill>
              </a:rPr>
              <a:t>単組、</a:t>
            </a:r>
            <a:endParaRPr lang="en-US" altLang="ja-JP" dirty="0" smtClean="0">
              <a:solidFill>
                <a:srgbClr val="000000"/>
              </a:solidFill>
            </a:endParaRPr>
          </a:p>
          <a:p>
            <a:pPr algn="ctr"/>
            <a:r>
              <a:rPr lang="ja-JP" altLang="en-US" dirty="0" smtClean="0">
                <a:solidFill>
                  <a:srgbClr val="000000"/>
                </a:solidFill>
              </a:rPr>
              <a:t>約</a:t>
            </a:r>
            <a:r>
              <a:rPr lang="en-US" altLang="ja-JP" dirty="0" smtClean="0">
                <a:solidFill>
                  <a:srgbClr val="000000"/>
                </a:solidFill>
              </a:rPr>
              <a:t>77</a:t>
            </a:r>
            <a:r>
              <a:rPr lang="ja-JP" altLang="en-US" dirty="0" smtClean="0">
                <a:solidFill>
                  <a:srgbClr val="000000"/>
                </a:solidFill>
              </a:rPr>
              <a:t>万</a:t>
            </a:r>
            <a:r>
              <a:rPr kumimoji="1" lang="ja-JP" altLang="en-US" dirty="0" smtClean="0">
                <a:solidFill>
                  <a:srgbClr val="000000"/>
                </a:solidFill>
              </a:rPr>
              <a:t>人の組合員がいます</a:t>
            </a:r>
            <a:endParaRPr kumimoji="1" lang="ja-JP" altLang="en-US" dirty="0">
              <a:solidFill>
                <a:srgbClr val="000000"/>
              </a:solidFill>
            </a:endParaRPr>
          </a:p>
        </p:txBody>
      </p:sp>
      <p:sp>
        <p:nvSpPr>
          <p:cNvPr id="45" name="角丸四角形吹き出し 44"/>
          <p:cNvSpPr/>
          <p:nvPr/>
        </p:nvSpPr>
        <p:spPr>
          <a:xfrm>
            <a:off x="9276817" y="1661794"/>
            <a:ext cx="2702408" cy="1393696"/>
          </a:xfrm>
          <a:prstGeom prst="wedgeRoundRectCallout">
            <a:avLst>
              <a:gd name="adj1" fmla="val -66863"/>
              <a:gd name="adj2" fmla="val 431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「自治労組合員」しか</a:t>
            </a:r>
            <a:endParaRPr lang="en-US" altLang="ja-JP" dirty="0" smtClean="0">
              <a:solidFill>
                <a:srgbClr val="000000"/>
              </a:solidFill>
            </a:endParaRPr>
          </a:p>
          <a:p>
            <a:pPr algn="ctr"/>
            <a:r>
              <a:rPr kumimoji="1" lang="ja-JP" altLang="en-US" dirty="0" smtClean="0">
                <a:solidFill>
                  <a:srgbClr val="000000"/>
                </a:solidFill>
              </a:rPr>
              <a:t>加入で</a:t>
            </a:r>
            <a:r>
              <a:rPr lang="ja-JP" altLang="en-US" dirty="0" smtClean="0">
                <a:solidFill>
                  <a:srgbClr val="000000"/>
                </a:solidFill>
              </a:rPr>
              <a:t>きない</a:t>
            </a:r>
            <a:endParaRPr lang="en-US" altLang="ja-JP" dirty="0" smtClean="0">
              <a:solidFill>
                <a:srgbClr val="000000"/>
              </a:solidFill>
            </a:endParaRPr>
          </a:p>
          <a:p>
            <a:pPr algn="ctr"/>
            <a:r>
              <a:rPr lang="ja-JP" altLang="en-US" dirty="0" smtClean="0">
                <a:solidFill>
                  <a:srgbClr val="000000"/>
                </a:solidFill>
              </a:rPr>
              <a:t>自治労組合員の</a:t>
            </a:r>
            <a:endParaRPr lang="en-US" altLang="ja-JP" dirty="0" smtClean="0">
              <a:solidFill>
                <a:srgbClr val="000000"/>
              </a:solidFill>
            </a:endParaRPr>
          </a:p>
          <a:p>
            <a:pPr algn="ctr"/>
            <a:r>
              <a:rPr lang="ja-JP" altLang="en-US" dirty="0" smtClean="0">
                <a:solidFill>
                  <a:srgbClr val="000000"/>
                </a:solidFill>
              </a:rPr>
              <a:t>ための共済</a:t>
            </a:r>
            <a:endParaRPr kumimoji="1" lang="ja-JP" altLang="en-US" dirty="0">
              <a:solidFill>
                <a:srgbClr val="000000"/>
              </a:solidFill>
            </a:endParaRPr>
          </a:p>
        </p:txBody>
      </p:sp>
      <p:sp>
        <p:nvSpPr>
          <p:cNvPr id="31" name="正方形/長方形 30"/>
          <p:cNvSpPr/>
          <p:nvPr/>
        </p:nvSpPr>
        <p:spPr>
          <a:xfrm>
            <a:off x="334930" y="6533090"/>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34"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7</a:t>
            </a:r>
            <a:endParaRPr lang="ja-JP" altLang="en-US" sz="2000" dirty="0">
              <a:solidFill>
                <a:schemeClr val="bg1"/>
              </a:solidFill>
              <a:latin typeface="+mn-ea"/>
            </a:endParaRPr>
          </a:p>
        </p:txBody>
      </p:sp>
    </p:spTree>
    <p:extLst>
      <p:ext uri="{BB962C8B-B14F-4D97-AF65-F5344CB8AC3E}">
        <p14:creationId xmlns:p14="http://schemas.microsoft.com/office/powerpoint/2010/main" val="387510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5"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団体生命共済とは</a:t>
            </a:r>
            <a:endParaRPr lang="ja-JP" altLang="en-US" sz="4800" b="1" dirty="0">
              <a:solidFill>
                <a:srgbClr val="002060"/>
              </a:solidFill>
            </a:endParaRPr>
          </a:p>
          <a:p>
            <a:pPr marL="0" indent="0">
              <a:lnSpc>
                <a:spcPct val="120000"/>
              </a:lnSpc>
              <a:buNone/>
            </a:pPr>
            <a:r>
              <a:rPr lang="en-US" altLang="ja-JP" sz="4800" b="1" dirty="0">
                <a:solidFill>
                  <a:srgbClr val="FF0000"/>
                </a:solidFill>
              </a:rPr>
              <a:t>Ⅱ</a:t>
            </a:r>
            <a:r>
              <a:rPr lang="ja-JP" altLang="en-US" sz="4800" b="1" dirty="0" err="1">
                <a:solidFill>
                  <a:srgbClr val="FF0000"/>
                </a:solidFill>
              </a:rPr>
              <a:t>．</a:t>
            </a:r>
            <a:r>
              <a:rPr lang="ja-JP" altLang="en-US" sz="4800" b="1" dirty="0">
                <a:solidFill>
                  <a:srgbClr val="FF0000"/>
                </a:solidFill>
              </a:rPr>
              <a:t>団体生命共済の新制度について</a:t>
            </a:r>
            <a:endParaRPr lang="en-US" altLang="ja-JP" sz="4800" b="1" dirty="0">
              <a:solidFill>
                <a:srgbClr val="FF0000"/>
              </a:solidFill>
            </a:endParaRPr>
          </a:p>
          <a:p>
            <a:pPr marL="0" indent="0">
              <a:lnSpc>
                <a:spcPct val="120000"/>
              </a:lnSpc>
              <a:buNone/>
            </a:pPr>
            <a:r>
              <a:rPr lang="en-US" altLang="ja-JP" sz="4800" b="1" dirty="0">
                <a:solidFill>
                  <a:srgbClr val="002060"/>
                </a:solidFill>
              </a:rPr>
              <a:t>Ⅲ</a:t>
            </a:r>
            <a:r>
              <a:rPr lang="ja-JP" altLang="en-US" sz="4800" b="1" dirty="0" err="1">
                <a:solidFill>
                  <a:srgbClr val="002060"/>
                </a:solidFill>
              </a:rPr>
              <a:t>．じちろう</a:t>
            </a:r>
            <a:r>
              <a:rPr lang="ja-JP" altLang="en-US" sz="4800" b="1" dirty="0">
                <a:solidFill>
                  <a:srgbClr val="002060"/>
                </a:solidFill>
              </a:rPr>
              <a:t>共済</a:t>
            </a:r>
            <a:r>
              <a:rPr lang="ja-JP" altLang="en-US" sz="4800" b="1" dirty="0" smtClean="0">
                <a:solidFill>
                  <a:srgbClr val="002060"/>
                </a:solidFill>
              </a:rPr>
              <a:t>を活用しよう</a:t>
            </a:r>
            <a:endParaRPr lang="ja-JP" altLang="en-US" sz="4800" b="1"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8</a:t>
            </a:r>
            <a:endParaRPr lang="ja-JP" altLang="en-US" sz="2000" dirty="0">
              <a:solidFill>
                <a:schemeClr val="bg1"/>
              </a:solidFill>
              <a:latin typeface="+mn-ea"/>
            </a:endParaRPr>
          </a:p>
        </p:txBody>
      </p:sp>
      <p:sp>
        <p:nvSpPr>
          <p:cNvPr id="8" name="正方形/長方形 7"/>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8</a:t>
            </a:fld>
            <a:endParaRPr kumimoji="1" lang="ja-JP" altLang="en-US"/>
          </a:p>
        </p:txBody>
      </p:sp>
    </p:spTree>
    <p:extLst>
      <p:ext uri="{BB962C8B-B14F-4D97-AF65-F5344CB8AC3E}">
        <p14:creationId xmlns:p14="http://schemas.microsoft.com/office/powerpoint/2010/main" val="129375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gray">
          <a:xfrm>
            <a:off x="103159" y="1683520"/>
            <a:ext cx="4981797" cy="22302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5803" y="1198767"/>
            <a:ext cx="7446068" cy="769441"/>
          </a:xfrm>
          <a:prstGeom prst="rect">
            <a:avLst/>
          </a:prstGeom>
          <a:noFill/>
        </p:spPr>
        <p:txBody>
          <a:bodyPr wrap="square" rtlCol="0">
            <a:spAutoFit/>
          </a:bodyPr>
          <a:lstStyle/>
          <a:p>
            <a:r>
              <a:rPr lang="ja-JP" altLang="en-US" sz="4400" b="1" dirty="0" smtClean="0">
                <a:solidFill>
                  <a:srgbClr val="002060"/>
                </a:solidFill>
              </a:rPr>
              <a:t>新制度のポイント</a:t>
            </a:r>
            <a:endParaRPr kumimoji="1" lang="en-US" altLang="ja-JP" sz="4400" b="1" dirty="0" smtClean="0">
              <a:solidFill>
                <a:srgbClr val="002060"/>
              </a:solidFill>
            </a:endParaRPr>
          </a:p>
        </p:txBody>
      </p:sp>
      <p:grpSp>
        <p:nvGrpSpPr>
          <p:cNvPr id="21" name="グループ化 20"/>
          <p:cNvGrpSpPr/>
          <p:nvPr/>
        </p:nvGrpSpPr>
        <p:grpSpPr bwMode="gray">
          <a:xfrm>
            <a:off x="7661861" y="2527933"/>
            <a:ext cx="4899588" cy="3679902"/>
            <a:chOff x="7661861" y="2527933"/>
            <a:chExt cx="4899588" cy="3679902"/>
          </a:xfrm>
        </p:grpSpPr>
        <p:sp>
          <p:nvSpPr>
            <p:cNvPr id="17" name="楕円 16"/>
            <p:cNvSpPr/>
            <p:nvPr/>
          </p:nvSpPr>
          <p:spPr bwMode="gray">
            <a:xfrm>
              <a:off x="8197567" y="2527933"/>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テキスト ボックス 14"/>
            <p:cNvSpPr txBox="1"/>
            <p:nvPr/>
          </p:nvSpPr>
          <p:spPr bwMode="gray">
            <a:xfrm>
              <a:off x="7661861" y="3316994"/>
              <a:ext cx="4899588" cy="2492990"/>
            </a:xfrm>
            <a:prstGeom prst="rect">
              <a:avLst/>
            </a:prstGeom>
            <a:solidFill>
              <a:schemeClr val="bg1">
                <a:alpha val="0"/>
              </a:schemeClr>
            </a:solidFill>
          </p:spPr>
          <p:txBody>
            <a:bodyPr wrap="square" rtlCol="0">
              <a:spAutoFit/>
            </a:bodyPr>
            <a:lstStyle/>
            <a:p>
              <a:pPr algn="ctr"/>
              <a:endParaRPr lang="en-US" altLang="ja-JP" sz="3600" b="1" dirty="0" smtClean="0">
                <a:solidFill>
                  <a:srgbClr val="003300"/>
                </a:solidFill>
              </a:endParaRPr>
            </a:p>
            <a:p>
              <a:pPr algn="ctr"/>
              <a:r>
                <a:rPr lang="ja-JP" altLang="en-US" sz="3200" b="1" dirty="0" err="1" smtClean="0">
                  <a:solidFill>
                    <a:srgbClr val="006600"/>
                  </a:solidFill>
                </a:rPr>
                <a:t>じちろう</a:t>
              </a:r>
              <a:r>
                <a:rPr lang="ja-JP" altLang="en-US" sz="3200" b="1" dirty="0" smtClean="0">
                  <a:solidFill>
                    <a:srgbClr val="006600"/>
                  </a:solidFill>
                </a:rPr>
                <a:t>退職者</a:t>
              </a:r>
              <a:endParaRPr lang="en-US" altLang="ja-JP" sz="3200" b="1" dirty="0" smtClean="0">
                <a:solidFill>
                  <a:srgbClr val="006600"/>
                </a:solidFill>
              </a:endParaRPr>
            </a:p>
            <a:p>
              <a:pPr algn="ctr"/>
              <a:r>
                <a:rPr lang="ja-JP" altLang="en-US" sz="3200" b="1" dirty="0" smtClean="0">
                  <a:solidFill>
                    <a:srgbClr val="006600"/>
                  </a:solidFill>
                </a:rPr>
                <a:t>団体生命共済</a:t>
              </a:r>
              <a:endParaRPr lang="en-US" altLang="ja-JP" sz="3200" b="1" dirty="0" smtClean="0">
                <a:solidFill>
                  <a:srgbClr val="006600"/>
                </a:solidFill>
              </a:endParaRPr>
            </a:p>
            <a:p>
              <a:pPr algn="ctr"/>
              <a:r>
                <a:rPr lang="ja-JP" altLang="en-US" sz="3200" b="1" dirty="0" smtClean="0">
                  <a:solidFill>
                    <a:srgbClr val="002060"/>
                  </a:solidFill>
                </a:rPr>
                <a:t>の新設</a:t>
              </a:r>
              <a:endParaRPr lang="en-US" altLang="ja-JP" sz="3200" b="1" dirty="0">
                <a:solidFill>
                  <a:srgbClr val="002060"/>
                </a:solidFill>
              </a:endParaRPr>
            </a:p>
            <a:p>
              <a:endParaRPr lang="en-US" altLang="ja-JP" sz="1200" b="1" u="sng" dirty="0">
                <a:solidFill>
                  <a:srgbClr val="C00000"/>
                </a:solidFill>
              </a:endParaRPr>
            </a:p>
            <a:p>
              <a:endParaRPr lang="en-US" altLang="ja-JP" sz="1200" b="1" dirty="0" smtClean="0">
                <a:solidFill>
                  <a:srgbClr val="002060"/>
                </a:solidFill>
              </a:endParaRPr>
            </a:p>
          </p:txBody>
        </p:sp>
      </p:grpSp>
      <p:sp>
        <p:nvSpPr>
          <p:cNvPr id="13" name="タイトル 1"/>
          <p:cNvSpPr>
            <a:spLocks noGrp="1"/>
          </p:cNvSpPr>
          <p:nvPr>
            <p:ph type="title"/>
          </p:nvPr>
        </p:nvSpPr>
        <p:spPr>
          <a:xfrm>
            <a:off x="445803" y="242850"/>
            <a:ext cx="11274129" cy="1320800"/>
          </a:xfrm>
        </p:spPr>
        <p:txBody>
          <a:bodyPr>
            <a:noAutofit/>
          </a:bodyPr>
          <a:lstStyle/>
          <a:p>
            <a:r>
              <a:rPr lang="en-US" altLang="ja-JP" sz="4000" b="1" u="sng" dirty="0" smtClean="0">
                <a:solidFill>
                  <a:srgbClr val="002060"/>
                </a:solidFill>
                <a:latin typeface="+mn-ea"/>
                <a:ea typeface="+mn-ea"/>
              </a:rPr>
              <a:t>Ⅱ</a:t>
            </a:r>
            <a:r>
              <a:rPr lang="ja-JP" altLang="en-US" sz="4000" b="1" u="sng" dirty="0" err="1" smtClean="0">
                <a:solidFill>
                  <a:srgbClr val="002060"/>
                </a:solidFill>
              </a:rPr>
              <a:t>．</a:t>
            </a:r>
            <a:r>
              <a:rPr lang="ja-JP" altLang="en-US" sz="4000" b="1" u="sng" dirty="0">
                <a:solidFill>
                  <a:srgbClr val="002060"/>
                </a:solidFill>
              </a:rPr>
              <a:t>団体生命共済の新制度に</a:t>
            </a:r>
            <a:r>
              <a:rPr lang="ja-JP" altLang="en-US" sz="4000" b="1" u="sng" dirty="0" smtClean="0">
                <a:solidFill>
                  <a:srgbClr val="002060"/>
                </a:solidFill>
              </a:rPr>
              <a:t>ついて</a:t>
            </a:r>
            <a:endParaRPr kumimoji="1" lang="ja-JP" altLang="en-US" sz="40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9</a:t>
            </a:r>
            <a:endParaRPr lang="ja-JP" altLang="en-US" sz="2000" dirty="0">
              <a:solidFill>
                <a:schemeClr val="bg1"/>
              </a:solidFill>
              <a:latin typeface="+mn-ea"/>
            </a:endParaRPr>
          </a:p>
        </p:txBody>
      </p:sp>
      <p:grpSp>
        <p:nvGrpSpPr>
          <p:cNvPr id="6" name="グループ化 5"/>
          <p:cNvGrpSpPr/>
          <p:nvPr/>
        </p:nvGrpSpPr>
        <p:grpSpPr bwMode="gray">
          <a:xfrm>
            <a:off x="-216726" y="2527933"/>
            <a:ext cx="4883523" cy="3679902"/>
            <a:chOff x="-216726" y="2527933"/>
            <a:chExt cx="4883523" cy="3679902"/>
          </a:xfrm>
        </p:grpSpPr>
        <p:sp>
          <p:nvSpPr>
            <p:cNvPr id="18" name="楕円 17"/>
            <p:cNvSpPr/>
            <p:nvPr/>
          </p:nvSpPr>
          <p:spPr bwMode="gray">
            <a:xfrm>
              <a:off x="256637" y="2527933"/>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テキスト ボックス 7"/>
            <p:cNvSpPr txBox="1"/>
            <p:nvPr/>
          </p:nvSpPr>
          <p:spPr bwMode="gray">
            <a:xfrm>
              <a:off x="-216726" y="3840214"/>
              <a:ext cx="4883523" cy="1446550"/>
            </a:xfrm>
            <a:prstGeom prst="rect">
              <a:avLst/>
            </a:prstGeom>
            <a:solidFill>
              <a:schemeClr val="bg1">
                <a:alpha val="0"/>
              </a:schemeClr>
            </a:solidFill>
          </p:spPr>
          <p:txBody>
            <a:bodyPr wrap="square" rtlCol="0">
              <a:spAutoFit/>
            </a:bodyPr>
            <a:lstStyle/>
            <a:p>
              <a:endParaRPr lang="en-US" altLang="ja-JP" sz="1200" b="1" u="sng" dirty="0">
                <a:solidFill>
                  <a:srgbClr val="C00000"/>
                </a:solidFill>
              </a:endParaRPr>
            </a:p>
            <a:p>
              <a:pPr lvl="0" algn="ctr"/>
              <a:r>
                <a:rPr lang="ja-JP" altLang="en-US" sz="3200" b="1" dirty="0" smtClean="0">
                  <a:solidFill>
                    <a:srgbClr val="006600"/>
                  </a:solidFill>
                </a:rPr>
                <a:t>男女</a:t>
              </a:r>
              <a:r>
                <a:rPr lang="ja-JP" altLang="en-US" sz="3200" b="1" dirty="0">
                  <a:solidFill>
                    <a:srgbClr val="006600"/>
                  </a:solidFill>
                </a:rPr>
                <a:t>別</a:t>
              </a:r>
              <a:r>
                <a:rPr lang="ja-JP" altLang="en-US" sz="3200" b="1" dirty="0" smtClean="0">
                  <a:solidFill>
                    <a:srgbClr val="006600"/>
                  </a:solidFill>
                </a:rPr>
                <a:t>・年齢群団別</a:t>
              </a:r>
              <a:endParaRPr lang="en-US" altLang="ja-JP" sz="3200" b="1" dirty="0" smtClean="0">
                <a:solidFill>
                  <a:srgbClr val="006600"/>
                </a:solidFill>
              </a:endParaRPr>
            </a:p>
            <a:p>
              <a:pPr lvl="0" algn="ctr"/>
              <a:r>
                <a:rPr lang="ja-JP" altLang="en-US" sz="3200" b="1" dirty="0" smtClean="0">
                  <a:solidFill>
                    <a:srgbClr val="002060"/>
                  </a:solidFill>
                </a:rPr>
                <a:t>掛金体系への変更</a:t>
              </a:r>
              <a:endParaRPr lang="en-US" altLang="ja-JP" sz="3200" b="1" dirty="0">
                <a:solidFill>
                  <a:srgbClr val="002060"/>
                </a:solidFill>
              </a:endParaRPr>
            </a:p>
            <a:p>
              <a:endParaRPr lang="en-US" altLang="ja-JP" sz="1200" b="1" dirty="0" smtClean="0">
                <a:solidFill>
                  <a:srgbClr val="002060"/>
                </a:solidFill>
              </a:endParaRPr>
            </a:p>
          </p:txBody>
        </p:sp>
      </p:grpSp>
      <p:grpSp>
        <p:nvGrpSpPr>
          <p:cNvPr id="20" name="グループ化 19"/>
          <p:cNvGrpSpPr/>
          <p:nvPr/>
        </p:nvGrpSpPr>
        <p:grpSpPr bwMode="gray">
          <a:xfrm>
            <a:off x="3898321" y="2542271"/>
            <a:ext cx="4299246" cy="3679902"/>
            <a:chOff x="3898321" y="2542271"/>
            <a:chExt cx="4299246" cy="3679902"/>
          </a:xfrm>
        </p:grpSpPr>
        <p:sp>
          <p:nvSpPr>
            <p:cNvPr id="19" name="楕円 18"/>
            <p:cNvSpPr/>
            <p:nvPr/>
          </p:nvSpPr>
          <p:spPr bwMode="gray">
            <a:xfrm>
              <a:off x="4228830" y="2542271"/>
              <a:ext cx="3828176" cy="3679902"/>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テキスト ボックス 10"/>
            <p:cNvSpPr txBox="1"/>
            <p:nvPr/>
          </p:nvSpPr>
          <p:spPr bwMode="gray">
            <a:xfrm>
              <a:off x="3898321" y="3735890"/>
              <a:ext cx="4299246" cy="1846659"/>
            </a:xfrm>
            <a:prstGeom prst="rect">
              <a:avLst/>
            </a:prstGeom>
            <a:solidFill>
              <a:schemeClr val="bg1">
                <a:alpha val="0"/>
              </a:schemeClr>
            </a:solidFill>
          </p:spPr>
          <p:txBody>
            <a:bodyPr wrap="square" rtlCol="0">
              <a:spAutoFit/>
            </a:bodyPr>
            <a:lstStyle/>
            <a:p>
              <a:pPr algn="ctr"/>
              <a:r>
                <a:rPr lang="ja-JP" altLang="en-US" sz="3600" b="1" dirty="0" smtClean="0">
                  <a:solidFill>
                    <a:srgbClr val="002060"/>
                  </a:solidFill>
                </a:rPr>
                <a:t>医療保障の充実</a:t>
              </a:r>
              <a:endParaRPr lang="en-US" altLang="ja-JP" sz="3600" b="1" dirty="0" smtClean="0">
                <a:solidFill>
                  <a:srgbClr val="002060"/>
                </a:solidFill>
              </a:endParaRPr>
            </a:p>
            <a:p>
              <a:pPr algn="ctr"/>
              <a:endParaRPr lang="en-US" altLang="ja-JP" sz="1000" b="1" dirty="0" smtClean="0">
                <a:solidFill>
                  <a:srgbClr val="002060"/>
                </a:solidFill>
              </a:endParaRPr>
            </a:p>
            <a:p>
              <a:r>
                <a:rPr lang="ja-JP" altLang="en-US" sz="2800" b="1" dirty="0" smtClean="0">
                  <a:solidFill>
                    <a:srgbClr val="002060"/>
                  </a:solidFill>
                </a:rPr>
                <a:t>　　・</a:t>
              </a:r>
              <a:r>
                <a:rPr lang="ja-JP" altLang="en-US" sz="2800" b="1" dirty="0" smtClean="0">
                  <a:solidFill>
                    <a:srgbClr val="006600"/>
                  </a:solidFill>
                </a:rPr>
                <a:t>がん保障</a:t>
              </a:r>
              <a:endParaRPr lang="en-US" altLang="ja-JP" sz="2800" b="1" dirty="0">
                <a:solidFill>
                  <a:srgbClr val="006600"/>
                </a:solidFill>
              </a:endParaRPr>
            </a:p>
            <a:p>
              <a:r>
                <a:rPr lang="ja-JP" altLang="en-US" sz="2800" b="1" dirty="0" smtClean="0">
                  <a:solidFill>
                    <a:srgbClr val="003300"/>
                  </a:solidFill>
                </a:rPr>
                <a:t>　　</a:t>
              </a:r>
              <a:r>
                <a:rPr lang="ja-JP" altLang="en-US" sz="2800" b="1" dirty="0" smtClean="0">
                  <a:solidFill>
                    <a:srgbClr val="002060"/>
                  </a:solidFill>
                </a:rPr>
                <a:t>・</a:t>
              </a:r>
              <a:r>
                <a:rPr lang="ja-JP" altLang="en-US" sz="2800" b="1" dirty="0" smtClean="0">
                  <a:solidFill>
                    <a:srgbClr val="006600"/>
                  </a:solidFill>
                </a:rPr>
                <a:t>先進医療保障 </a:t>
              </a:r>
              <a:r>
                <a:rPr lang="ja-JP" altLang="en-US" sz="2000" b="1" dirty="0" smtClean="0">
                  <a:solidFill>
                    <a:srgbClr val="002060"/>
                  </a:solidFill>
                </a:rPr>
                <a:t>など</a:t>
              </a:r>
              <a:endParaRPr lang="en-US" altLang="ja-JP" sz="2800" b="1" dirty="0" smtClean="0">
                <a:solidFill>
                  <a:srgbClr val="002060"/>
                </a:solidFill>
              </a:endParaRPr>
            </a:p>
            <a:p>
              <a:endParaRPr lang="en-US" altLang="ja-JP" sz="1200" b="1" dirty="0" smtClean="0">
                <a:solidFill>
                  <a:srgbClr val="002060"/>
                </a:solidFill>
              </a:endParaRPr>
            </a:p>
          </p:txBody>
        </p:sp>
      </p:gr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a:xfrm>
            <a:off x="1562014" y="2811061"/>
            <a:ext cx="914400" cy="866775"/>
          </a:xfrm>
          <a:prstGeom prst="rect">
            <a:avLst/>
          </a:prstGeom>
        </p:spPr>
      </p:pic>
      <p:pic>
        <p:nvPicPr>
          <p:cNvPr id="4" name="図 3"/>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a:xfrm>
            <a:off x="5659906" y="2867016"/>
            <a:ext cx="895350" cy="857250"/>
          </a:xfrm>
          <a:prstGeom prst="rect">
            <a:avLst/>
          </a:prstGeom>
        </p:spPr>
      </p:pic>
      <p:pic>
        <p:nvPicPr>
          <p:cNvPr id="5" name="図 4"/>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a:xfrm>
            <a:off x="9683030" y="2857491"/>
            <a:ext cx="857250" cy="866775"/>
          </a:xfrm>
          <a:prstGeom prst="rect">
            <a:avLst/>
          </a:prstGeom>
        </p:spPr>
      </p:pic>
      <p:sp>
        <p:nvSpPr>
          <p:cNvPr id="22" name="正方形/長方形 21"/>
          <p:cNvSpPr/>
          <p:nvPr/>
        </p:nvSpPr>
        <p:spPr>
          <a:xfrm>
            <a:off x="390978" y="6521394"/>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smtClean="0">
                <a:latin typeface="+mj-ea"/>
                <a:ea typeface="+mj-ea"/>
                <a:cs typeface="Times New Roman" panose="02020603050405020304" pitchFamily="18" charset="0"/>
              </a:rPr>
              <a:t>本</a:t>
            </a:r>
            <a:r>
              <a:rPr lang="ja-JP" altLang="en-US" b="1" kern="100" dirty="0" smtClean="0">
                <a:latin typeface="+mj-ea"/>
                <a:ea typeface="+mj-ea"/>
                <a:cs typeface="Times New Roman" panose="02020603050405020304" pitchFamily="18" charset="0"/>
              </a:rPr>
              <a:t>動画は、情報提供を</a:t>
            </a:r>
            <a:r>
              <a:rPr lang="ja-JP" altLang="ja-JP" b="1" kern="100" dirty="0" smtClean="0">
                <a:latin typeface="+mj-ea"/>
                <a:ea typeface="+mj-ea"/>
                <a:cs typeface="Times New Roman" panose="02020603050405020304" pitchFamily="18" charset="0"/>
              </a:rPr>
              <a:t>目的</a:t>
            </a:r>
            <a:r>
              <a:rPr lang="ja-JP" altLang="ja-JP" b="1" kern="100" dirty="0">
                <a:latin typeface="+mj-ea"/>
                <a:ea typeface="+mj-ea"/>
                <a:cs typeface="Times New Roman" panose="02020603050405020304" pitchFamily="18" charset="0"/>
              </a:rPr>
              <a:t>としたものであり</a:t>
            </a:r>
            <a:r>
              <a:rPr lang="ja-JP" altLang="ja-JP" b="1" kern="100" dirty="0" smtClean="0">
                <a:latin typeface="+mj-ea"/>
                <a:ea typeface="+mj-ea"/>
                <a:cs typeface="Times New Roman" panose="02020603050405020304" pitchFamily="18" charset="0"/>
              </a:rPr>
              <a:t>、</a:t>
            </a:r>
            <a:r>
              <a:rPr lang="ja-JP" altLang="en-US" b="1" kern="100" dirty="0" smtClean="0">
                <a:latin typeface="+mj-ea"/>
                <a:ea typeface="+mj-ea"/>
                <a:cs typeface="Times New Roman" panose="02020603050405020304" pitchFamily="18" charset="0"/>
              </a:rPr>
              <a:t>商品の推進・販売を目的とするものではありません。</a:t>
            </a:r>
            <a:endParaRPr lang="ja-JP" altLang="ja-JP" sz="2400" b="1" kern="100" dirty="0">
              <a:effectLst/>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7228C29-2B79-4EE8-9B27-8EAFC38607DB}" type="slidenum">
              <a:rPr kumimoji="1" lang="ja-JP" altLang="en-US" smtClean="0"/>
              <a:t>9</a:t>
            </a:fld>
            <a:endParaRPr kumimoji="1" lang="ja-JP" altLang="en-US" dirty="0"/>
          </a:p>
        </p:txBody>
      </p:sp>
    </p:spTree>
    <p:extLst>
      <p:ext uri="{BB962C8B-B14F-4D97-AF65-F5344CB8AC3E}">
        <p14:creationId xmlns:p14="http://schemas.microsoft.com/office/powerpoint/2010/main" val="147116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ユーザー定義 2">
      <a:dk1>
        <a:srgbClr val="7F7F7F"/>
      </a:dk1>
      <a:lt1>
        <a:srgbClr val="FFFFFF"/>
      </a:lt1>
      <a:dk2>
        <a:srgbClr val="7F7F7F"/>
      </a:dk2>
      <a:lt2>
        <a:srgbClr val="EEECE1"/>
      </a:lt2>
      <a:accent1>
        <a:srgbClr val="FADBD2"/>
      </a:accent1>
      <a:accent2>
        <a:srgbClr val="FFE4B5"/>
      </a:accent2>
      <a:accent3>
        <a:srgbClr val="F5B7A6"/>
      </a:accent3>
      <a:accent4>
        <a:srgbClr val="FECDA8"/>
      </a:accent4>
      <a:accent5>
        <a:srgbClr val="FFEFC1"/>
      </a:accent5>
      <a:accent6>
        <a:srgbClr val="FFCABC"/>
      </a:accent6>
      <a:hlink>
        <a:srgbClr val="FFD147"/>
      </a:hlink>
      <a:folHlink>
        <a:srgbClr val="E0E0EA"/>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10713</TotalTime>
  <Words>3947</Words>
  <Application>Microsoft Office PowerPoint</Application>
  <PresentationFormat>ワイド画面</PresentationFormat>
  <Paragraphs>496</Paragraphs>
  <Slides>27</Slides>
  <Notes>27</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27</vt:i4>
      </vt:variant>
    </vt:vector>
  </HeadingPairs>
  <TitlesOfParts>
    <vt:vector size="43" baseType="lpstr">
      <vt:lpstr>A-OTF 新ゴ Pro L</vt:lpstr>
      <vt:lpstr>A-OTF 新ゴ Pro M</vt:lpstr>
      <vt:lpstr>Gill Sans</vt:lpstr>
      <vt:lpstr>HGP創英角ﾎﾟｯﾌﾟ体</vt:lpstr>
      <vt:lpstr>HGS教科書体</vt:lpstr>
      <vt:lpstr>HG丸ｺﾞｼｯｸM-PRO</vt:lpstr>
      <vt:lpstr>HG創英角ﾎﾟｯﾌﾟ体</vt:lpstr>
      <vt:lpstr>Meiryo UI</vt:lpstr>
      <vt:lpstr>ＭＳ Ｐゴシック</vt:lpstr>
      <vt:lpstr>メイリオ</vt:lpstr>
      <vt:lpstr>游ゴシック</vt:lpstr>
      <vt:lpstr>Arial</vt:lpstr>
      <vt:lpstr>Times New Roman</vt:lpstr>
      <vt:lpstr>Trebuchet MS</vt:lpstr>
      <vt:lpstr>Wingdings 3</vt:lpstr>
      <vt:lpstr>ファセット</vt:lpstr>
      <vt:lpstr>PowerPoint プレゼンテーション</vt:lpstr>
      <vt:lpstr>Ⅰ.はじめに </vt:lpstr>
      <vt:lpstr>PowerPoint プレゼンテーション</vt:lpstr>
      <vt:lpstr>PowerPoint プレゼンテーション</vt:lpstr>
      <vt:lpstr>Ⅰ．じちろう団体生命共済とは </vt:lpstr>
      <vt:lpstr>Ⅰ．じちろう団体生命共済とは </vt:lpstr>
      <vt:lpstr>Ⅰ．団体生命共済とは </vt:lpstr>
      <vt:lpstr>PowerPoint プレゼンテーション</vt:lpstr>
      <vt:lpstr>Ⅱ．団体生命共済の新制度について</vt:lpstr>
      <vt:lpstr>PowerPoint プレゼンテーション</vt:lpstr>
      <vt:lpstr>Ⅱ．団体生命共済の新制度について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Ⅱ．団体生命共済の新制度について</vt:lpstr>
      <vt:lpstr>PowerPoint プレゼンテーション</vt:lpstr>
      <vt:lpstr>PowerPoint プレゼンテーション</vt:lpstr>
      <vt:lpstr>PowerPoint プレゼンテーション</vt:lpstr>
      <vt:lpstr>Ⅲ．じちろう共済を活用しよう </vt:lpstr>
      <vt:lpstr>PowerPoint プレゼンテーション</vt:lpstr>
      <vt:lpstr>PowerPoint プレゼンテーション</vt:lpstr>
      <vt:lpstr>その他の保障も点検・見直し</vt:lpstr>
      <vt:lpstr>その他の保障も点検・見直し</vt:lpstr>
      <vt:lpstr>保障内容を見直して、 可処分所得を増やしましょう！</vt:lpstr>
      <vt:lpstr>さいごに…  </vt:lpstr>
    </vt:vector>
  </TitlesOfParts>
  <Company>全国労働者共済生活協同組合連合会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1198</cp:revision>
  <cp:lastPrinted>2022-02-03T00:47:37Z</cp:lastPrinted>
  <dcterms:created xsi:type="dcterms:W3CDTF">2020-12-09T05:06:39Z</dcterms:created>
  <dcterms:modified xsi:type="dcterms:W3CDTF">2022-03-07T05:29:22Z</dcterms:modified>
</cp:coreProperties>
</file>