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5" r:id="rId1"/>
  </p:sldMasterIdLst>
  <p:notesMasterIdLst>
    <p:notesMasterId r:id="rId34"/>
  </p:notesMasterIdLst>
  <p:handoutMasterIdLst>
    <p:handoutMasterId r:id="rId35"/>
  </p:handoutMasterIdLst>
  <p:sldIdLst>
    <p:sldId id="392" r:id="rId2"/>
    <p:sldId id="365" r:id="rId3"/>
    <p:sldId id="349" r:id="rId4"/>
    <p:sldId id="383" r:id="rId5"/>
    <p:sldId id="379" r:id="rId6"/>
    <p:sldId id="367" r:id="rId7"/>
    <p:sldId id="387" r:id="rId8"/>
    <p:sldId id="378" r:id="rId9"/>
    <p:sldId id="389" r:id="rId10"/>
    <p:sldId id="355" r:id="rId11"/>
    <p:sldId id="353" r:id="rId12"/>
    <p:sldId id="370" r:id="rId13"/>
    <p:sldId id="354" r:id="rId14"/>
    <p:sldId id="357" r:id="rId15"/>
    <p:sldId id="371" r:id="rId16"/>
    <p:sldId id="358" r:id="rId17"/>
    <p:sldId id="390" r:id="rId18"/>
    <p:sldId id="384" r:id="rId19"/>
    <p:sldId id="388" r:id="rId20"/>
    <p:sldId id="391" r:id="rId21"/>
    <p:sldId id="377" r:id="rId22"/>
    <p:sldId id="363" r:id="rId23"/>
    <p:sldId id="362" r:id="rId24"/>
    <p:sldId id="393" r:id="rId25"/>
    <p:sldId id="369" r:id="rId26"/>
    <p:sldId id="313" r:id="rId27"/>
    <p:sldId id="372" r:id="rId28"/>
    <p:sldId id="375" r:id="rId29"/>
    <p:sldId id="374" r:id="rId30"/>
    <p:sldId id="381" r:id="rId31"/>
    <p:sldId id="386" r:id="rId32"/>
    <p:sldId id="382" r:id="rId3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ユーザー" initials="Wユ" lastIdx="2" clrIdx="0">
    <p:extLst>
      <p:ext uri="{19B8F6BF-5375-455C-9EA6-DF929625EA0E}">
        <p15:presenceInfo xmlns:p15="http://schemas.microsoft.com/office/powerpoint/2012/main" userId="Windows ユーザ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00"/>
    <a:srgbClr val="FAB0DC"/>
    <a:srgbClr val="FBBDE2"/>
    <a:srgbClr val="FFCDE6"/>
    <a:srgbClr val="FEA4ED"/>
    <a:srgbClr val="C04000"/>
    <a:srgbClr val="FFE7F3"/>
    <a:srgbClr val="5050A0"/>
    <a:srgbClr val="F19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5" autoAdjust="0"/>
    <p:restoredTop sz="74332" autoAdjust="0"/>
  </p:normalViewPr>
  <p:slideViewPr>
    <p:cSldViewPr snapToGrid="0">
      <p:cViewPr varScale="1">
        <p:scale>
          <a:sx n="51" d="100"/>
          <a:sy n="51" d="100"/>
        </p:scale>
        <p:origin x="36" y="72"/>
      </p:cViewPr>
      <p:guideLst/>
    </p:cSldViewPr>
  </p:slideViewPr>
  <p:notesTextViewPr>
    <p:cViewPr>
      <p:scale>
        <a:sx n="100" d="100"/>
        <a:sy n="100" d="100"/>
      </p:scale>
      <p:origin x="0" y="0"/>
    </p:cViewPr>
  </p:notesTextViewPr>
  <p:notesViewPr>
    <p:cSldViewPr snapToGrid="0">
      <p:cViewPr varScale="1">
        <p:scale>
          <a:sx n="81" d="100"/>
          <a:sy n="81"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202B8AA5-63C0-43BF-BA0B-20236C698A87}" type="datetimeFigureOut">
              <a:rPr kumimoji="1" lang="ja-JP" altLang="en-US" smtClean="0"/>
              <a:t>2022/3/7</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28763CDD-EC7C-44F9-8C7F-419CBB117721}" type="slidenum">
              <a:rPr kumimoji="1" lang="ja-JP" altLang="en-US" smtClean="0"/>
              <a:t>‹#›</a:t>
            </a:fld>
            <a:endParaRPr kumimoji="1" lang="ja-JP" altLang="en-US"/>
          </a:p>
        </p:txBody>
      </p:sp>
    </p:spTree>
    <p:extLst>
      <p:ext uri="{BB962C8B-B14F-4D97-AF65-F5344CB8AC3E}">
        <p14:creationId xmlns:p14="http://schemas.microsoft.com/office/powerpoint/2010/main" val="15436466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B06EDDA4-71D8-4A52-AD5C-2B93CF6713C9}" type="datetimeFigureOut">
              <a:rPr kumimoji="1" lang="ja-JP" altLang="en-US" smtClean="0"/>
              <a:t>2022/3/7</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B4A040BE-5ED6-4A5B-9F24-A69EE35A9347}" type="slidenum">
              <a:rPr kumimoji="1" lang="ja-JP" altLang="en-US" smtClean="0"/>
              <a:t>‹#›</a:t>
            </a:fld>
            <a:endParaRPr kumimoji="1" lang="ja-JP" altLang="en-US"/>
          </a:p>
        </p:txBody>
      </p:sp>
    </p:spTree>
    <p:extLst>
      <p:ext uri="{BB962C8B-B14F-4D97-AF65-F5344CB8AC3E}">
        <p14:creationId xmlns:p14="http://schemas.microsoft.com/office/powerpoint/2010/main" val="14183099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9417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まずは「がん保障」についてです。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がんは年齢を重ねるごとに罹患リスクが高まり、若くても長期化する恐れがあります。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さらに全罹患者のうち、皆さんを含む</a:t>
            </a:r>
            <a:r>
              <a:rPr kumimoji="1" lang="en-US" altLang="ja-JP" sz="1200" kern="1200" dirty="0" smtClean="0">
                <a:solidFill>
                  <a:schemeClr val="tx1"/>
                </a:solidFill>
                <a:effectLst/>
                <a:latin typeface="+mn-lt"/>
                <a:ea typeface="+mn-ea"/>
                <a:cs typeface="+mn-cs"/>
              </a:rPr>
              <a:t>15</a:t>
            </a:r>
            <a:r>
              <a:rPr kumimoji="1" lang="ja-JP" altLang="en-US"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~64</a:t>
            </a:r>
            <a:r>
              <a:rPr kumimoji="1" lang="ja-JP" altLang="en-US" sz="1200" kern="1200" dirty="0" smtClean="0">
                <a:solidFill>
                  <a:schemeClr val="tx1"/>
                </a:solidFill>
                <a:effectLst/>
                <a:latin typeface="+mn-lt"/>
                <a:ea typeface="+mn-ea"/>
                <a:cs typeface="+mn-cs"/>
              </a:rPr>
              <a:t>歳までの就労世代の割合は約</a:t>
            </a:r>
            <a:r>
              <a:rPr kumimoji="1" lang="en-US" altLang="ja-JP" sz="1200" kern="1200" dirty="0" smtClean="0">
                <a:solidFill>
                  <a:schemeClr val="tx1"/>
                </a:solidFill>
                <a:effectLst/>
                <a:latin typeface="+mn-lt"/>
                <a:ea typeface="+mn-ea"/>
                <a:cs typeface="+mn-cs"/>
              </a:rPr>
              <a:t>25</a:t>
            </a:r>
            <a:r>
              <a:rPr kumimoji="1" lang="ja-JP" altLang="en-US" sz="1200" kern="1200" dirty="0" smtClean="0">
                <a:solidFill>
                  <a:schemeClr val="tx1"/>
                </a:solidFill>
                <a:effectLst/>
                <a:latin typeface="+mn-lt"/>
                <a:ea typeface="+mn-ea"/>
                <a:cs typeface="+mn-cs"/>
              </a:rPr>
              <a:t>％にものぼります。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一生のうち</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人に</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人ががんに罹る、ともいわれており、他人事ではない病気ですよね。</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467423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そんながんに対して「がん保障だけは他の保険や共済で別に備えている・・・」という組合員の方もいましたが、</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今回の制度改定で、がん診断共済金が</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回を限度に何度でも受け取ることができるようになります。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また、上皮内がんも同様の条件で受け取ることができます。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■通常であれば保障の充実が難しい、持病がある既加入者にも一律に適用されるのがポイントです。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さらに従来からの「成人病入院共済金」という、がんを含む</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大成人病で</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日以上の入院が、</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通常の入院保障に上乗せで保障される共済金もありますので、</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がんに対する備えはとても充実したことになります。</a:t>
            </a:r>
            <a:endParaRPr kumimoji="1" lang="en-US" altLang="ja-JP"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1215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つぎに先進医療保障の新設についてです。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先進医療の技術料は全額自己負担となり、場合によっては数百万円にものぼります。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いざというときに「先進医療保障」があれば治療の選択肢が広がる、と捉えると万一のときも安心ではないでしょうか。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Tree>
    <p:extLst>
      <p:ext uri="{BB962C8B-B14F-4D97-AF65-F5344CB8AC3E}">
        <p14:creationId xmlns:p14="http://schemas.microsoft.com/office/powerpoint/2010/main" val="4007330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■「先進医療保障」の新設は、実はこちらも組合員からのニーズが高かった保障となります。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わたしも「団体生命共済には先進医療保障がないから・・」という話を耳にしたことがあります。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保障内容は、</a:t>
            </a:r>
            <a:r>
              <a:rPr kumimoji="1" lang="en-US" altLang="ja-JP" dirty="0" smtClean="0"/>
              <a:t>1</a:t>
            </a:r>
            <a:r>
              <a:rPr kumimoji="1" lang="ja-JP" altLang="en-US" dirty="0" smtClean="0"/>
              <a:t>回あたり</a:t>
            </a:r>
            <a:r>
              <a:rPr kumimoji="1" lang="en-US" altLang="ja-JP" dirty="0" smtClean="0"/>
              <a:t>1,000</a:t>
            </a:r>
            <a:r>
              <a:rPr kumimoji="1" lang="ja-JP" altLang="en-US" dirty="0" smtClean="0"/>
              <a:t>万円を限度に自己負担した技術料相当額が受け取り可能という手厚いものであり、通算限度はありません。</a:t>
            </a:r>
            <a:endParaRPr kumimoji="1" lang="en-US" altLang="ja-JP" dirty="0" smtClean="0"/>
          </a:p>
        </p:txBody>
      </p:sp>
    </p:spTree>
    <p:extLst>
      <p:ext uri="{BB962C8B-B14F-4D97-AF65-F5344CB8AC3E}">
        <p14:creationId xmlns:p14="http://schemas.microsoft.com/office/powerpoint/2010/main" val="3024231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■また、高血圧の方であっても一定の条件を満たせば</a:t>
            </a:r>
            <a:endParaRPr lang="en-US" altLang="ja-JP" dirty="0" smtClean="0"/>
          </a:p>
          <a:p>
            <a:r>
              <a:rPr lang="ja-JP" altLang="en-US" dirty="0" smtClean="0"/>
              <a:t>死亡保障・医療保障ともに加入や保障の増額ができるよう改善されます。</a:t>
            </a:r>
            <a:endParaRPr lang="en-US" altLang="ja-JP" dirty="0" smtClean="0"/>
          </a:p>
          <a:p>
            <a:r>
              <a:rPr lang="ja-JP" altLang="en-US" dirty="0" smtClean="0"/>
              <a:t>今まで高血圧が原因で保障を増額できなかった方、団体生命共済を利用できなかった配偶者の方は、</a:t>
            </a:r>
            <a:endParaRPr lang="en-US" altLang="ja-JP" dirty="0" smtClean="0"/>
          </a:p>
          <a:p>
            <a:r>
              <a:rPr lang="ja-JP" altLang="en-US" dirty="0" smtClean="0"/>
              <a:t>ぜひ制度改定後のパンフレットをご覧ください。</a:t>
            </a:r>
            <a:endParaRPr lang="en-US" altLang="ja-JP" dirty="0" smtClean="0"/>
          </a:p>
        </p:txBody>
      </p:sp>
    </p:spTree>
    <p:extLst>
      <p:ext uri="{BB962C8B-B14F-4D97-AF65-F5344CB8AC3E}">
        <p14:creationId xmlns:p14="http://schemas.microsoft.com/office/powerpoint/2010/main" val="299695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次に個人賠償責任共済の新設です。</a:t>
            </a:r>
            <a:endParaRPr kumimoji="1" lang="en-US" altLang="ja-JP" dirty="0" smtClean="0"/>
          </a:p>
          <a:p>
            <a:r>
              <a:rPr kumimoji="1" lang="ja-JP" altLang="en-US" dirty="0" smtClean="0"/>
              <a:t>近年高額化する傾向にある、日常生活で生じる法律上の賠償責任に対しても、</a:t>
            </a:r>
            <a:endParaRPr kumimoji="1" lang="en-US" altLang="ja-JP" dirty="0" smtClean="0"/>
          </a:p>
          <a:p>
            <a:r>
              <a:rPr kumimoji="1" lang="ja-JP" altLang="en-US" dirty="0" smtClean="0"/>
              <a:t>団体生命共済に特約として任意で付帯して備えることができるようになります。</a:t>
            </a:r>
          </a:p>
          <a:p>
            <a:r>
              <a:rPr kumimoji="1" lang="ja-JP" altLang="en-US" dirty="0" smtClean="0"/>
              <a:t>ニュースでもよく耳にする自転車事故ですが、ご覧のとおり、過去の事例では約</a:t>
            </a:r>
            <a:r>
              <a:rPr kumimoji="1" lang="en-US" altLang="ja-JP" dirty="0" smtClean="0"/>
              <a:t>9,500</a:t>
            </a:r>
            <a:r>
              <a:rPr kumimoji="1" lang="ja-JP" altLang="en-US" dirty="0" smtClean="0"/>
              <a:t>万円の賠償責任が生じています。</a:t>
            </a:r>
            <a:endParaRPr kumimoji="1" lang="en-US" altLang="ja-JP" dirty="0" smtClean="0"/>
          </a:p>
          <a:p>
            <a:r>
              <a:rPr kumimoji="1" lang="ja-JP" altLang="en-US" dirty="0" smtClean="0"/>
              <a:t>また水濡れ事故を起こして下の階の家に損害を与えてしまった</a:t>
            </a:r>
            <a:r>
              <a:rPr kumimoji="1" lang="en-US" altLang="ja-JP" dirty="0" smtClean="0"/>
              <a:t>…</a:t>
            </a:r>
            <a:r>
              <a:rPr kumimoji="1" lang="ja-JP" altLang="en-US" dirty="0" smtClean="0"/>
              <a:t>ということも充分にあり得ますよね。</a:t>
            </a:r>
          </a:p>
          <a:p>
            <a:endParaRPr kumimoji="1" lang="ja-JP" altLang="en-US" dirty="0"/>
          </a:p>
        </p:txBody>
      </p:sp>
    </p:spTree>
    <p:extLst>
      <p:ext uri="{BB962C8B-B14F-4D97-AF65-F5344CB8AC3E}">
        <p14:creationId xmlns:p14="http://schemas.microsoft.com/office/powerpoint/2010/main" val="298586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個人賠償責任共済は日常生活で生じる法律上の賠償責任に広く対応し、</a:t>
            </a:r>
            <a:endParaRPr kumimoji="1" lang="en-US" altLang="ja-JP" dirty="0" smtClean="0"/>
          </a:p>
          <a:p>
            <a:r>
              <a:rPr kumimoji="1" lang="ja-JP" altLang="en-US" dirty="0" smtClean="0"/>
              <a:t>また近年自治体ごとに義務化、努力義務化が進む自転車事故にも、月額</a:t>
            </a:r>
            <a:r>
              <a:rPr kumimoji="1" lang="en-US" altLang="ja-JP" dirty="0" smtClean="0"/>
              <a:t>200</a:t>
            </a:r>
            <a:r>
              <a:rPr kumimoji="1" lang="ja-JP" altLang="en-US" dirty="0" smtClean="0"/>
              <a:t>円で最高</a:t>
            </a:r>
            <a:r>
              <a:rPr kumimoji="1" lang="en-US" altLang="ja-JP" dirty="0" smtClean="0"/>
              <a:t>3</a:t>
            </a:r>
            <a:r>
              <a:rPr kumimoji="1" lang="ja-JP" altLang="en-US" dirty="0" smtClean="0"/>
              <a:t>億円の保障を備えることができます。</a:t>
            </a:r>
            <a:endParaRPr kumimoji="1" lang="en-US" altLang="ja-JP" dirty="0" smtClean="0"/>
          </a:p>
          <a:p>
            <a:r>
              <a:rPr kumimoji="1" lang="ja-JP" altLang="en-US" dirty="0" smtClean="0"/>
              <a:t>また、同一生計の同居家族も保障の対象となります。</a:t>
            </a:r>
          </a:p>
          <a:p>
            <a:r>
              <a:rPr kumimoji="1" lang="ja-JP" altLang="en-US" dirty="0" smtClean="0"/>
              <a:t>最近はクレジットカードの契約に個人賠償責任保険を付帯するサービスもよく聞きますので、</a:t>
            </a:r>
            <a:endParaRPr kumimoji="1" lang="en-US" altLang="ja-JP" dirty="0" smtClean="0"/>
          </a:p>
          <a:p>
            <a:r>
              <a:rPr kumimoji="1" lang="ja-JP" altLang="en-US" dirty="0" smtClean="0"/>
              <a:t>そういった方は団体生命共済の契約にひとまとめ、ということもできます。</a:t>
            </a:r>
          </a:p>
          <a:p>
            <a:endParaRPr kumimoji="1" lang="ja-JP" altLang="en-US" dirty="0"/>
          </a:p>
        </p:txBody>
      </p:sp>
    </p:spTree>
    <p:extLst>
      <p:ext uri="{BB962C8B-B14F-4D97-AF65-F5344CB8AC3E}">
        <p14:creationId xmlns:p14="http://schemas.microsoft.com/office/powerpoint/2010/main" val="3533080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a:t>
            </a:r>
            <a:r>
              <a:rPr kumimoji="1" lang="en-US" altLang="ja-JP" dirty="0" smtClean="0"/>
              <a:t>2</a:t>
            </a:r>
            <a:r>
              <a:rPr kumimoji="1" lang="ja-JP" altLang="en-US" dirty="0" smtClean="0"/>
              <a:t>つ目のポイント、男女別・年齢群団別掛金体系への変更についてお話しします。</a:t>
            </a:r>
            <a:endParaRPr kumimoji="1" lang="en-US" altLang="ja-JP" dirty="0" smtClean="0"/>
          </a:p>
        </p:txBody>
      </p:sp>
    </p:spTree>
    <p:extLst>
      <p:ext uri="{BB962C8B-B14F-4D97-AF65-F5344CB8AC3E}">
        <p14:creationId xmlns:p14="http://schemas.microsoft.com/office/powerpoint/2010/main" val="84685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皆さんにとって、掛金が一番気になる</a:t>
            </a:r>
            <a:r>
              <a:rPr kumimoji="1" lang="ja-JP" altLang="en-US" u="none" dirty="0" smtClean="0"/>
              <a:t>ポイントかと思いますが、</a:t>
            </a:r>
            <a:r>
              <a:rPr kumimoji="1" lang="en-US" altLang="ja-JP" u="none" dirty="0" smtClean="0"/>
              <a:t>2022</a:t>
            </a:r>
            <a:r>
              <a:rPr kumimoji="1" lang="ja-JP" altLang="en-US" u="none" dirty="0" smtClean="0"/>
              <a:t>年</a:t>
            </a:r>
            <a:r>
              <a:rPr kumimoji="1" lang="en-US" altLang="ja-JP" u="none" dirty="0" smtClean="0"/>
              <a:t>6</a:t>
            </a:r>
            <a:r>
              <a:rPr kumimoji="1" lang="ja-JP" altLang="en-US" u="none" dirty="0" smtClean="0"/>
              <a:t>月以降の更改期ごとに団体生命共済の制度改定が実施され、</a:t>
            </a:r>
            <a:endParaRPr kumimoji="1" lang="en-US" altLang="ja-JP"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smtClean="0"/>
              <a:t>掛金は性別や年齢で傾斜をつけた「男女別・年齢群団別掛金体系」へ変更となります。</a:t>
            </a:r>
            <a:endParaRPr kumimoji="1" lang="en-US" altLang="ja-JP"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smtClean="0"/>
              <a:t>これは「性別」と「年齢群」の</a:t>
            </a:r>
            <a:r>
              <a:rPr kumimoji="1" lang="en-US" altLang="ja-JP" u="none" dirty="0" smtClean="0"/>
              <a:t>2</a:t>
            </a:r>
            <a:r>
              <a:rPr kumimoji="1" lang="ja-JP" altLang="en-US" u="none" dirty="0" err="1" smtClean="0"/>
              <a:t>つの</a:t>
            </a:r>
            <a:r>
              <a:rPr kumimoji="1" lang="ja-JP" altLang="en-US" u="none" dirty="0" smtClean="0"/>
              <a:t>要素により掛金を決定するしくみです。</a:t>
            </a:r>
            <a:endParaRPr kumimoji="1" lang="en-US" altLang="ja-JP"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smtClean="0"/>
              <a:t>具体的には性別ごと</a:t>
            </a:r>
            <a:r>
              <a:rPr kumimoji="1" lang="en-US" altLang="ja-JP" u="none" dirty="0" smtClean="0"/>
              <a:t>35</a:t>
            </a:r>
            <a:r>
              <a:rPr kumimoji="1" lang="ja-JP" altLang="en-US" u="none" dirty="0" smtClean="0"/>
              <a:t>歳までを一括り、以降は</a:t>
            </a:r>
            <a:r>
              <a:rPr kumimoji="1" lang="en-US" altLang="ja-JP" u="none" dirty="0" smtClean="0"/>
              <a:t>5</a:t>
            </a:r>
            <a:r>
              <a:rPr kumimoji="1" lang="ja-JP" altLang="en-US" u="none" dirty="0" smtClean="0"/>
              <a:t>歳刻みで掛金が変動していく仕組みです。</a:t>
            </a:r>
            <a:endParaRPr kumimoji="1" lang="en-US" altLang="ja-JP"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Tree>
    <p:extLst>
      <p:ext uri="{BB962C8B-B14F-4D97-AF65-F5344CB8AC3E}">
        <p14:creationId xmlns:p14="http://schemas.microsoft.com/office/powerpoint/2010/main" val="3932816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組合員本人の方は、制度改定後</a:t>
            </a:r>
            <a:r>
              <a:rPr kumimoji="1" lang="en-US" altLang="ja-JP" dirty="0" smtClean="0"/>
              <a:t>3</a:t>
            </a:r>
            <a:r>
              <a:rPr kumimoji="1" lang="ja-JP" altLang="en-US" dirty="0" smtClean="0"/>
              <a:t>年間は経過掛金が設定され徐々に掛金が変動し、</a:t>
            </a:r>
            <a:r>
              <a:rPr kumimoji="1" lang="en-US" altLang="ja-JP" dirty="0" smtClean="0"/>
              <a:t>4</a:t>
            </a:r>
            <a:r>
              <a:rPr kumimoji="1" lang="ja-JP" altLang="en-US" dirty="0" smtClean="0"/>
              <a:t>年目に本則掛金となります。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ここでお伝えしたいのは、この動画をご覧になっている年代の方は、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経過掛金を経て「掛金が引き下げになる」ということです。</a:t>
            </a:r>
            <a:endParaRPr kumimoji="1" lang="en-US" altLang="ja-JP" dirty="0" smtClean="0"/>
          </a:p>
          <a:p>
            <a:endParaRPr kumimoji="1" lang="en-US" altLang="ja-JP" dirty="0" smtClean="0"/>
          </a:p>
          <a:p>
            <a:r>
              <a:rPr kumimoji="1" lang="ja-JP" altLang="en-US" dirty="0" smtClean="0"/>
              <a:t>画面上では一番加入者の多い死亡保障</a:t>
            </a:r>
            <a:r>
              <a:rPr kumimoji="1" lang="en-US" altLang="ja-JP" dirty="0" smtClean="0"/>
              <a:t>600</a:t>
            </a:r>
            <a:r>
              <a:rPr kumimoji="1" lang="ja-JP" altLang="en-US" dirty="0" smtClean="0"/>
              <a:t>万円と入院日額</a:t>
            </a:r>
            <a:r>
              <a:rPr kumimoji="1" lang="en-US" altLang="ja-JP" dirty="0" smtClean="0"/>
              <a:t>3,000</a:t>
            </a:r>
            <a:r>
              <a:rPr kumimoji="1" lang="ja-JP" altLang="en-US" dirty="0" smtClean="0"/>
              <a:t>円の場合を例として掲載していますが、</a:t>
            </a:r>
            <a:endParaRPr kumimoji="1" lang="en-US" altLang="ja-JP" dirty="0" smtClean="0"/>
          </a:p>
          <a:p>
            <a:r>
              <a:rPr kumimoji="1" lang="ja-JP" altLang="en-US" dirty="0" smtClean="0"/>
              <a:t>ご覧のとおり青色部分が掛金引き下げとなります。</a:t>
            </a:r>
            <a:endParaRPr kumimoji="1" lang="en-US" altLang="ja-JP" dirty="0" smtClean="0"/>
          </a:p>
          <a:p>
            <a:endParaRPr kumimoji="1" lang="en-US" altLang="ja-JP" dirty="0" smtClean="0"/>
          </a:p>
          <a:p>
            <a:r>
              <a:rPr kumimoji="1" lang="ja-JP" altLang="en-US" dirty="0" smtClean="0"/>
              <a:t>つまり、</a:t>
            </a:r>
            <a:endParaRPr kumimoji="1" lang="en-US" altLang="ja-JP" dirty="0" smtClean="0"/>
          </a:p>
          <a:p>
            <a:r>
              <a:rPr kumimoji="1" lang="ja-JP" altLang="en-US" dirty="0" smtClean="0"/>
              <a:t>■保障は充実しつつ、掛金は引き下げとなるのです。</a:t>
            </a:r>
            <a:endParaRPr kumimoji="1" lang="en-US" altLang="ja-JP" dirty="0" smtClean="0"/>
          </a:p>
        </p:txBody>
      </p:sp>
    </p:spTree>
    <p:extLst>
      <p:ext uri="{BB962C8B-B14F-4D97-AF65-F5344CB8AC3E}">
        <p14:creationId xmlns:p14="http://schemas.microsoft.com/office/powerpoint/2010/main" val="313597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■本日は団体生命共済に加入している</a:t>
            </a:r>
            <a:r>
              <a:rPr kumimoji="1" lang="en-US" altLang="ja-JP" dirty="0" smtClean="0"/>
              <a:t>40</a:t>
            </a:r>
            <a:r>
              <a:rPr kumimoji="1" lang="ja-JP" altLang="en-US" dirty="0" smtClean="0"/>
              <a:t>代までの皆さんに、ご覧の流れでお話しをすすめていきます。</a:t>
            </a:r>
            <a:endParaRPr kumimoji="1" lang="en-US" altLang="ja-JP" dirty="0" smtClean="0"/>
          </a:p>
        </p:txBody>
      </p:sp>
    </p:spTree>
    <p:extLst>
      <p:ext uri="{BB962C8B-B14F-4D97-AF65-F5344CB8AC3E}">
        <p14:creationId xmlns:p14="http://schemas.microsoft.com/office/powerpoint/2010/main" val="195959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a:t>
            </a:r>
            <a:r>
              <a:rPr kumimoji="1" lang="en-US" altLang="ja-JP" dirty="0" smtClean="0"/>
              <a:t>3</a:t>
            </a:r>
            <a:r>
              <a:rPr kumimoji="1" lang="ja-JP" altLang="en-US" dirty="0" smtClean="0"/>
              <a:t>つ目のポイント、「</a:t>
            </a:r>
            <a:r>
              <a:rPr kumimoji="1" lang="ja-JP" altLang="en-US" dirty="0" err="1" smtClean="0"/>
              <a:t>じちろう</a:t>
            </a:r>
            <a:r>
              <a:rPr kumimoji="1" lang="ja-JP" altLang="en-US" dirty="0" smtClean="0"/>
              <a:t>退職者団体生命共済」の新設についてお話しします。</a:t>
            </a:r>
            <a:endParaRPr kumimoji="1" lang="en-US" altLang="ja-JP" dirty="0" smtClean="0"/>
          </a:p>
        </p:txBody>
      </p:sp>
    </p:spTree>
    <p:extLst>
      <p:ext uri="{BB962C8B-B14F-4D97-AF65-F5344CB8AC3E}">
        <p14:creationId xmlns:p14="http://schemas.microsoft.com/office/powerpoint/2010/main" val="3080638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団体生命共済加入者が移行加入することで、</a:t>
            </a:r>
            <a:endParaRPr kumimoji="1" lang="en-US" altLang="ja-JP" dirty="0" smtClean="0"/>
          </a:p>
          <a:p>
            <a:r>
              <a:rPr kumimoji="1" lang="ja-JP" altLang="en-US" dirty="0" smtClean="0"/>
              <a:t>スケールメリットを活かした手ごろな掛金の退職後の保障「</a:t>
            </a:r>
            <a:r>
              <a:rPr kumimoji="1" lang="ja-JP" altLang="en-US" dirty="0" err="1" smtClean="0"/>
              <a:t>じちろう</a:t>
            </a:r>
            <a:r>
              <a:rPr kumimoji="1" lang="ja-JP" altLang="en-US" dirty="0" smtClean="0"/>
              <a:t>退職者団体生命共済」が新設されます。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団体生命共済と同じく、契約は</a:t>
            </a:r>
            <a:r>
              <a:rPr kumimoji="1" lang="en-US" altLang="ja-JP" dirty="0" smtClean="0"/>
              <a:t>1</a:t>
            </a:r>
            <a:r>
              <a:rPr kumimoji="1" lang="ja-JP" altLang="en-US" dirty="0" smtClean="0"/>
              <a:t>年ごとの更新で最長</a:t>
            </a:r>
            <a:r>
              <a:rPr kumimoji="1" lang="en-US" altLang="ja-JP" dirty="0" smtClean="0"/>
              <a:t>85</a:t>
            </a:r>
            <a:r>
              <a:rPr kumimoji="1" lang="ja-JP" altLang="en-US" dirty="0" smtClean="0"/>
              <a:t>歳まで利用できます。</a:t>
            </a:r>
          </a:p>
          <a:p>
            <a:endParaRPr kumimoji="1" lang="en-US" altLang="ja-JP" dirty="0" smtClean="0"/>
          </a:p>
        </p:txBody>
      </p:sp>
    </p:spTree>
    <p:extLst>
      <p:ext uri="{BB962C8B-B14F-4D97-AF65-F5344CB8AC3E}">
        <p14:creationId xmlns:p14="http://schemas.microsoft.com/office/powerpoint/2010/main" val="2289564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制度改定後の在職中から退職後の保障体系はご覧のとおり、生命・医療保障は団体生命共済、</a:t>
            </a:r>
            <a:endParaRPr kumimoji="1" lang="en-US" altLang="ja-JP" dirty="0" smtClean="0"/>
          </a:p>
          <a:p>
            <a:r>
              <a:rPr kumimoji="1" lang="ja-JP" altLang="en-US" dirty="0" smtClean="0"/>
              <a:t>退職後の年金保障は長期共済・税制適格年金といったイメージとなります。</a:t>
            </a:r>
            <a:endParaRPr kumimoji="1" lang="en-US" altLang="ja-JP" dirty="0" smtClean="0"/>
          </a:p>
          <a:p>
            <a:endParaRPr kumimoji="1" lang="en-US" altLang="ja-JP" dirty="0" smtClean="0"/>
          </a:p>
          <a:p>
            <a:r>
              <a:rPr kumimoji="1" lang="ja-JP" altLang="en-US" dirty="0" smtClean="0"/>
              <a:t>生命・医療保障については、在職中の団体生命共済と同じ保障内容を</a:t>
            </a:r>
            <a:endParaRPr kumimoji="1" lang="en-US" altLang="ja-JP" dirty="0" smtClean="0"/>
          </a:p>
          <a:p>
            <a:r>
              <a:rPr kumimoji="1" lang="ja-JP" altLang="en-US" dirty="0" smtClean="0"/>
              <a:t>「</a:t>
            </a:r>
            <a:r>
              <a:rPr kumimoji="1" lang="ja-JP" altLang="en-US" dirty="0" err="1" smtClean="0"/>
              <a:t>じちろう</a:t>
            </a:r>
            <a:r>
              <a:rPr kumimoji="1" lang="ja-JP" altLang="en-US" dirty="0" smtClean="0"/>
              <a:t>退職者団体生命共済」として退職後も継続できるのが安心のポイントです。</a:t>
            </a:r>
          </a:p>
          <a:p>
            <a:endParaRPr kumimoji="1" lang="en-US" altLang="ja-JP" dirty="0" smtClean="0"/>
          </a:p>
        </p:txBody>
      </p:sp>
    </p:spTree>
    <p:extLst>
      <p:ext uri="{BB962C8B-B14F-4D97-AF65-F5344CB8AC3E}">
        <p14:creationId xmlns:p14="http://schemas.microsoft.com/office/powerpoint/2010/main" val="168921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ここまで団体生命共済の説明をしてきましたが、</a:t>
            </a:r>
            <a:endParaRPr kumimoji="1" lang="en-US" altLang="ja-JP" dirty="0" smtClean="0"/>
          </a:p>
          <a:p>
            <a:r>
              <a:rPr kumimoji="1" lang="ja-JP" altLang="en-US" dirty="0" smtClean="0"/>
              <a:t>この機会にご確認いただきたいのが今加入している保障が適切な保障額になっているか、という点です。</a:t>
            </a:r>
            <a:endParaRPr kumimoji="1" lang="en-US" altLang="ja-JP" dirty="0" smtClean="0"/>
          </a:p>
          <a:p>
            <a:endParaRPr kumimoji="1" lang="en-US" altLang="ja-JP" dirty="0" smtClean="0"/>
          </a:p>
          <a:p>
            <a:r>
              <a:rPr kumimoji="1" lang="ja-JP" altLang="en-US" dirty="0" smtClean="0"/>
              <a:t>■一般的に、死亡保障のめやすは単身の方であれば</a:t>
            </a:r>
            <a:r>
              <a:rPr kumimoji="1" lang="en-US" altLang="ja-JP" dirty="0" smtClean="0"/>
              <a:t>1,000</a:t>
            </a:r>
            <a:r>
              <a:rPr kumimoji="1" lang="ja-JP" altLang="en-US" dirty="0" smtClean="0"/>
              <a:t>万円以下がひとつのめや</a:t>
            </a:r>
            <a:r>
              <a:rPr kumimoji="1" lang="ja-JP" altLang="en-US" dirty="0" err="1" smtClean="0"/>
              <a:t>すに</a:t>
            </a:r>
            <a:r>
              <a:rPr kumimoji="1" lang="ja-JP" altLang="en-US" dirty="0" smtClean="0"/>
              <a:t>なります。</a:t>
            </a:r>
            <a:endParaRPr kumimoji="1" lang="en-US" altLang="ja-JP" dirty="0" smtClean="0"/>
          </a:p>
          <a:p>
            <a:r>
              <a:rPr kumimoji="1" lang="ja-JP" altLang="en-US" dirty="0" smtClean="0"/>
              <a:t>ご家庭をお持ちの方は状況に応じ、保障額は</a:t>
            </a:r>
            <a:r>
              <a:rPr kumimoji="1" lang="en-US" altLang="ja-JP" dirty="0" smtClean="0"/>
              <a:t>1,000</a:t>
            </a:r>
            <a:r>
              <a:rPr kumimoji="1" lang="ja-JP" altLang="en-US" dirty="0" smtClean="0"/>
              <a:t>万円から</a:t>
            </a:r>
            <a:r>
              <a:rPr kumimoji="1" lang="en-US" altLang="ja-JP" dirty="0" smtClean="0"/>
              <a:t>5,000</a:t>
            </a:r>
            <a:r>
              <a:rPr kumimoji="1" lang="ja-JP" altLang="en-US" dirty="0" smtClean="0"/>
              <a:t>万円がひとつのめや</a:t>
            </a:r>
            <a:r>
              <a:rPr kumimoji="1" lang="ja-JP" altLang="en-US" dirty="0" err="1" smtClean="0"/>
              <a:t>すに</a:t>
            </a:r>
            <a:r>
              <a:rPr kumimoji="1" lang="ja-JP" altLang="en-US" dirty="0" smtClean="0"/>
              <a:t>なります。</a:t>
            </a:r>
          </a:p>
          <a:p>
            <a:r>
              <a:rPr kumimoji="1" lang="ja-JP" altLang="en-US" dirty="0" smtClean="0"/>
              <a:t>■医療保障のめやすは医療費、入院中の食事代のみであれば日額</a:t>
            </a:r>
            <a:r>
              <a:rPr kumimoji="1" lang="en-US" altLang="ja-JP" dirty="0" smtClean="0"/>
              <a:t>3,000</a:t>
            </a:r>
            <a:r>
              <a:rPr kumimoji="1" lang="ja-JP" altLang="en-US" dirty="0" smtClean="0"/>
              <a:t>円、個室を希望される場合は</a:t>
            </a:r>
            <a:r>
              <a:rPr kumimoji="1" lang="en-US" altLang="ja-JP" dirty="0" smtClean="0"/>
              <a:t>5,000</a:t>
            </a:r>
            <a:r>
              <a:rPr kumimoji="1" lang="ja-JP" altLang="en-US" dirty="0" smtClean="0"/>
              <a:t>円以上がひとつのめや</a:t>
            </a:r>
            <a:r>
              <a:rPr kumimoji="1" lang="ja-JP" altLang="en-US" dirty="0" err="1" smtClean="0"/>
              <a:t>す</a:t>
            </a:r>
            <a:r>
              <a:rPr kumimoji="1" lang="ja-JP" altLang="en-US" dirty="0" smtClean="0"/>
              <a:t>となります。</a:t>
            </a:r>
          </a:p>
          <a:p>
            <a:endParaRPr kumimoji="1" lang="ja-JP" altLang="en-US" dirty="0" smtClean="0"/>
          </a:p>
        </p:txBody>
      </p:sp>
    </p:spTree>
    <p:extLst>
      <p:ext uri="{BB962C8B-B14F-4D97-AF65-F5344CB8AC3E}">
        <p14:creationId xmlns:p14="http://schemas.microsoft.com/office/powerpoint/2010/main" val="146809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ライフイベントの多い世代の皆さんは必要保障額がご覧のとおり変動していきますが、</a:t>
            </a:r>
            <a:endParaRPr kumimoji="1" lang="en-US" altLang="ja-JP" dirty="0" smtClean="0"/>
          </a:p>
          <a:p>
            <a:r>
              <a:rPr kumimoji="1" lang="ja-JP" altLang="en-US" dirty="0" smtClean="0"/>
              <a:t>団体生命共済は</a:t>
            </a:r>
            <a:r>
              <a:rPr kumimoji="1" lang="en-US" altLang="ja-JP" dirty="0" smtClean="0"/>
              <a:t>1</a:t>
            </a:r>
            <a:r>
              <a:rPr kumimoji="1" lang="ja-JP" altLang="en-US" dirty="0" smtClean="0"/>
              <a:t>年ごとの更新なので、ムリ・ムダのない保障の備えができます。</a:t>
            </a:r>
            <a:endParaRPr kumimoji="1" lang="en-US" altLang="ja-JP" dirty="0" smtClean="0"/>
          </a:p>
          <a:p>
            <a:endParaRPr kumimoji="1" lang="ja-JP" altLang="en-US" dirty="0" smtClean="0"/>
          </a:p>
          <a:p>
            <a:r>
              <a:rPr kumimoji="1" lang="ja-JP" altLang="en-US" dirty="0" smtClean="0"/>
              <a:t>加入したときの保障のまま、という方はいらっしゃらないでしょうか。</a:t>
            </a:r>
            <a:endParaRPr kumimoji="1" lang="en-US" altLang="ja-JP" dirty="0" smtClean="0"/>
          </a:p>
          <a:p>
            <a:r>
              <a:rPr kumimoji="1" lang="ja-JP" altLang="en-US" dirty="0" smtClean="0"/>
              <a:t>ご自身とご家族の死亡・医療保障に過不足はないでしょうか。</a:t>
            </a:r>
            <a:endParaRPr kumimoji="1" lang="en-US" altLang="ja-JP" dirty="0" smtClean="0"/>
          </a:p>
          <a:p>
            <a:endParaRPr kumimoji="1" lang="ja-JP" altLang="en-US" dirty="0" smtClean="0"/>
          </a:p>
          <a:p>
            <a:r>
              <a:rPr kumimoji="1" lang="ja-JP" altLang="en-US" dirty="0" smtClean="0"/>
              <a:t>保障は人生で</a:t>
            </a:r>
            <a:r>
              <a:rPr kumimoji="1" lang="en-US" altLang="ja-JP" dirty="0" smtClean="0"/>
              <a:t>2</a:t>
            </a:r>
            <a:r>
              <a:rPr kumimoji="1" lang="ja-JP" altLang="en-US" dirty="0" smtClean="0"/>
              <a:t>番目に高い買い物と言われています。適切な保障額を備えることが重要です。</a:t>
            </a:r>
          </a:p>
          <a:p>
            <a:r>
              <a:rPr kumimoji="1" lang="ja-JP" altLang="en-US" dirty="0" smtClean="0"/>
              <a:t>団体生命共済の話は以上となります。</a:t>
            </a:r>
          </a:p>
          <a:p>
            <a:endParaRPr kumimoji="1" lang="ja-JP" altLang="en-US" dirty="0" smtClean="0"/>
          </a:p>
        </p:txBody>
      </p:sp>
    </p:spTree>
    <p:extLst>
      <p:ext uri="{BB962C8B-B14F-4D97-AF65-F5344CB8AC3E}">
        <p14:creationId xmlns:p14="http://schemas.microsoft.com/office/powerpoint/2010/main" val="1768188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■最後に組合員だからこそ利用できる</a:t>
            </a:r>
            <a:r>
              <a:rPr kumimoji="1" lang="ja-JP" altLang="en-US" dirty="0" err="1" smtClean="0"/>
              <a:t>じちろう</a:t>
            </a:r>
            <a:r>
              <a:rPr kumimoji="1" lang="ja-JP" altLang="en-US" dirty="0" smtClean="0"/>
              <a:t>共済を、もっと活用する方法について紹介させてください。</a:t>
            </a:r>
            <a:endParaRPr kumimoji="1" lang="en-US" altLang="ja-JP" dirty="0" smtClean="0"/>
          </a:p>
        </p:txBody>
      </p:sp>
    </p:spTree>
    <p:extLst>
      <p:ext uri="{BB962C8B-B14F-4D97-AF65-F5344CB8AC3E}">
        <p14:creationId xmlns:p14="http://schemas.microsoft.com/office/powerpoint/2010/main" val="4014127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まず始めに、団体生命共済の加入している皆さんにおすすめしたいのが</a:t>
            </a:r>
            <a:endParaRPr kumimoji="1" lang="en-US" altLang="ja-JP" dirty="0" smtClean="0"/>
          </a:p>
          <a:p>
            <a:r>
              <a:rPr kumimoji="1" lang="ja-JP" altLang="en-US" dirty="0" smtClean="0"/>
              <a:t>自治労組合員専用のお得な積立制度の、■長期共済と■税制適格年金です。</a:t>
            </a:r>
            <a:endParaRPr kumimoji="1" lang="en-US" altLang="ja-JP" dirty="0" smtClean="0"/>
          </a:p>
          <a:p>
            <a:endParaRPr kumimoji="1" lang="en-US" altLang="ja-JP" dirty="0" smtClean="0"/>
          </a:p>
          <a:p>
            <a:r>
              <a:rPr kumimoji="1" lang="ja-JP" altLang="en-US" dirty="0" smtClean="0"/>
              <a:t>団体生命共済は掛け捨てで手ごろな掛金を実現していますが、</a:t>
            </a:r>
            <a:endParaRPr kumimoji="1" lang="en-US" altLang="ja-JP" dirty="0" smtClean="0"/>
          </a:p>
          <a:p>
            <a:r>
              <a:rPr kumimoji="1" lang="ja-JP" altLang="en-US" dirty="0" smtClean="0"/>
              <a:t>長期共済と税制適格年金はご自身のための積立制度です。</a:t>
            </a:r>
            <a:endParaRPr kumimoji="1" lang="en-US" altLang="ja-JP" dirty="0" smtClean="0"/>
          </a:p>
          <a:p>
            <a:r>
              <a:rPr kumimoji="1" lang="ja-JP" altLang="en-US" dirty="0" err="1" smtClean="0"/>
              <a:t>じちろう</a:t>
            </a:r>
            <a:r>
              <a:rPr kumimoji="1" lang="ja-JP" altLang="en-US" dirty="0" smtClean="0"/>
              <a:t>共済では、保障と積立を分けて考えるのがポイントです。</a:t>
            </a:r>
            <a:endParaRPr kumimoji="1" lang="en-US" altLang="ja-JP" dirty="0" smtClean="0"/>
          </a:p>
          <a:p>
            <a:endParaRPr kumimoji="1" lang="en-US" altLang="ja-JP" dirty="0" smtClean="0"/>
          </a:p>
        </p:txBody>
      </p:sp>
    </p:spTree>
    <p:extLst>
      <p:ext uri="{BB962C8B-B14F-4D97-AF65-F5344CB8AC3E}">
        <p14:creationId xmlns:p14="http://schemas.microsoft.com/office/powerpoint/2010/main" val="271812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イメージとしては、どちらも退職後の年金給付のために在職中に積み立てを行います。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各制度の特長に触れると、</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■長期共済は月々</a:t>
            </a:r>
            <a:r>
              <a:rPr kumimoji="1" lang="en-US" altLang="ja-JP" dirty="0" smtClean="0"/>
              <a:t>1</a:t>
            </a:r>
            <a:r>
              <a:rPr kumimoji="1" lang="ja-JP" altLang="en-US" dirty="0" smtClean="0"/>
              <a:t>口</a:t>
            </a:r>
            <a:r>
              <a:rPr kumimoji="1" lang="en-US" altLang="ja-JP" dirty="0" smtClean="0"/>
              <a:t>3,000</a:t>
            </a:r>
            <a:r>
              <a:rPr kumimoji="1" lang="ja-JP" altLang="en-US" dirty="0" smtClean="0"/>
              <a:t>円から最大</a:t>
            </a:r>
            <a:r>
              <a:rPr kumimoji="1" lang="en-US" altLang="ja-JP" dirty="0" smtClean="0"/>
              <a:t>50</a:t>
            </a:r>
            <a:r>
              <a:rPr kumimoji="1" lang="ja-JP" altLang="en-US" dirty="0" smtClean="0"/>
              <a:t>口まで選べるので、</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ライフスタイルに合わせて増額・減額がこまめにできます。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たくさん積み増しをしたい、という方におすすめの制度です。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■税制適格年金は、月々</a:t>
            </a:r>
            <a:r>
              <a:rPr kumimoji="1" lang="en-US" altLang="ja-JP" dirty="0" smtClean="0"/>
              <a:t>5,000</a:t>
            </a:r>
            <a:r>
              <a:rPr kumimoji="1" lang="ja-JP" altLang="en-US" dirty="0" smtClean="0"/>
              <a:t>円コースまたは</a:t>
            </a:r>
            <a:r>
              <a:rPr kumimoji="1" lang="en-US" altLang="ja-JP" dirty="0" smtClean="0"/>
              <a:t>10,000</a:t>
            </a:r>
            <a:r>
              <a:rPr kumimoji="1" lang="ja-JP" altLang="en-US" dirty="0" smtClean="0"/>
              <a:t>円コースがあります。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掛金は年末調整の際に、個人年金保険料控除の対象となるので、節税効果が期待できる点が特長です。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Tree>
    <p:extLst>
      <p:ext uri="{BB962C8B-B14F-4D97-AF65-F5344CB8AC3E}">
        <p14:creationId xmlns:p14="http://schemas.microsoft.com/office/powerpoint/2010/main" val="4050840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■特にお伝えしたいのが「早く積み立てを始めれば始めるほど、返戻率は大きくなる」という点です。</a:t>
            </a:r>
            <a:endParaRPr kumimoji="1" lang="en-US" altLang="ja-JP" dirty="0" smtClean="0"/>
          </a:p>
          <a:p>
            <a:r>
              <a:rPr kumimoji="1" lang="ja-JP" altLang="en-US" dirty="0" smtClean="0"/>
              <a:t>ここでは長期共済を例として出しましたが、どちらもご覧のとおり積立年数が長ければ長いほど積み立て効果が高まるので、</a:t>
            </a:r>
            <a:endParaRPr kumimoji="1" lang="en-US" altLang="ja-JP" dirty="0" smtClean="0"/>
          </a:p>
          <a:p>
            <a:r>
              <a:rPr kumimoji="1" lang="ja-JP" altLang="en-US" dirty="0" smtClean="0"/>
              <a:t>少額からでも今すぐ利用することを強くおすすめします。</a:t>
            </a:r>
            <a:endParaRPr kumimoji="1" lang="en-US" altLang="ja-JP" dirty="0" smtClean="0"/>
          </a:p>
          <a:p>
            <a:endParaRPr kumimoji="1" lang="en-US" altLang="ja-JP" dirty="0" smtClean="0"/>
          </a:p>
          <a:p>
            <a:r>
              <a:rPr kumimoji="1" lang="ja-JP" altLang="en-US" dirty="0" smtClean="0"/>
              <a:t>預けた掛金は</a:t>
            </a:r>
            <a:r>
              <a:rPr kumimoji="1" lang="ja-JP" altLang="en-US" dirty="0" err="1" smtClean="0"/>
              <a:t>こくみん</a:t>
            </a:r>
            <a:r>
              <a:rPr kumimoji="1" lang="ja-JP" altLang="en-US" dirty="0" smtClean="0"/>
              <a:t>共済 </a:t>
            </a:r>
            <a:r>
              <a:rPr kumimoji="1" lang="en-US" altLang="ja-JP" dirty="0" smtClean="0"/>
              <a:t>coop </a:t>
            </a:r>
            <a:r>
              <a:rPr kumimoji="1" lang="ja-JP" altLang="en-US" dirty="0" smtClean="0"/>
              <a:t>が安定的に運用しますので</a:t>
            </a:r>
            <a:endParaRPr kumimoji="1" lang="en-US" altLang="ja-JP" dirty="0" smtClean="0"/>
          </a:p>
          <a:p>
            <a:r>
              <a:rPr kumimoji="1" lang="ja-JP" altLang="en-US" dirty="0" smtClean="0"/>
              <a:t>皆さんはひたすら積み立てをするだけでリスク管理は不要です。</a:t>
            </a:r>
            <a:endParaRPr kumimoji="1" lang="en-US" altLang="ja-JP" dirty="0" smtClean="0"/>
          </a:p>
          <a:p>
            <a:r>
              <a:rPr kumimoji="1" lang="ja-JP" altLang="en-US" dirty="0" smtClean="0"/>
              <a:t>その点からも忙しい皆さんにはピッタリの共済かと思います。</a:t>
            </a:r>
            <a:endParaRPr kumimoji="1" lang="en-US" altLang="ja-JP" dirty="0" smtClean="0"/>
          </a:p>
          <a:p>
            <a:endParaRPr kumimoji="1" lang="en-US" altLang="ja-JP" dirty="0" smtClean="0"/>
          </a:p>
          <a:p>
            <a:r>
              <a:rPr kumimoji="1" lang="ja-JP" altLang="en-US" dirty="0" smtClean="0"/>
              <a:t>また退職後の年金が必要ないときは、積立金を一括で受け取ることもできるので気軽に始めることができます。</a:t>
            </a:r>
            <a:endParaRPr kumimoji="1" lang="ja-JP" altLang="en-US" dirty="0"/>
          </a:p>
        </p:txBody>
      </p:sp>
    </p:spTree>
    <p:extLst>
      <p:ext uri="{BB962C8B-B14F-4D97-AF65-F5344CB8AC3E}">
        <p14:creationId xmlns:p14="http://schemas.microsoft.com/office/powerpoint/2010/main" val="3799137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■団体生命共済の掛金も引き下げとなりますので、未加入の方はこの機会に今すぐ積み立てを始めましょう。</a:t>
            </a:r>
            <a:endParaRPr kumimoji="1" lang="en-US" altLang="ja-JP" dirty="0" smtClean="0"/>
          </a:p>
          <a:p>
            <a:r>
              <a:rPr kumimoji="1" lang="ja-JP" altLang="en-US" dirty="0" smtClean="0"/>
              <a:t>時間を味方にできるか、できないかは皆さんしだいです。</a:t>
            </a:r>
            <a:endParaRPr kumimoji="1" lang="en-US" altLang="ja-JP" dirty="0" smtClean="0"/>
          </a:p>
          <a:p>
            <a:r>
              <a:rPr kumimoji="1" lang="ja-JP" altLang="en-US" dirty="0" smtClean="0"/>
              <a:t>■また既に利用中の方は、余裕があれば増額しましょう。</a:t>
            </a:r>
            <a:endParaRPr kumimoji="1" lang="en-US" altLang="ja-JP" dirty="0" smtClean="0"/>
          </a:p>
        </p:txBody>
      </p:sp>
    </p:spTree>
    <p:extLst>
      <p:ext uri="{BB962C8B-B14F-4D97-AF65-F5344CB8AC3E}">
        <p14:creationId xmlns:p14="http://schemas.microsoft.com/office/powerpoint/2010/main" val="180129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まず「はじめに」</a:t>
            </a:r>
            <a:r>
              <a:rPr kumimoji="1" lang="en-US" altLang="ja-JP" dirty="0" smtClean="0"/>
              <a:t>…</a:t>
            </a:r>
          </a:p>
          <a:p>
            <a:r>
              <a:rPr kumimoji="1" lang="ja-JP" altLang="en-US" dirty="0" smtClean="0"/>
              <a:t>自治労では組合員の職場環境と生活を守るための取り組みを行っていますが、</a:t>
            </a:r>
            <a:br>
              <a:rPr kumimoji="1" lang="ja-JP" altLang="en-US" dirty="0" smtClean="0"/>
            </a:br>
            <a:r>
              <a:rPr kumimoji="1" lang="ja-JP" altLang="en-US" dirty="0" smtClean="0"/>
              <a:t>自主福祉活動として組合員の生活の質の向上も取り組んでいます。</a:t>
            </a:r>
            <a:endParaRPr kumimoji="1" lang="en-US" altLang="ja-JP" dirty="0" smtClean="0"/>
          </a:p>
          <a:p>
            <a:endParaRPr kumimoji="1" lang="ja-JP" altLang="en-US" dirty="0" smtClean="0"/>
          </a:p>
          <a:p>
            <a:r>
              <a:rPr kumimoji="1" lang="ja-JP" altLang="en-US" dirty="0" smtClean="0"/>
              <a:t>現在のコロナ禍で心が疲れている組合員も少なくないものと思いますが、</a:t>
            </a:r>
            <a:endParaRPr kumimoji="1" lang="en-US" altLang="ja-JP" dirty="0" smtClean="0"/>
          </a:p>
          <a:p>
            <a:r>
              <a:rPr kumimoji="1" lang="ja-JP" altLang="en-US" dirty="0" smtClean="0"/>
              <a:t>様々な取り組みを通じ、仲間同士で支えあいながら健やかな日々を</a:t>
            </a:r>
            <a:br>
              <a:rPr kumimoji="1" lang="ja-JP" altLang="en-US" dirty="0" smtClean="0"/>
            </a:br>
            <a:r>
              <a:rPr kumimoji="1" lang="ja-JP" altLang="en-US" dirty="0" smtClean="0"/>
              <a:t>送れることが重要と考えています。</a:t>
            </a:r>
            <a:endParaRPr kumimoji="1" lang="en-US" altLang="ja-JP" dirty="0" smtClean="0"/>
          </a:p>
          <a:p>
            <a:endParaRPr kumimoji="1" lang="ja-JP" altLang="en-US" dirty="0" smtClean="0"/>
          </a:p>
          <a:p>
            <a:r>
              <a:rPr kumimoji="1" lang="ja-JP" altLang="en-US" dirty="0" smtClean="0"/>
              <a:t>自治体の地域公共サービスに従事する私たちが自らの取り組みにより職場環境や日々の生活を整えることは、</a:t>
            </a:r>
            <a:endParaRPr kumimoji="1" lang="en-US" altLang="ja-JP" dirty="0" smtClean="0"/>
          </a:p>
          <a:p>
            <a:r>
              <a:rPr kumimoji="1" lang="ja-JP" altLang="en-US" dirty="0" smtClean="0"/>
              <a:t>私たち自身の職務におけるパフォーマンスを引き上げ、ひいては地域住民の幸せにつながるものです。</a:t>
            </a:r>
            <a:endParaRPr kumimoji="1" lang="en-US" altLang="ja-JP" dirty="0" smtClean="0"/>
          </a:p>
          <a:p>
            <a:endParaRPr kumimoji="1" lang="ja-JP" altLang="en-US" dirty="0" smtClean="0"/>
          </a:p>
          <a:p>
            <a:r>
              <a:rPr kumimoji="1" lang="ja-JP" altLang="en-US" dirty="0" smtClean="0"/>
              <a:t>本日は、このような視点から私たちのくらしを豊かにする「ツール」である</a:t>
            </a:r>
            <a:r>
              <a:rPr kumimoji="1" lang="ja-JP" altLang="en-US" dirty="0" err="1" smtClean="0"/>
              <a:t>じちろう</a:t>
            </a:r>
            <a:r>
              <a:rPr kumimoji="1" lang="ja-JP" altLang="en-US" dirty="0" smtClean="0"/>
              <a:t>共済の制度改定内容と効果的な利用方法をお伝えします。</a:t>
            </a:r>
            <a:endParaRPr kumimoji="1" lang="en-US" altLang="ja-JP" dirty="0" smtClean="0"/>
          </a:p>
        </p:txBody>
      </p:sp>
    </p:spTree>
    <p:extLst>
      <p:ext uri="{BB962C8B-B14F-4D97-AF65-F5344CB8AC3E}">
        <p14:creationId xmlns:p14="http://schemas.microsoft.com/office/powerpoint/2010/main" val="1234957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次におすすめしたい制度は「</a:t>
            </a:r>
            <a:r>
              <a:rPr kumimoji="1" lang="ja-JP" altLang="en-US" dirty="0" err="1" smtClean="0"/>
              <a:t>じちろう</a:t>
            </a:r>
            <a:r>
              <a:rPr kumimoji="1" lang="ja-JP" altLang="en-US" dirty="0" smtClean="0"/>
              <a:t>マイカー共済」です。既にご利用いただいている方もいらっしゃるかと思いますが、</a:t>
            </a:r>
            <a:endParaRPr kumimoji="1" lang="en-US" altLang="ja-JP" dirty="0" smtClean="0"/>
          </a:p>
          <a:p>
            <a:r>
              <a:rPr kumimoji="1" lang="ja-JP" altLang="en-US" dirty="0" err="1" smtClean="0"/>
              <a:t>じちろう</a:t>
            </a:r>
            <a:r>
              <a:rPr kumimoji="1" lang="ja-JP" altLang="en-US" dirty="0" smtClean="0"/>
              <a:t>マイカー共済は団体割引</a:t>
            </a:r>
            <a:r>
              <a:rPr kumimoji="1" lang="en-US" altLang="ja-JP" dirty="0" smtClean="0"/>
              <a:t>32.5</a:t>
            </a:r>
            <a:r>
              <a:rPr kumimoji="1" lang="ja-JP" altLang="en-US" dirty="0" smtClean="0"/>
              <a:t>％が適用されます。こちらは同居家族の自動車にも適用されます。</a:t>
            </a:r>
            <a:endParaRPr kumimoji="1" lang="en-US" altLang="ja-JP" dirty="0" smtClean="0"/>
          </a:p>
          <a:p>
            <a:r>
              <a:rPr kumimoji="1" lang="ja-JP" altLang="en-US" dirty="0" smtClean="0"/>
              <a:t>自治労組合員の多くは公務員ですが、公務員であれば「クビになることはない」と思っていませんか？実は公務員であっても「クビ」になることはあり得ます。</a:t>
            </a:r>
          </a:p>
          <a:p>
            <a:r>
              <a:rPr kumimoji="1" lang="ja-JP" altLang="en-US" dirty="0" smtClean="0"/>
              <a:t>重大な交通事故を起こし、相手の方にケガを負わせた、最悪、亡くなってしまい、裁判で有罪が確定すると法律にもとづき、職を失います。つまり公務員でいられなくなります。</a:t>
            </a:r>
          </a:p>
          <a:p>
            <a:r>
              <a:rPr kumimoji="1" lang="ja-JP" altLang="en-US" dirty="0" smtClean="0"/>
              <a:t>このようなことから公務員の方々の失職を防ぐ弁護士費用等補償特約も標準で装備されているのも大きな特長です。</a:t>
            </a:r>
          </a:p>
          <a:p>
            <a:r>
              <a:rPr kumimoji="1" lang="ja-JP" altLang="en-US" dirty="0" smtClean="0"/>
              <a:t>まだご利用いただいていない方はぜひ見積もり依頼をしてみてください。その理由は</a:t>
            </a:r>
            <a:r>
              <a:rPr kumimoji="1" lang="en-US" altLang="ja-JP" dirty="0" smtClean="0"/>
              <a:t>……</a:t>
            </a:r>
            <a:r>
              <a:rPr kumimoji="1" lang="ja-JP" altLang="en-US" dirty="0" smtClean="0"/>
              <a:t>（次ページへ）</a:t>
            </a:r>
            <a:endParaRPr kumimoji="1" lang="en-US" altLang="ja-JP" dirty="0" smtClean="0"/>
          </a:p>
        </p:txBody>
      </p:sp>
    </p:spTree>
    <p:extLst>
      <p:ext uri="{BB962C8B-B14F-4D97-AF65-F5344CB8AC3E}">
        <p14:creationId xmlns:p14="http://schemas.microsoft.com/office/powerpoint/2010/main" val="1570785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実際に見積依頼をした方の「約</a:t>
            </a:r>
            <a:r>
              <a:rPr kumimoji="1" lang="en-US" altLang="ja-JP" dirty="0" smtClean="0"/>
              <a:t>8</a:t>
            </a:r>
            <a:r>
              <a:rPr kumimoji="1" lang="ja-JP" altLang="en-US" dirty="0" smtClean="0"/>
              <a:t>割」の方が加入しているという事実があるからです。</a:t>
            </a:r>
          </a:p>
          <a:p>
            <a:r>
              <a:rPr kumimoji="1" lang="ja-JP" altLang="en-US" dirty="0" smtClean="0"/>
              <a:t>■他の保険や共済からの切替手続きはとてもわずらわしいと思いますが、そのようななかで「</a:t>
            </a:r>
            <a:r>
              <a:rPr kumimoji="1" lang="en-US" altLang="ja-JP" dirty="0" smtClean="0"/>
              <a:t>8</a:t>
            </a:r>
            <a:r>
              <a:rPr kumimoji="1" lang="ja-JP" altLang="en-US" dirty="0" smtClean="0"/>
              <a:t>割」という実績です。</a:t>
            </a:r>
          </a:p>
          <a:p>
            <a:r>
              <a:rPr kumimoji="1" lang="ja-JP" altLang="en-US" dirty="0" smtClean="0"/>
              <a:t>見積もり方法はご覧のとおり、組合経由で依頼する方法、もしくはご自身でネットで見積もりをする方法があり、とても簡単にできます。</a:t>
            </a:r>
          </a:p>
          <a:p>
            <a:r>
              <a:rPr kumimoji="1" lang="ja-JP" altLang="en-US" dirty="0" smtClean="0"/>
              <a:t>まだご利用いただいていない方はぜひ見積もりを依頼し、その掛金水準を体感してみてください。</a:t>
            </a:r>
          </a:p>
          <a:p>
            <a:r>
              <a:rPr kumimoji="1" lang="ja-JP" altLang="en-US" dirty="0" smtClean="0"/>
              <a:t>そして浮いたお金は長期共済・税制適格年金を使い、未来の「楽しみ」のために積み立てることをおすすめします。</a:t>
            </a:r>
          </a:p>
        </p:txBody>
      </p:sp>
    </p:spTree>
    <p:extLst>
      <p:ext uri="{BB962C8B-B14F-4D97-AF65-F5344CB8AC3E}">
        <p14:creationId xmlns:p14="http://schemas.microsoft.com/office/powerpoint/2010/main" val="2349157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■最後にお伝えしたいのは、「じちろう共済」は自主福祉活動を実践するためのマストアイテムということです。</a:t>
            </a:r>
            <a:endParaRPr kumimoji="1" lang="en-US" altLang="ja-JP" dirty="0" smtClean="0"/>
          </a:p>
          <a:p>
            <a:r>
              <a:rPr kumimoji="1" lang="ja-JP" altLang="en-US" dirty="0" smtClean="0"/>
              <a:t>組合員の組合員による組合員のための保障制度です。組合員しか利用できません。</a:t>
            </a:r>
          </a:p>
          <a:p>
            <a:r>
              <a:rPr kumimoji="1" lang="ja-JP" altLang="en-US" dirty="0" smtClean="0"/>
              <a:t>すでに利用している皆さんは既にメリットをご存知かと思いますが、この動画でさらに活用方法やメリットを知っていただけたら嬉しいです。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■そして職場の方にもぜひ広めてあげてください。</a:t>
            </a:r>
            <a:r>
              <a:rPr kumimoji="1" lang="ja-JP" altLang="en-US" u="none" dirty="0" smtClean="0"/>
              <a:t>ご視聴いただきありがとうございました。</a:t>
            </a:r>
            <a:endParaRPr kumimoji="1" lang="ja-JP" altLang="en-US" dirty="0" smtClean="0"/>
          </a:p>
          <a:p>
            <a:r>
              <a:rPr kumimoji="1" lang="ja-JP" altLang="en-US" dirty="0" smtClean="0"/>
              <a:t>ともに頑張りましょう！！</a:t>
            </a:r>
          </a:p>
          <a:p>
            <a:endParaRPr kumimoji="1" lang="ja-JP" altLang="en-US" dirty="0"/>
          </a:p>
        </p:txBody>
      </p:sp>
    </p:spTree>
    <p:extLst>
      <p:ext uri="{BB962C8B-B14F-4D97-AF65-F5344CB8AC3E}">
        <p14:creationId xmlns:p14="http://schemas.microsoft.com/office/powerpoint/2010/main" val="79103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この動画をご覧いただいている皆さんは、ちょうど働き盛りの世代、そしてライフイベントが多い世代かと思います。</a:t>
            </a:r>
            <a:endParaRPr kumimoji="1" lang="en-US" altLang="ja-JP" dirty="0" smtClean="0"/>
          </a:p>
          <a:p>
            <a:r>
              <a:rPr kumimoji="1" lang="ja-JP" altLang="en-US" dirty="0" smtClean="0"/>
              <a:t>人によっては住宅ローンの返済や教育費などの支出が重なりやすい世代で家計のやりくりも大変でしょう。</a:t>
            </a:r>
            <a:endParaRPr kumimoji="1" lang="en-US" altLang="ja-JP" dirty="0" smtClean="0"/>
          </a:p>
          <a:p>
            <a:r>
              <a:rPr kumimoji="1" lang="ja-JP" altLang="en-US" dirty="0" smtClean="0"/>
              <a:t>また、老後の備えに対する不安や、病気やけがをしたときの経済的な不安など、漠然とした不安がつきまといますよね。</a:t>
            </a:r>
            <a:endParaRPr kumimoji="1" lang="ja-JP" altLang="en-US" dirty="0"/>
          </a:p>
        </p:txBody>
      </p:sp>
    </p:spTree>
    <p:extLst>
      <p:ext uri="{BB962C8B-B14F-4D97-AF65-F5344CB8AC3E}">
        <p14:creationId xmlns:p14="http://schemas.microsoft.com/office/powerpoint/2010/main" val="382352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自治労には、自主福祉活動の一環として取り組んでいる「</a:t>
            </a:r>
            <a:r>
              <a:rPr kumimoji="1" lang="ja-JP" altLang="en-US" dirty="0" err="1" smtClean="0"/>
              <a:t>じちろう</a:t>
            </a:r>
            <a:r>
              <a:rPr kumimoji="1" lang="ja-JP" altLang="en-US" dirty="0" smtClean="0"/>
              <a:t>共済」があります。</a:t>
            </a:r>
            <a:endParaRPr kumimoji="1" lang="en-US" altLang="ja-JP" dirty="0" smtClean="0"/>
          </a:p>
          <a:p>
            <a:endParaRPr kumimoji="1" lang="en-US" altLang="ja-JP" dirty="0" smtClean="0"/>
          </a:p>
          <a:p>
            <a:r>
              <a:rPr kumimoji="1" lang="ja-JP" altLang="en-US" dirty="0" smtClean="0"/>
              <a:t>組合員しか利用できない「</a:t>
            </a:r>
            <a:r>
              <a:rPr kumimoji="1" lang="ja-JP" altLang="en-US" dirty="0" err="1" smtClean="0"/>
              <a:t>じちろう</a:t>
            </a:r>
            <a:r>
              <a:rPr kumimoji="1" lang="ja-JP" altLang="en-US" dirty="0" smtClean="0"/>
              <a:t>共済」でリスクに備えることで、</a:t>
            </a:r>
            <a:endParaRPr kumimoji="1" lang="en-US" altLang="ja-JP" dirty="0" smtClean="0"/>
          </a:p>
          <a:p>
            <a:r>
              <a:rPr kumimoji="1" lang="ja-JP" altLang="en-US" dirty="0" smtClean="0"/>
              <a:t>■様々な不安の軽減につながるかと思いますので、</a:t>
            </a:r>
            <a:endParaRPr kumimoji="1" lang="en-US" altLang="ja-JP" dirty="0" smtClean="0"/>
          </a:p>
          <a:p>
            <a:r>
              <a:rPr kumimoji="1" lang="ja-JP" altLang="en-US" dirty="0" smtClean="0"/>
              <a:t>本日は、団体生命共済の制度改定のポイントのほかにも、そういった観点から改めて「</a:t>
            </a:r>
            <a:r>
              <a:rPr kumimoji="1" lang="ja-JP" altLang="en-US" dirty="0" err="1" smtClean="0"/>
              <a:t>じちろう</a:t>
            </a:r>
            <a:r>
              <a:rPr kumimoji="1" lang="ja-JP" altLang="en-US" dirty="0" smtClean="0"/>
              <a:t>共済」の活用方法をご紹介します。</a:t>
            </a:r>
            <a:endParaRPr kumimoji="1" lang="en-US" altLang="ja-JP" dirty="0" smtClean="0"/>
          </a:p>
        </p:txBody>
      </p:sp>
    </p:spTree>
    <p:extLst>
      <p:ext uri="{BB962C8B-B14F-4D97-AF65-F5344CB8AC3E}">
        <p14:creationId xmlns:p14="http://schemas.microsoft.com/office/powerpoint/2010/main" val="294368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ではさっそく、</a:t>
            </a:r>
            <a:endParaRPr kumimoji="1" lang="en-US" altLang="ja-JP" dirty="0" smtClean="0"/>
          </a:p>
          <a:p>
            <a:r>
              <a:rPr kumimoji="1" lang="ja-JP" altLang="en-US" dirty="0" smtClean="0"/>
              <a:t>■団体生命共済の新制度についてお話しします。</a:t>
            </a:r>
            <a:endParaRPr kumimoji="1" lang="en-US" altLang="ja-JP" dirty="0" smtClean="0"/>
          </a:p>
        </p:txBody>
      </p:sp>
    </p:spTree>
    <p:extLst>
      <p:ext uri="{BB962C8B-B14F-4D97-AF65-F5344CB8AC3E}">
        <p14:creationId xmlns:p14="http://schemas.microsoft.com/office/powerpoint/2010/main" val="135036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今回、団体生命共済は制度改定を行いますが、ポイントとしては大きく</a:t>
            </a:r>
            <a:r>
              <a:rPr kumimoji="1" lang="en-US" altLang="ja-JP" dirty="0" smtClean="0"/>
              <a:t>3</a:t>
            </a:r>
            <a:r>
              <a:rPr kumimoji="1" lang="ja-JP" altLang="en-US" dirty="0" smtClean="0"/>
              <a:t>つあります。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ja-JP" altLang="en-US" dirty="0" smtClean="0"/>
              <a:t>■</a:t>
            </a:r>
            <a:r>
              <a:rPr kumimoji="1" lang="en-US" altLang="ja-JP" dirty="0" smtClean="0"/>
              <a:t>1</a:t>
            </a:r>
            <a:r>
              <a:rPr kumimoji="1" lang="ja-JP" altLang="en-US" dirty="0" smtClean="0"/>
              <a:t>つ目が医療保障の充実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2</a:t>
            </a:r>
            <a:r>
              <a:rPr kumimoji="1" lang="ja-JP" altLang="en-US" dirty="0" smtClean="0"/>
              <a:t>つ目が男女別・年齢群団別掛金体系への変更</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3</a:t>
            </a:r>
            <a:r>
              <a:rPr kumimoji="1" lang="ja-JP" altLang="en-US" dirty="0" smtClean="0"/>
              <a:t>つ目が</a:t>
            </a:r>
            <a:r>
              <a:rPr kumimoji="1" lang="ja-JP" altLang="en-US" dirty="0" err="1" smtClean="0"/>
              <a:t>じちろう</a:t>
            </a:r>
            <a:r>
              <a:rPr kumimoji="1" lang="ja-JP" altLang="en-US" dirty="0" smtClean="0"/>
              <a:t>退職者団体生命共済の新設</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です。</a:t>
            </a:r>
            <a:endParaRPr kumimoji="1" lang="en-US" altLang="ja-JP" dirty="0" smtClean="0"/>
          </a:p>
        </p:txBody>
      </p:sp>
    </p:spTree>
    <p:extLst>
      <p:ext uri="{BB962C8B-B14F-4D97-AF65-F5344CB8AC3E}">
        <p14:creationId xmlns:p14="http://schemas.microsoft.com/office/powerpoint/2010/main" val="83105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まずは新制度の説明に入る前に、団体生命共済のおさらいをさせてください。</a:t>
            </a:r>
            <a:endParaRPr kumimoji="1" lang="en-US" altLang="ja-JP" dirty="0" smtClean="0"/>
          </a:p>
          <a:p>
            <a:endParaRPr kumimoji="1" lang="en-US" altLang="ja-JP" dirty="0" smtClean="0"/>
          </a:p>
          <a:p>
            <a:r>
              <a:rPr kumimoji="1" lang="ja-JP" altLang="en-US" dirty="0" smtClean="0"/>
              <a:t>団体生命共済は万一の死亡保障はもちろん、きめ細かい医療保障が特長です。</a:t>
            </a:r>
            <a:endParaRPr kumimoji="1" lang="en-US" altLang="ja-JP" dirty="0" smtClean="0"/>
          </a:p>
          <a:p>
            <a:r>
              <a:rPr kumimoji="1" lang="ja-JP" altLang="en-US" dirty="0" smtClean="0"/>
              <a:t>ご覧のとおり、やけどで通院したときやサッカーで肋骨にヒビが入り通院したときなど、</a:t>
            </a:r>
            <a:endParaRPr kumimoji="1" lang="en-US" altLang="ja-JP" dirty="0" smtClean="0"/>
          </a:p>
          <a:p>
            <a:r>
              <a:rPr kumimoji="1" lang="ja-JP" altLang="en-US" dirty="0" smtClean="0"/>
              <a:t>皆さんの身近なリスクにも対応できます。</a:t>
            </a:r>
            <a:endParaRPr kumimoji="1" lang="en-US" altLang="ja-JP" dirty="0" smtClean="0"/>
          </a:p>
          <a:p>
            <a:endParaRPr kumimoji="1" lang="en-US" altLang="ja-JP" dirty="0" smtClean="0"/>
          </a:p>
          <a:p>
            <a:r>
              <a:rPr kumimoji="1" lang="ja-JP" altLang="en-US" dirty="0" smtClean="0"/>
              <a:t>■せっかく加入しているのに、請求もれはもったいないですよね。</a:t>
            </a:r>
            <a:endParaRPr kumimoji="1" lang="en-US" altLang="ja-JP" dirty="0" smtClean="0"/>
          </a:p>
          <a:p>
            <a:r>
              <a:rPr kumimoji="1" lang="ja-JP" altLang="en-US" dirty="0" smtClean="0"/>
              <a:t>請求もれのないよう、病気やけがをした時など、日常と変わったことが起きた際は必ず組合までご連絡ください。</a:t>
            </a:r>
            <a:endParaRPr kumimoji="1" lang="en-US" altLang="ja-JP" dirty="0" smtClean="0"/>
          </a:p>
        </p:txBody>
      </p:sp>
    </p:spTree>
    <p:extLst>
      <p:ext uri="{BB962C8B-B14F-4D97-AF65-F5344CB8AC3E}">
        <p14:creationId xmlns:p14="http://schemas.microsoft.com/office/powerpoint/2010/main" val="2165250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■さて本題の新制度のポイントですが、</a:t>
            </a:r>
            <a:r>
              <a:rPr kumimoji="1" lang="en-US" altLang="ja-JP" dirty="0" smtClean="0"/>
              <a:t>1</a:t>
            </a:r>
            <a:r>
              <a:rPr kumimoji="1" lang="ja-JP" altLang="en-US" dirty="0" smtClean="0"/>
              <a:t>つ目の医療保障の充実からお話しします。</a:t>
            </a:r>
            <a:endParaRPr kumimoji="1" lang="en-US" altLang="ja-JP" dirty="0" smtClean="0"/>
          </a:p>
        </p:txBody>
      </p:sp>
    </p:spTree>
    <p:extLst>
      <p:ext uri="{BB962C8B-B14F-4D97-AF65-F5344CB8AC3E}">
        <p14:creationId xmlns:p14="http://schemas.microsoft.com/office/powerpoint/2010/main" val="311084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34538CD-E5B1-4831-9D38-79EBFDE4F1C3}"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39574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12C21A-ACBD-45EE-8301-76549BD531AC}"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0528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3393DD4-9C8A-4FAB-B820-10FFD516E3F0}"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034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4BBF4CA-4073-48ED-A286-D8B212CEEE8A}"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247229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4C1063B-4B8D-44C9-BE5C-FE5067E5475D}"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066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017802-EE38-4C0F-B2C8-A5C88D33C993}"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99683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7F322BB-4567-461E-8CE0-BAE5252A4735}"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944271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E5C322-9E83-4C4F-93A2-C7D9BEC9E1B6}"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106696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97004" y="2070477"/>
            <a:ext cx="9397993" cy="1992025"/>
          </a:xfrm>
          <a:prstGeom prst="roundRect">
            <a:avLst/>
          </a:prstGeom>
          <a:solidFill>
            <a:schemeClr val="accent2">
              <a:lumMod val="75000"/>
            </a:schemeClr>
          </a:solidFill>
        </p:spPr>
        <p:txBody>
          <a:bodyPr anchor="ctr" anchorCtr="0">
            <a:noAutofit/>
          </a:bodyPr>
          <a:lstStyle>
            <a:lvl1pPr algn="ctr">
              <a:defRPr sz="5400" b="1">
                <a:solidFill>
                  <a:schemeClr val="bg1"/>
                </a:solidFill>
                <a:latin typeface="Meiryo UI" panose="020B0604030504040204" pitchFamily="50" charset="-128"/>
                <a:ea typeface="Meiryo UI" panose="020B0604030504040204" pitchFamily="50" charset="-128"/>
              </a:defRPr>
            </a:lvl1pPr>
          </a:lstStyle>
          <a:p>
            <a:r>
              <a:rPr lang="ja-JP" altLang="en-US" dirty="0" smtClean="0"/>
              <a:t>マスター タイトル</a:t>
            </a:r>
            <a:endParaRPr lang="en-US" dirty="0"/>
          </a:p>
        </p:txBody>
      </p:sp>
      <p:sp>
        <p:nvSpPr>
          <p:cNvPr id="3" name="Subtitle 2"/>
          <p:cNvSpPr>
            <a:spLocks noGrp="1"/>
          </p:cNvSpPr>
          <p:nvPr>
            <p:ph type="subTitle" idx="1"/>
          </p:nvPr>
        </p:nvSpPr>
        <p:spPr>
          <a:xfrm>
            <a:off x="2212532" y="4272382"/>
            <a:ext cx="7766936" cy="1096899"/>
          </a:xfrm>
          <a:gradFill>
            <a:gsLst>
              <a:gs pos="100000">
                <a:schemeClr val="accent3">
                  <a:lumMod val="20000"/>
                  <a:lumOff val="80000"/>
                </a:schemeClr>
              </a:gs>
              <a:gs pos="0">
                <a:schemeClr val="bg1"/>
              </a:gs>
            </a:gsLst>
            <a:lin ang="5400000" scaled="1"/>
          </a:gradFill>
        </p:spPr>
        <p:txBody>
          <a:bodyPr anchor="ctr" anchorCtr="0">
            <a:normAutofit/>
          </a:bodyPr>
          <a:lstStyle>
            <a:lvl1pPr marL="0" indent="0" algn="ctr">
              <a:buNone/>
              <a:defRPr sz="3200" b="1">
                <a:solidFill>
                  <a:srgbClr val="002060"/>
                </a:solidFill>
                <a:latin typeface="Meiryo UI" panose="020B0604030504040204" pitchFamily="50" charset="-128"/>
                <a:ea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マスター サブタイトルの書式設定</a:t>
            </a:r>
            <a:endParaRPr lang="en-US" dirty="0"/>
          </a:p>
        </p:txBody>
      </p:sp>
      <p:sp>
        <p:nvSpPr>
          <p:cNvPr id="6" name="Slide Number Placeholder 5"/>
          <p:cNvSpPr>
            <a:spLocks noGrp="1"/>
          </p:cNvSpPr>
          <p:nvPr>
            <p:ph type="sldNum" sz="quarter" idx="12"/>
          </p:nvPr>
        </p:nvSpPr>
        <p:spPr/>
        <p:txBody>
          <a:bodyPr/>
          <a:lstStyle>
            <a:lvl1pPr>
              <a:defRPr sz="1400">
                <a:latin typeface="Meiryo UI" panose="020B0604030504040204" pitchFamily="50" charset="-128"/>
                <a:ea typeface="Meiryo UI" panose="020B0604030504040204" pitchFamily="50" charset="-128"/>
              </a:defRPr>
            </a:lvl1pPr>
          </a:lstStyle>
          <a:p>
            <a:fld id="{47228C29-2B79-4EE8-9B27-8EAFC38607DB}" type="slidenum">
              <a:rPr lang="ja-JP" altLang="en-US" smtClean="0"/>
              <a:pPr/>
              <a:t>‹#›</a:t>
            </a:fld>
            <a:endParaRPr lang="ja-JP" altLang="en-US" dirty="0"/>
          </a:p>
        </p:txBody>
      </p:sp>
      <p:sp>
        <p:nvSpPr>
          <p:cNvPr id="10" name="テキスト プレースホルダー 9"/>
          <p:cNvSpPr>
            <a:spLocks noGrp="1"/>
          </p:cNvSpPr>
          <p:nvPr>
            <p:ph type="body" sz="quarter" idx="13" hasCustomPrompt="1"/>
          </p:nvPr>
        </p:nvSpPr>
        <p:spPr>
          <a:xfrm>
            <a:off x="457200" y="749300"/>
            <a:ext cx="7518400" cy="914400"/>
          </a:xfrm>
        </p:spPr>
        <p:txBody>
          <a:bodyPr anchor="ctr" anchorCtr="0">
            <a:normAutofit/>
          </a:bodyPr>
          <a:lstStyle>
            <a:lvl1pPr marL="0" indent="0">
              <a:buNone/>
              <a:defRPr sz="2800" b="1">
                <a:solidFill>
                  <a:srgbClr val="002060"/>
                </a:solidFill>
                <a:latin typeface="Meiryo UI" panose="020B0604030504040204" pitchFamily="50" charset="-128"/>
                <a:ea typeface="Meiryo UI" panose="020B0604030504040204" pitchFamily="50" charset="-128"/>
              </a:defRPr>
            </a:lvl1pPr>
          </a:lstStyle>
          <a:p>
            <a:pPr lvl="0"/>
            <a:r>
              <a:rPr kumimoji="1" lang="ja-JP" altLang="en-US" dirty="0" smtClean="0">
                <a:latin typeface="Meiryo UI" panose="020B0604030504040204" pitchFamily="50" charset="-128"/>
                <a:ea typeface="Meiryo UI" panose="020B0604030504040204" pitchFamily="50" charset="-128"/>
              </a:rPr>
              <a:t>主催者・対象者</a:t>
            </a:r>
            <a:endParaRPr kumimoji="1" lang="ja-JP" altLang="en-US" dirty="0"/>
          </a:p>
        </p:txBody>
      </p:sp>
      <p:sp>
        <p:nvSpPr>
          <p:cNvPr id="23" name="テキスト プレースホルダー 9"/>
          <p:cNvSpPr>
            <a:spLocks noGrp="1"/>
          </p:cNvSpPr>
          <p:nvPr>
            <p:ph type="body" sz="quarter" idx="14" hasCustomPrompt="1"/>
          </p:nvPr>
        </p:nvSpPr>
        <p:spPr>
          <a:xfrm>
            <a:off x="2336800" y="5842000"/>
            <a:ext cx="7518400" cy="559276"/>
          </a:xfrm>
        </p:spPr>
        <p:txBody>
          <a:bodyPr anchor="ctr" anchorCtr="0">
            <a:normAutofit/>
          </a:bodyPr>
          <a:lstStyle>
            <a:lvl1pPr marL="0" indent="0" algn="ctr">
              <a:buNone/>
              <a:defRPr sz="2800" b="0">
                <a:solidFill>
                  <a:srgbClr val="002060"/>
                </a:solidFill>
                <a:latin typeface="Meiryo UI" panose="020B0604030504040204" pitchFamily="50" charset="-128"/>
                <a:ea typeface="Meiryo UI" panose="020B0604030504040204" pitchFamily="50" charset="-128"/>
              </a:defRPr>
            </a:lvl1pPr>
          </a:lstStyle>
          <a:p>
            <a:pPr lvl="0"/>
            <a:r>
              <a:rPr kumimoji="1" lang="ja-JP" altLang="en-US" dirty="0" smtClean="0"/>
              <a:t>発信主体</a:t>
            </a:r>
            <a:endParaRPr kumimoji="1" lang="ja-JP" altLang="en-US" dirty="0"/>
          </a:p>
        </p:txBody>
      </p:sp>
      <p:sp>
        <p:nvSpPr>
          <p:cNvPr id="18" name="正方形/長方形 17"/>
          <p:cNvSpPr/>
          <p:nvPr userDrawn="1"/>
        </p:nvSpPr>
        <p:spPr>
          <a:xfrm>
            <a:off x="1487183" y="6550223"/>
            <a:ext cx="9217634" cy="307777"/>
          </a:xfrm>
          <a:prstGeom prst="rect">
            <a:avLst/>
          </a:prstGeom>
        </p:spPr>
        <p:txBody>
          <a:bodyPr wrap="square">
            <a:spAutoFit/>
          </a:bodyPr>
          <a:lstStyle/>
          <a:p>
            <a:pPr algn="ctr"/>
            <a:r>
              <a:rPr kumimoji="1" lang="ja-JP" altLang="ja-JP" sz="1400" b="1" kern="100" dirty="0" smtClean="0">
                <a:solidFill>
                  <a:schemeClr val="tx1">
                    <a:lumMod val="75000"/>
                    <a:lumOff val="25000"/>
                  </a:schemeClr>
                </a:solidFill>
                <a:latin typeface="+mj-ea"/>
                <a:ea typeface="+mn-ea"/>
                <a:cs typeface="Times New Roman" panose="02020603050405020304" pitchFamily="18" charset="0"/>
              </a:rPr>
              <a:t>本</a:t>
            </a:r>
            <a:r>
              <a:rPr kumimoji="1" lang="ja-JP" altLang="en-US" sz="1400" b="1" kern="100" dirty="0" smtClean="0">
                <a:solidFill>
                  <a:schemeClr val="tx1">
                    <a:lumMod val="75000"/>
                    <a:lumOff val="25000"/>
                  </a:schemeClr>
                </a:solidFill>
                <a:latin typeface="+mj-ea"/>
                <a:ea typeface="+mn-ea"/>
                <a:cs typeface="Times New Roman" panose="02020603050405020304" pitchFamily="18" charset="0"/>
              </a:rPr>
              <a:t>動画</a:t>
            </a:r>
            <a:r>
              <a:rPr kumimoji="1" lang="ja-JP" altLang="ja-JP" sz="1400" b="1" kern="100" dirty="0" smtClean="0">
                <a:solidFill>
                  <a:schemeClr val="tx1">
                    <a:lumMod val="75000"/>
                    <a:lumOff val="25000"/>
                  </a:schemeClr>
                </a:solidFill>
                <a:latin typeface="+mj-ea"/>
                <a:ea typeface="+mn-ea"/>
                <a:cs typeface="Times New Roman" panose="02020603050405020304" pitchFamily="18" charset="0"/>
              </a:rPr>
              <a:t>は</a:t>
            </a:r>
            <a:r>
              <a:rPr kumimoji="1" lang="ja-JP" altLang="en-US" sz="1400" b="1" kern="100" dirty="0" smtClean="0">
                <a:solidFill>
                  <a:schemeClr val="tx1">
                    <a:lumMod val="75000"/>
                    <a:lumOff val="25000"/>
                  </a:schemeClr>
                </a:solidFill>
                <a:latin typeface="+mj-ea"/>
                <a:ea typeface="+mn-ea"/>
                <a:cs typeface="Times New Roman" panose="02020603050405020304" pitchFamily="18" charset="0"/>
              </a:rPr>
              <a:t>、情報提供を目的としたものであり、商品の推進・販売を目的とするものではありません。</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1299305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C33D67-F16B-41CA-9AB0-FEE2F623F96F}"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32286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28CA28D-7C54-4FC4-A04A-7DD1FCB8249A}"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68324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B14C8A-D8C4-4C7A-8BED-0C754F7CC9B4}" type="datetime1">
              <a:rPr kumimoji="1" lang="ja-JP" altLang="en-US" smtClean="0"/>
              <a:t>2022/3/7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36125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2ACBDED-5558-4875-929F-269834585D01}" type="datetime1">
              <a:rPr kumimoji="1" lang="ja-JP" altLang="en-US" smtClean="0"/>
              <a:t>2022/3/7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421508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2D7D2E4-4F82-4408-93DB-5905C9F51863}" type="datetime1">
              <a:rPr kumimoji="1" lang="ja-JP" altLang="en-US" smtClean="0"/>
              <a:t>2022/3/7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228C29-2B79-4EE8-9B27-8EAFC38607DB}" type="slidenum">
              <a:rPr kumimoji="1" lang="ja-JP" altLang="en-US" smtClean="0"/>
              <a:t>‹#›</a:t>
            </a:fld>
            <a:endParaRPr kumimoji="1" lang="ja-JP" altLang="en-US" dirty="0"/>
          </a:p>
        </p:txBody>
      </p:sp>
    </p:spTree>
    <p:extLst>
      <p:ext uri="{BB962C8B-B14F-4D97-AF65-F5344CB8AC3E}">
        <p14:creationId xmlns:p14="http://schemas.microsoft.com/office/powerpoint/2010/main" val="345804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E035E-3CA4-480F-B499-8DA37B75B163}" type="datetime1">
              <a:rPr kumimoji="1" lang="ja-JP" altLang="en-US" smtClean="0"/>
              <a:t>2022/3/7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97531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8F9F92-7376-4921-B43A-2FB4C99BAB69}" type="datetime1">
              <a:rPr kumimoji="1" lang="ja-JP" altLang="en-US" smtClean="0"/>
              <a:t>2022/3/7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40656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36A175-9DBD-41E2-ABEE-6105057D3C7B}" type="datetime1">
              <a:rPr kumimoji="1" lang="ja-JP" altLang="en-US" smtClean="0"/>
              <a:t>2022/3/7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33640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A5E02F-E1E9-4B3A-B262-3EC1C5F1C395}" type="datetime1">
              <a:rPr kumimoji="1" lang="ja-JP" altLang="en-US" smtClean="0"/>
              <a:t>2022/3/7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7228C29-2B79-4EE8-9B27-8EAFC38607DB}" type="slidenum">
              <a:rPr lang="ja-JP" altLang="en-US" smtClean="0"/>
              <a:pPr/>
              <a:t>‹#›</a:t>
            </a:fld>
            <a:endParaRPr lang="ja-JP" altLang="en-US" dirty="0"/>
          </a:p>
        </p:txBody>
      </p:sp>
    </p:spTree>
    <p:extLst>
      <p:ext uri="{BB962C8B-B14F-4D97-AF65-F5344CB8AC3E}">
        <p14:creationId xmlns:p14="http://schemas.microsoft.com/office/powerpoint/2010/main" val="66910804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hf hdr="0" ftr="0" dt="0"/>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8.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bwMode="gray">
          <a:xfrm>
            <a:off x="894608" y="1720521"/>
            <a:ext cx="10402783" cy="262558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r>
              <a:rPr lang="ja-JP" altLang="en-US" sz="6600" dirty="0">
                <a:latin typeface="+mn-ea"/>
              </a:rPr>
              <a:t>新しくなった</a:t>
            </a:r>
            <a:r>
              <a:rPr lang="en-US" altLang="ja-JP" sz="6600" dirty="0">
                <a:latin typeface="+mn-ea"/>
              </a:rPr>
              <a:t/>
            </a:r>
            <a:br>
              <a:rPr lang="en-US" altLang="ja-JP" sz="6600" dirty="0">
                <a:latin typeface="+mn-ea"/>
              </a:rPr>
            </a:br>
            <a:r>
              <a:rPr lang="ja-JP" altLang="en-US" sz="6600" dirty="0">
                <a:latin typeface="+mn-ea"/>
              </a:rPr>
              <a:t>団体生命共済に</a:t>
            </a:r>
            <a:r>
              <a:rPr lang="ja-JP" altLang="en-US" sz="6600" dirty="0" smtClean="0">
                <a:latin typeface="+mn-ea"/>
              </a:rPr>
              <a:t>ついて</a:t>
            </a:r>
            <a:endParaRPr kumimoji="1" lang="ja-JP" altLang="en-US" sz="6600" dirty="0"/>
          </a:p>
        </p:txBody>
      </p:sp>
      <p:sp>
        <p:nvSpPr>
          <p:cNvPr id="14" name="テキスト プレースホルダー 13"/>
          <p:cNvSpPr>
            <a:spLocks noGrp="1"/>
          </p:cNvSpPr>
          <p:nvPr>
            <p:ph type="subTitle" idx="1"/>
          </p:nvPr>
        </p:nvSpPr>
        <p:spPr bwMode="gray">
          <a:xfrm>
            <a:off x="894608" y="4420909"/>
            <a:ext cx="10402783" cy="1096899"/>
          </a:xfrm>
        </p:spPr>
        <p:txBody>
          <a:bodyPr>
            <a:noAutofit/>
          </a:bodyPr>
          <a:lstStyle/>
          <a:p>
            <a:pPr>
              <a:lnSpc>
                <a:spcPct val="80000"/>
              </a:lnSpc>
            </a:pPr>
            <a:r>
              <a:rPr lang="ja-JP" altLang="en-US" sz="3600" b="0" dirty="0" smtClean="0"/>
              <a:t>～</a:t>
            </a:r>
            <a:r>
              <a:rPr lang="en-US" altLang="ja-JP" sz="3600" b="0" dirty="0"/>
              <a:t>3</a:t>
            </a:r>
            <a:r>
              <a:rPr lang="ja-JP" altLang="en-US" sz="3600" b="0" dirty="0" err="1"/>
              <a:t>つの</a:t>
            </a:r>
            <a:r>
              <a:rPr lang="ja-JP" altLang="en-US" sz="3600" b="0" dirty="0"/>
              <a:t>制度改定ポイント</a:t>
            </a:r>
            <a:r>
              <a:rPr lang="ja-JP" altLang="en-US" sz="3600" b="0" dirty="0" smtClean="0"/>
              <a:t>とじちろう</a:t>
            </a:r>
            <a:r>
              <a:rPr lang="ja-JP" altLang="en-US" sz="3600" b="0" dirty="0"/>
              <a:t>共済の活用方法</a:t>
            </a:r>
            <a:r>
              <a:rPr lang="ja-JP" altLang="en-US" sz="3600" b="0" dirty="0" smtClean="0">
                <a:solidFill>
                  <a:srgbClr val="002060"/>
                </a:solidFill>
              </a:rPr>
              <a:t>～</a:t>
            </a:r>
            <a:endParaRPr lang="ja-JP" altLang="en-US" sz="3600" b="0" dirty="0">
              <a:solidFill>
                <a:srgbClr val="002060"/>
              </a:solidFill>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366" y="5692938"/>
            <a:ext cx="542543" cy="545999"/>
          </a:xfrm>
          <a:prstGeom prst="rect">
            <a:avLst/>
          </a:prstGeom>
        </p:spPr>
      </p:pic>
      <p:sp>
        <p:nvSpPr>
          <p:cNvPr id="10" name="テキスト ボックス 9"/>
          <p:cNvSpPr txBox="1"/>
          <p:nvPr/>
        </p:nvSpPr>
        <p:spPr>
          <a:xfrm>
            <a:off x="3756991" y="5642773"/>
            <a:ext cx="5883965" cy="646331"/>
          </a:xfrm>
          <a:prstGeom prst="rect">
            <a:avLst/>
          </a:prstGeom>
          <a:noFill/>
        </p:spPr>
        <p:txBody>
          <a:bodyPr wrap="square" rtlCol="0">
            <a:spAutoFit/>
          </a:bodyPr>
          <a:lstStyle/>
          <a:p>
            <a:r>
              <a:rPr kumimoji="1" lang="ja-JP" altLang="en-US" sz="3600" b="1" dirty="0" smtClean="0">
                <a:latin typeface="HG丸ｺﾞｼｯｸM-PRO" panose="020F0600000000000000" pitchFamily="50" charset="-128"/>
                <a:ea typeface="HG丸ｺﾞｼｯｸM-PRO" panose="020F0600000000000000" pitchFamily="50" charset="-128"/>
              </a:rPr>
              <a:t>自治労本部共済推進委員会</a:t>
            </a:r>
            <a:endParaRPr kumimoji="1" lang="en-US" altLang="zh-TW" sz="3600" b="1"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025913" y="873209"/>
            <a:ext cx="7174588" cy="523220"/>
          </a:xfrm>
          <a:prstGeom prst="rect">
            <a:avLst/>
          </a:prstGeom>
          <a:solidFill>
            <a:schemeClr val="accent3">
              <a:lumMod val="20000"/>
              <a:lumOff val="80000"/>
            </a:schemeClr>
          </a:solidFill>
        </p:spPr>
        <p:txBody>
          <a:bodyPr wrap="square" rtlCol="0">
            <a:spAutoFit/>
          </a:bodyPr>
          <a:lstStyle/>
          <a:p>
            <a:pPr algn="ctr"/>
            <a:r>
              <a:rPr lang="ja-JP" altLang="en-US" sz="2800" b="1" u="sng" dirty="0" smtClean="0">
                <a:solidFill>
                  <a:srgbClr val="7030A0"/>
                </a:solidFill>
              </a:rPr>
              <a:t>～団体生命共済</a:t>
            </a:r>
            <a:r>
              <a:rPr lang="ja-JP" altLang="en-US" sz="2800" b="1" u="sng" dirty="0">
                <a:solidFill>
                  <a:srgbClr val="7030A0"/>
                </a:solidFill>
              </a:rPr>
              <a:t>　ご加入者</a:t>
            </a:r>
            <a:r>
              <a:rPr lang="ja-JP" altLang="en-US" sz="2800" b="1" u="sng" dirty="0" smtClean="0">
                <a:solidFill>
                  <a:srgbClr val="7030A0"/>
                </a:solidFill>
              </a:rPr>
              <a:t>の皆さんへ</a:t>
            </a:r>
            <a:r>
              <a:rPr kumimoji="1" lang="ja-JP" altLang="en-US" sz="2800" b="1" u="sng" dirty="0" smtClean="0">
                <a:solidFill>
                  <a:srgbClr val="7030A0"/>
                </a:solidFill>
              </a:rPr>
              <a:t>～</a:t>
            </a:r>
            <a:endParaRPr kumimoji="1" lang="ja-JP" altLang="en-US" sz="2800" b="1" u="sng" dirty="0">
              <a:solidFill>
                <a:srgbClr val="7030A0"/>
              </a:solidFill>
            </a:endParaRPr>
          </a:p>
        </p:txBody>
      </p:sp>
      <p:sp>
        <p:nvSpPr>
          <p:cNvPr id="12" name="テキスト ボックス 11"/>
          <p:cNvSpPr txBox="1"/>
          <p:nvPr/>
        </p:nvSpPr>
        <p:spPr>
          <a:xfrm>
            <a:off x="10091232" y="6272187"/>
            <a:ext cx="2017643"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chorCtr="1">
            <a:spAutoFit/>
          </a:bodyPr>
          <a:lstStyle/>
          <a:p>
            <a:pPr algn="ctr"/>
            <a:r>
              <a:rPr kumimoji="1" lang="en-US" altLang="ja-JP" sz="2000" dirty="0" smtClean="0">
                <a:solidFill>
                  <a:srgbClr val="000000"/>
                </a:solidFill>
                <a:latin typeface="+mn-ea"/>
              </a:rPr>
              <a:t>2022</a:t>
            </a:r>
            <a:r>
              <a:rPr kumimoji="1" lang="ja-JP" altLang="en-US" sz="2000" dirty="0" smtClean="0">
                <a:solidFill>
                  <a:srgbClr val="000000"/>
                </a:solidFill>
                <a:latin typeface="+mn-ea"/>
              </a:rPr>
              <a:t>年</a:t>
            </a:r>
            <a:r>
              <a:rPr kumimoji="1" lang="en-US" altLang="ja-JP" sz="2000" dirty="0" smtClean="0">
                <a:solidFill>
                  <a:srgbClr val="000000"/>
                </a:solidFill>
                <a:latin typeface="+mn-ea"/>
              </a:rPr>
              <a:t>2</a:t>
            </a:r>
            <a:r>
              <a:rPr kumimoji="1" lang="ja-JP" altLang="en-US" sz="2000" dirty="0" smtClean="0">
                <a:solidFill>
                  <a:srgbClr val="000000"/>
                </a:solidFill>
                <a:latin typeface="+mn-ea"/>
              </a:rPr>
              <a:t>月作成</a:t>
            </a:r>
            <a:endParaRPr kumimoji="1" lang="en-US" altLang="ja-JP" sz="2000" dirty="0" smtClean="0">
              <a:solidFill>
                <a:srgbClr val="000000"/>
              </a:solidFill>
              <a:latin typeface="+mn-ea"/>
            </a:endParaRPr>
          </a:p>
        </p:txBody>
      </p:sp>
      <p:sp>
        <p:nvSpPr>
          <p:cNvPr id="2" name="テキスト ボックス 1"/>
          <p:cNvSpPr txBox="1"/>
          <p:nvPr/>
        </p:nvSpPr>
        <p:spPr>
          <a:xfrm>
            <a:off x="894608" y="225009"/>
            <a:ext cx="3248414" cy="400110"/>
          </a:xfrm>
          <a:prstGeom prst="rect">
            <a:avLst/>
          </a:prstGeom>
          <a:noFill/>
        </p:spPr>
        <p:txBody>
          <a:bodyPr wrap="square" rtlCol="0">
            <a:spAutoFit/>
          </a:bodyPr>
          <a:lstStyle/>
          <a:p>
            <a:r>
              <a:rPr kumimoji="1" lang="en-US" altLang="ja-JP" sz="2000" dirty="0" smtClean="0">
                <a:latin typeface="+mj-ea"/>
                <a:ea typeface="+mj-ea"/>
              </a:rPr>
              <a:t>40</a:t>
            </a:r>
            <a:r>
              <a:rPr kumimoji="1" lang="ja-JP" altLang="en-US" sz="2000" dirty="0" smtClean="0">
                <a:latin typeface="+mj-ea"/>
                <a:ea typeface="+mj-ea"/>
              </a:rPr>
              <a:t>代までの組合員向け</a:t>
            </a:r>
          </a:p>
        </p:txBody>
      </p:sp>
    </p:spTree>
    <p:extLst>
      <p:ext uri="{BB962C8B-B14F-4D97-AF65-F5344CB8AC3E}">
        <p14:creationId xmlns:p14="http://schemas.microsoft.com/office/powerpoint/2010/main" val="2577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61369" y="932194"/>
            <a:ext cx="6303665" cy="707886"/>
          </a:xfrm>
          <a:prstGeom prst="rect">
            <a:avLst/>
          </a:prstGeom>
          <a:noFill/>
          <a:effectLst>
            <a:softEdge rad="635000"/>
          </a:effectLst>
        </p:spPr>
        <p:txBody>
          <a:bodyPr wrap="square" rtlCol="0">
            <a:spAutoFit/>
          </a:bodyPr>
          <a:lstStyle/>
          <a:p>
            <a:r>
              <a:rPr lang="ja-JP" altLang="en-US" sz="4000" b="1" dirty="0">
                <a:solidFill>
                  <a:srgbClr val="002060"/>
                </a:solidFill>
              </a:rPr>
              <a:t>１</a:t>
            </a:r>
            <a:r>
              <a:rPr kumimoji="1" lang="ja-JP" altLang="en-US" sz="4000" b="1" dirty="0" smtClean="0">
                <a:solidFill>
                  <a:srgbClr val="002060"/>
                </a:solidFill>
              </a:rPr>
              <a:t>．</a:t>
            </a:r>
            <a:r>
              <a:rPr lang="ja-JP" altLang="en-US" sz="4000" b="1" dirty="0" smtClean="0">
                <a:solidFill>
                  <a:srgbClr val="002060"/>
                </a:solidFill>
              </a:rPr>
              <a:t>医療</a:t>
            </a:r>
            <a:r>
              <a:rPr lang="ja-JP" altLang="en-US" sz="4000" b="1" dirty="0">
                <a:solidFill>
                  <a:srgbClr val="002060"/>
                </a:solidFill>
              </a:rPr>
              <a:t>保障</a:t>
            </a:r>
            <a:r>
              <a:rPr lang="ja-JP" altLang="en-US" sz="4000" b="1" dirty="0" smtClean="0">
                <a:solidFill>
                  <a:srgbClr val="002060"/>
                </a:solidFill>
              </a:rPr>
              <a:t>の充実など</a:t>
            </a:r>
            <a:endParaRPr kumimoji="1" lang="en-US" altLang="ja-JP" sz="4000" b="1" dirty="0" smtClean="0">
              <a:solidFill>
                <a:srgbClr val="002060"/>
              </a:solidFill>
            </a:endParaRPr>
          </a:p>
        </p:txBody>
      </p:sp>
      <p:sp>
        <p:nvSpPr>
          <p:cNvPr id="6" name="テキスト ボックス 5"/>
          <p:cNvSpPr txBox="1"/>
          <p:nvPr/>
        </p:nvSpPr>
        <p:spPr>
          <a:xfrm>
            <a:off x="2623457" y="5584371"/>
            <a:ext cx="5442857" cy="369332"/>
          </a:xfrm>
          <a:prstGeom prst="rect">
            <a:avLst/>
          </a:prstGeom>
          <a:noFill/>
        </p:spPr>
        <p:txBody>
          <a:bodyPr wrap="square" rtlCol="0">
            <a:spAutoFit/>
          </a:bodyPr>
          <a:lstStyle/>
          <a:p>
            <a:endParaRPr kumimoji="1" lang="ja-JP" altLang="en-US" dirty="0"/>
          </a:p>
        </p:txBody>
      </p:sp>
      <p:sp>
        <p:nvSpPr>
          <p:cNvPr id="9" name="右矢印 8"/>
          <p:cNvSpPr/>
          <p:nvPr/>
        </p:nvSpPr>
        <p:spPr>
          <a:xfrm>
            <a:off x="396107" y="2104540"/>
            <a:ext cx="10759574" cy="1106162"/>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96106" y="2396101"/>
            <a:ext cx="10523412" cy="584775"/>
          </a:xfrm>
          <a:prstGeom prst="rect">
            <a:avLst/>
          </a:prstGeom>
          <a:noFill/>
        </p:spPr>
        <p:txBody>
          <a:bodyPr wrap="square" rtlCol="0">
            <a:spAutoFit/>
          </a:bodyPr>
          <a:lstStyle/>
          <a:p>
            <a:pPr algn="ctr"/>
            <a:r>
              <a:rPr lang="ja-JP" altLang="en-US" sz="3200" b="1" dirty="0">
                <a:solidFill>
                  <a:schemeClr val="accent3">
                    <a:lumMod val="50000"/>
                  </a:schemeClr>
                </a:solidFill>
              </a:rPr>
              <a:t>年々高まる罹患リスク（</a:t>
            </a:r>
            <a:r>
              <a:rPr lang="ja-JP" altLang="en-US" sz="3200" b="1" dirty="0" smtClean="0">
                <a:solidFill>
                  <a:schemeClr val="accent3">
                    <a:lumMod val="50000"/>
                  </a:schemeClr>
                </a:solidFill>
              </a:rPr>
              <a:t>特に</a:t>
            </a:r>
            <a:r>
              <a:rPr lang="en-US" altLang="ja-JP" sz="3200" b="1" dirty="0" smtClean="0">
                <a:solidFill>
                  <a:schemeClr val="accent3">
                    <a:lumMod val="50000"/>
                  </a:schemeClr>
                </a:solidFill>
              </a:rPr>
              <a:t>40</a:t>
            </a:r>
            <a:r>
              <a:rPr lang="ja-JP" altLang="en-US" sz="3200" b="1" dirty="0" smtClean="0">
                <a:solidFill>
                  <a:schemeClr val="accent3">
                    <a:lumMod val="50000"/>
                  </a:schemeClr>
                </a:solidFill>
              </a:rPr>
              <a:t>代以降）への備えが必要</a:t>
            </a:r>
            <a:endParaRPr lang="en-US" altLang="ja-JP" sz="3200" b="1" dirty="0">
              <a:solidFill>
                <a:schemeClr val="accent3">
                  <a:lumMod val="50000"/>
                </a:schemeClr>
              </a:solidFill>
            </a:endParaRPr>
          </a:p>
        </p:txBody>
      </p:sp>
      <p:sp>
        <p:nvSpPr>
          <p:cNvPr id="11"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a:solidFill>
                  <a:srgbClr val="002060"/>
                </a:solidFill>
                <a:latin typeface="+mn-ea"/>
                <a:ea typeface="+mn-ea"/>
              </a:rPr>
              <a:t>Ⅱ</a:t>
            </a:r>
            <a:r>
              <a:rPr lang="ja-JP" altLang="en-US" sz="4000" b="1" u="sng" dirty="0" err="1" smtClean="0">
                <a:solidFill>
                  <a:srgbClr val="002060"/>
                </a:solidFill>
              </a:rPr>
              <a:t>．</a:t>
            </a:r>
            <a:r>
              <a:rPr lang="ja-JP" altLang="en-US" sz="4000" b="1" u="sng" dirty="0" smtClean="0">
                <a:solidFill>
                  <a:srgbClr val="002060"/>
                </a:solidFill>
              </a:rPr>
              <a:t>団体生命共済の新制度について</a:t>
            </a:r>
            <a:endParaRPr lang="ja-JP" altLang="en-US" sz="4000" b="1" u="sng" dirty="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solidFill>
                  <a:schemeClr val="bg1"/>
                </a:solidFill>
                <a:latin typeface="+mn-ea"/>
              </a:rPr>
              <a:t>9</a:t>
            </a:r>
            <a:endParaRPr lang="ja-JP" altLang="en-US" sz="2000" dirty="0">
              <a:solidFill>
                <a:schemeClr val="bg1"/>
              </a:solidFill>
              <a:latin typeface="+mn-ea"/>
            </a:endParaRPr>
          </a:p>
        </p:txBody>
      </p:sp>
      <p:pic>
        <p:nvPicPr>
          <p:cNvPr id="2" name="図 1"/>
          <p:cNvPicPr>
            <a:picLocks noChangeAspect="1"/>
          </p:cNvPicPr>
          <p:nvPr/>
        </p:nvPicPr>
        <p:blipFill>
          <a:blip r:embed="rId3"/>
          <a:stretch>
            <a:fillRect/>
          </a:stretch>
        </p:blipFill>
        <p:spPr>
          <a:xfrm>
            <a:off x="4432309" y="3090932"/>
            <a:ext cx="5325008" cy="3320687"/>
          </a:xfrm>
          <a:prstGeom prst="rect">
            <a:avLst/>
          </a:prstGeom>
        </p:spPr>
      </p:pic>
      <p:pic>
        <p:nvPicPr>
          <p:cNvPr id="5" name="図 4"/>
          <p:cNvPicPr>
            <a:picLocks noChangeAspect="1"/>
          </p:cNvPicPr>
          <p:nvPr/>
        </p:nvPicPr>
        <p:blipFill>
          <a:blip r:embed="rId4"/>
          <a:stretch>
            <a:fillRect/>
          </a:stretch>
        </p:blipFill>
        <p:spPr>
          <a:xfrm rot="20781012">
            <a:off x="402445" y="4594714"/>
            <a:ext cx="2822572" cy="1746704"/>
          </a:xfrm>
          <a:prstGeom prst="rect">
            <a:avLst/>
          </a:prstGeom>
        </p:spPr>
      </p:pic>
      <p:sp>
        <p:nvSpPr>
          <p:cNvPr id="10" name="角丸四角形吹き出し 9"/>
          <p:cNvSpPr/>
          <p:nvPr/>
        </p:nvSpPr>
        <p:spPr>
          <a:xfrm>
            <a:off x="1405660" y="3226305"/>
            <a:ext cx="3026649" cy="1286098"/>
          </a:xfrm>
          <a:prstGeom prst="wedgeRoundRectCallout">
            <a:avLst>
              <a:gd name="adj1" fmla="val -26647"/>
              <a:gd name="adj2" fmla="val 692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b="1" dirty="0">
                <a:solidFill>
                  <a:schemeClr val="accent3">
                    <a:lumMod val="50000"/>
                  </a:schemeClr>
                </a:solidFill>
              </a:rPr>
              <a:t>全罹患者のうち</a:t>
            </a:r>
            <a:r>
              <a:rPr lang="ja-JP" altLang="en-US" sz="2000" b="1" dirty="0" smtClean="0">
                <a:solidFill>
                  <a:schemeClr val="accent3">
                    <a:lumMod val="50000"/>
                  </a:schemeClr>
                </a:solidFill>
              </a:rPr>
              <a:t>、</a:t>
            </a:r>
            <a:endParaRPr lang="en-US" altLang="ja-JP" sz="2000" b="1" dirty="0" smtClean="0">
              <a:solidFill>
                <a:schemeClr val="accent3">
                  <a:lumMod val="50000"/>
                </a:schemeClr>
              </a:solidFill>
            </a:endParaRPr>
          </a:p>
          <a:p>
            <a:pPr algn="ctr"/>
            <a:r>
              <a:rPr lang="ja-JP" altLang="en-US" sz="2000" b="1" dirty="0" smtClean="0">
                <a:solidFill>
                  <a:srgbClr val="FF0000"/>
                </a:solidFill>
              </a:rPr>
              <a:t>就労</a:t>
            </a:r>
            <a:r>
              <a:rPr lang="ja-JP" altLang="en-US" sz="2000" b="1" dirty="0">
                <a:solidFill>
                  <a:srgbClr val="FF0000"/>
                </a:solidFill>
              </a:rPr>
              <a:t>世代は約</a:t>
            </a:r>
            <a:r>
              <a:rPr lang="en-US" altLang="ja-JP" sz="2000" b="1" dirty="0">
                <a:solidFill>
                  <a:srgbClr val="FF0000"/>
                </a:solidFill>
              </a:rPr>
              <a:t>25</a:t>
            </a:r>
            <a:r>
              <a:rPr lang="ja-JP" altLang="en-US" sz="2000" b="1" dirty="0">
                <a:solidFill>
                  <a:srgbClr val="FF0000"/>
                </a:solidFill>
              </a:rPr>
              <a:t>％</a:t>
            </a:r>
            <a:r>
              <a:rPr lang="ja-JP" altLang="en-US" sz="2000" b="1" dirty="0">
                <a:solidFill>
                  <a:schemeClr val="accent3">
                    <a:lumMod val="50000"/>
                  </a:schemeClr>
                </a:solidFill>
              </a:rPr>
              <a:t>にも</a:t>
            </a:r>
          </a:p>
        </p:txBody>
      </p:sp>
      <p:sp>
        <p:nvSpPr>
          <p:cNvPr id="15" name="正方形/長方形 14"/>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8" name="グループ化 7"/>
          <p:cNvGrpSpPr/>
          <p:nvPr/>
        </p:nvGrpSpPr>
        <p:grpSpPr bwMode="gray">
          <a:xfrm>
            <a:off x="892099" y="1506393"/>
            <a:ext cx="4320616" cy="707886"/>
            <a:chOff x="892099" y="1506393"/>
            <a:chExt cx="4320616" cy="707886"/>
          </a:xfrm>
        </p:grpSpPr>
        <p:sp>
          <p:nvSpPr>
            <p:cNvPr id="13" name="角丸四角形 12"/>
            <p:cNvSpPr/>
            <p:nvPr/>
          </p:nvSpPr>
          <p:spPr bwMode="gray">
            <a:xfrm>
              <a:off x="1060450" y="1851473"/>
              <a:ext cx="4037330"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テキスト ボックス 13"/>
            <p:cNvSpPr txBox="1"/>
            <p:nvPr/>
          </p:nvSpPr>
          <p:spPr bwMode="gray">
            <a:xfrm>
              <a:off x="892099" y="1506393"/>
              <a:ext cx="4320616" cy="707886"/>
            </a:xfrm>
            <a:prstGeom prst="rect">
              <a:avLst/>
            </a:prstGeom>
            <a:noFill/>
            <a:effectLst>
              <a:softEdge rad="635000"/>
            </a:effectLst>
          </p:spPr>
          <p:txBody>
            <a:bodyPr wrap="square" rtlCol="0">
              <a:spAutoFit/>
            </a:bodyPr>
            <a:lstStyle/>
            <a:p>
              <a:r>
                <a:rPr lang="ja-JP" altLang="en-US" sz="4000" b="1" dirty="0">
                  <a:solidFill>
                    <a:srgbClr val="002060"/>
                  </a:solidFill>
                </a:rPr>
                <a:t>●</a:t>
              </a:r>
              <a:r>
                <a:rPr lang="ja-JP" altLang="en-US" sz="4000" b="1" dirty="0" smtClean="0">
                  <a:solidFill>
                    <a:srgbClr val="002060"/>
                  </a:solidFill>
                </a:rPr>
                <a:t>がん保障の充実</a:t>
              </a:r>
              <a:endParaRPr kumimoji="1" lang="en-US" altLang="ja-JP" sz="4000" b="1" dirty="0" smtClean="0">
                <a:solidFill>
                  <a:srgbClr val="002060"/>
                </a:solidFill>
              </a:endParaRPr>
            </a:p>
          </p:txBody>
        </p:sp>
      </p:grpSp>
    </p:spTree>
    <p:extLst>
      <p:ext uri="{BB962C8B-B14F-4D97-AF65-F5344CB8AC3E}">
        <p14:creationId xmlns:p14="http://schemas.microsoft.com/office/powerpoint/2010/main" val="2763198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23457" y="5584371"/>
            <a:ext cx="5442857" cy="369332"/>
          </a:xfrm>
          <a:prstGeom prst="rect">
            <a:avLst/>
          </a:prstGeom>
          <a:noFill/>
        </p:spPr>
        <p:txBody>
          <a:bodyPr wrap="square" rtlCol="0">
            <a:spAutoFit/>
          </a:bodyPr>
          <a:lstStyle/>
          <a:p>
            <a:endParaRPr kumimoji="1" lang="ja-JP" altLang="en-US" dirty="0"/>
          </a:p>
        </p:txBody>
      </p:sp>
      <p:sp>
        <p:nvSpPr>
          <p:cNvPr id="9" name="右矢印 8"/>
          <p:cNvSpPr/>
          <p:nvPr/>
        </p:nvSpPr>
        <p:spPr>
          <a:xfrm>
            <a:off x="729761" y="2109848"/>
            <a:ext cx="10207869" cy="1321198"/>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61369" y="2450275"/>
            <a:ext cx="10207869" cy="707886"/>
          </a:xfrm>
          <a:prstGeom prst="rect">
            <a:avLst/>
          </a:prstGeom>
          <a:noFill/>
        </p:spPr>
        <p:txBody>
          <a:bodyPr wrap="square" rtlCol="0">
            <a:spAutoFit/>
          </a:bodyPr>
          <a:lstStyle/>
          <a:p>
            <a:pPr algn="ctr"/>
            <a:r>
              <a:rPr lang="ja-JP" altLang="en-US" sz="4000" b="1" dirty="0" smtClean="0">
                <a:solidFill>
                  <a:schemeClr val="accent3">
                    <a:lumMod val="50000"/>
                  </a:schemeClr>
                </a:solidFill>
              </a:rPr>
              <a:t>持病がある既加入者にも適用</a:t>
            </a:r>
            <a:endParaRPr lang="en-US" altLang="ja-JP" sz="4000" b="1" dirty="0">
              <a:solidFill>
                <a:schemeClr val="accent3">
                  <a:lumMod val="50000"/>
                </a:schemeClr>
              </a:solidFill>
            </a:endParaRPr>
          </a:p>
        </p:txBody>
      </p:sp>
      <p:sp>
        <p:nvSpPr>
          <p:cNvPr id="11"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a:solidFill>
                  <a:srgbClr val="002060"/>
                </a:solidFill>
                <a:latin typeface="+mn-ea"/>
                <a:ea typeface="+mn-ea"/>
              </a:rPr>
              <a:t>Ⅱ</a:t>
            </a:r>
            <a:r>
              <a:rPr lang="ja-JP" altLang="en-US" sz="4000" b="1" u="sng" dirty="0" err="1">
                <a:solidFill>
                  <a:srgbClr val="002060"/>
                </a:solidFill>
                <a:latin typeface="+mn-ea"/>
                <a:ea typeface="+mn-ea"/>
              </a:rPr>
              <a:t>．</a:t>
            </a:r>
            <a:r>
              <a:rPr lang="ja-JP" altLang="en-US" sz="4000" b="1" u="sng" dirty="0">
                <a:solidFill>
                  <a:srgbClr val="002060"/>
                </a:solidFill>
                <a:latin typeface="+mn-ea"/>
                <a:ea typeface="+mn-ea"/>
              </a:rPr>
              <a:t>団体生命共済の新制度について</a:t>
            </a: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10</a:t>
            </a:r>
            <a:endParaRPr lang="ja-JP" altLang="en-US" sz="2000" dirty="0">
              <a:solidFill>
                <a:schemeClr val="bg1"/>
              </a:solidFill>
              <a:latin typeface="+mn-ea"/>
            </a:endParaRPr>
          </a:p>
        </p:txBody>
      </p:sp>
      <p:sp>
        <p:nvSpPr>
          <p:cNvPr id="14" name="テキスト ボックス 13"/>
          <p:cNvSpPr txBox="1"/>
          <p:nvPr/>
        </p:nvSpPr>
        <p:spPr bwMode="gray">
          <a:xfrm>
            <a:off x="1306400" y="3771473"/>
            <a:ext cx="9552933" cy="1754326"/>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 </a:t>
            </a:r>
            <a:r>
              <a:rPr lang="en-US" altLang="ja-JP" sz="3600" b="1" dirty="0" smtClean="0">
                <a:solidFill>
                  <a:srgbClr val="003300"/>
                </a:solidFill>
              </a:rPr>
              <a:t>｢</a:t>
            </a:r>
            <a:r>
              <a:rPr lang="ja-JP" altLang="en-US" sz="3600" b="1" dirty="0" smtClean="0">
                <a:solidFill>
                  <a:srgbClr val="003300"/>
                </a:solidFill>
              </a:rPr>
              <a:t>がん</a:t>
            </a:r>
            <a:r>
              <a:rPr lang="ja-JP" altLang="en-US" sz="3600" b="1" dirty="0">
                <a:solidFill>
                  <a:srgbClr val="003300"/>
                </a:solidFill>
              </a:rPr>
              <a:t>診断共済</a:t>
            </a:r>
            <a:r>
              <a:rPr lang="ja-JP" altLang="en-US" sz="3600" b="1" dirty="0" smtClean="0">
                <a:solidFill>
                  <a:srgbClr val="003300"/>
                </a:solidFill>
              </a:rPr>
              <a:t>金</a:t>
            </a:r>
            <a:r>
              <a:rPr lang="en-US" altLang="ja-JP" sz="3600" b="1" dirty="0" smtClean="0">
                <a:solidFill>
                  <a:srgbClr val="003300"/>
                </a:solidFill>
              </a:rPr>
              <a:t>｣</a:t>
            </a:r>
          </a:p>
          <a:p>
            <a:r>
              <a:rPr lang="ja-JP" altLang="en-US" sz="3600" b="1" dirty="0" smtClean="0">
                <a:solidFill>
                  <a:srgbClr val="002060"/>
                </a:solidFill>
              </a:rPr>
              <a:t>☺</a:t>
            </a:r>
            <a:r>
              <a:rPr lang="ja-JP" altLang="en-US" sz="3600" b="1" dirty="0" smtClean="0"/>
              <a:t> </a:t>
            </a:r>
            <a:r>
              <a:rPr lang="en-US" altLang="ja-JP" sz="3600" b="1" dirty="0" smtClean="0">
                <a:solidFill>
                  <a:srgbClr val="003300"/>
                </a:solidFill>
              </a:rPr>
              <a:t>｢</a:t>
            </a:r>
            <a:r>
              <a:rPr lang="ja-JP" altLang="en-US" sz="3600" b="1" dirty="0" smtClean="0">
                <a:solidFill>
                  <a:srgbClr val="003300"/>
                </a:solidFill>
              </a:rPr>
              <a:t>上皮内</a:t>
            </a:r>
            <a:r>
              <a:rPr lang="ja-JP" altLang="en-US" sz="3600" b="1" dirty="0">
                <a:solidFill>
                  <a:srgbClr val="003300"/>
                </a:solidFill>
              </a:rPr>
              <a:t>がん診断共済</a:t>
            </a:r>
            <a:r>
              <a:rPr lang="ja-JP" altLang="en-US" sz="3600" b="1" dirty="0" smtClean="0">
                <a:solidFill>
                  <a:srgbClr val="003300"/>
                </a:solidFill>
              </a:rPr>
              <a:t>金</a:t>
            </a:r>
            <a:r>
              <a:rPr lang="en-US" altLang="ja-JP" sz="3600" b="1" dirty="0" smtClean="0">
                <a:solidFill>
                  <a:srgbClr val="003300"/>
                </a:solidFill>
              </a:rPr>
              <a:t>｣</a:t>
            </a:r>
            <a:endParaRPr lang="en-US" altLang="ja-JP" sz="3600" b="1" dirty="0" smtClean="0">
              <a:solidFill>
                <a:srgbClr val="002060"/>
              </a:solidFill>
            </a:endParaRPr>
          </a:p>
          <a:p>
            <a:r>
              <a:rPr lang="ja-JP" altLang="en-US" sz="3600" b="1" dirty="0" smtClean="0">
                <a:solidFill>
                  <a:srgbClr val="002060"/>
                </a:solidFill>
              </a:rPr>
              <a:t>→</a:t>
            </a:r>
            <a:r>
              <a:rPr lang="en-US" altLang="ja-JP" sz="3600" b="1" dirty="0" smtClean="0">
                <a:solidFill>
                  <a:srgbClr val="002060"/>
                </a:solidFill>
              </a:rPr>
              <a:t>2</a:t>
            </a:r>
            <a:r>
              <a:rPr lang="ja-JP" altLang="en-US" sz="3600" b="1" dirty="0" smtClean="0">
                <a:solidFill>
                  <a:srgbClr val="002060"/>
                </a:solidFill>
              </a:rPr>
              <a:t>年を</a:t>
            </a:r>
            <a:r>
              <a:rPr lang="en-US" altLang="ja-JP" sz="3600" b="1" dirty="0" smtClean="0">
                <a:solidFill>
                  <a:srgbClr val="002060"/>
                </a:solidFill>
              </a:rPr>
              <a:t>1</a:t>
            </a:r>
            <a:r>
              <a:rPr lang="ja-JP" altLang="en-US" sz="3600" b="1" dirty="0" smtClean="0">
                <a:solidFill>
                  <a:srgbClr val="002060"/>
                </a:solidFill>
              </a:rPr>
              <a:t>回を限度に何度でも受け取り可能！</a:t>
            </a:r>
            <a:endParaRPr lang="ja-JP" altLang="en-US" sz="3600" b="1" dirty="0">
              <a:solidFill>
                <a:srgbClr val="002060"/>
              </a:solidFill>
            </a:endParaRPr>
          </a:p>
        </p:txBody>
      </p:sp>
      <p:sp>
        <p:nvSpPr>
          <p:cNvPr id="16" name="正方形/長方形 1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23" name="テキスト ボックス 22"/>
          <p:cNvSpPr txBox="1"/>
          <p:nvPr/>
        </p:nvSpPr>
        <p:spPr>
          <a:xfrm>
            <a:off x="561369" y="932194"/>
            <a:ext cx="6106717" cy="707886"/>
          </a:xfrm>
          <a:prstGeom prst="rect">
            <a:avLst/>
          </a:prstGeom>
          <a:noFill/>
          <a:effectLst>
            <a:softEdge rad="635000"/>
          </a:effectLst>
        </p:spPr>
        <p:txBody>
          <a:bodyPr wrap="square" rtlCol="0">
            <a:spAutoFit/>
          </a:bodyPr>
          <a:lstStyle/>
          <a:p>
            <a:r>
              <a:rPr lang="ja-JP" altLang="en-US" sz="4000" b="1" dirty="0">
                <a:solidFill>
                  <a:srgbClr val="002060"/>
                </a:solidFill>
              </a:rPr>
              <a:t>１</a:t>
            </a:r>
            <a:r>
              <a:rPr kumimoji="1" lang="ja-JP" altLang="en-US" sz="4000" b="1" dirty="0" smtClean="0">
                <a:solidFill>
                  <a:srgbClr val="002060"/>
                </a:solidFill>
              </a:rPr>
              <a:t>．</a:t>
            </a:r>
            <a:r>
              <a:rPr lang="ja-JP" altLang="en-US" sz="4000" b="1" dirty="0" smtClean="0">
                <a:solidFill>
                  <a:srgbClr val="002060"/>
                </a:solidFill>
              </a:rPr>
              <a:t>医療</a:t>
            </a:r>
            <a:r>
              <a:rPr lang="ja-JP" altLang="en-US" sz="4000" b="1" dirty="0">
                <a:solidFill>
                  <a:srgbClr val="002060"/>
                </a:solidFill>
              </a:rPr>
              <a:t>保障</a:t>
            </a:r>
            <a:r>
              <a:rPr lang="ja-JP" altLang="en-US" sz="4000" b="1" dirty="0" smtClean="0">
                <a:solidFill>
                  <a:srgbClr val="002060"/>
                </a:solidFill>
              </a:rPr>
              <a:t>の充実など</a:t>
            </a:r>
            <a:endParaRPr kumimoji="1" lang="en-US" altLang="ja-JP" sz="4000" b="1" dirty="0" smtClean="0">
              <a:solidFill>
                <a:srgbClr val="002060"/>
              </a:solidFill>
            </a:endParaRPr>
          </a:p>
        </p:txBody>
      </p:sp>
      <p:grpSp>
        <p:nvGrpSpPr>
          <p:cNvPr id="17" name="グループ化 16"/>
          <p:cNvGrpSpPr/>
          <p:nvPr/>
        </p:nvGrpSpPr>
        <p:grpSpPr bwMode="gray">
          <a:xfrm>
            <a:off x="925551" y="1506393"/>
            <a:ext cx="4287164" cy="707886"/>
            <a:chOff x="925551" y="1506393"/>
            <a:chExt cx="4287164" cy="707886"/>
          </a:xfrm>
        </p:grpSpPr>
        <p:sp>
          <p:nvSpPr>
            <p:cNvPr id="18" name="角丸四角形 17"/>
            <p:cNvSpPr/>
            <p:nvPr/>
          </p:nvSpPr>
          <p:spPr bwMode="gray">
            <a:xfrm>
              <a:off x="1060450" y="1851473"/>
              <a:ext cx="4037330"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 name="テキスト ボックス 18"/>
            <p:cNvSpPr txBox="1"/>
            <p:nvPr/>
          </p:nvSpPr>
          <p:spPr bwMode="gray">
            <a:xfrm>
              <a:off x="925551" y="1506393"/>
              <a:ext cx="4287164" cy="707886"/>
            </a:xfrm>
            <a:prstGeom prst="rect">
              <a:avLst/>
            </a:prstGeom>
            <a:noFill/>
            <a:effectLst>
              <a:softEdge rad="635000"/>
            </a:effectLst>
          </p:spPr>
          <p:txBody>
            <a:bodyPr wrap="square" rtlCol="0">
              <a:spAutoFit/>
            </a:bodyPr>
            <a:lstStyle/>
            <a:p>
              <a:r>
                <a:rPr lang="ja-JP" altLang="en-US" sz="4000" b="1" dirty="0">
                  <a:solidFill>
                    <a:srgbClr val="002060"/>
                  </a:solidFill>
                </a:rPr>
                <a:t>●</a:t>
              </a:r>
              <a:r>
                <a:rPr lang="ja-JP" altLang="en-US" sz="4000" b="1" dirty="0" smtClean="0">
                  <a:solidFill>
                    <a:srgbClr val="002060"/>
                  </a:solidFill>
                </a:rPr>
                <a:t>がん保障の充実</a:t>
              </a:r>
              <a:endParaRPr kumimoji="1" lang="en-US" altLang="ja-JP" sz="4000" b="1" dirty="0" smtClean="0">
                <a:solidFill>
                  <a:srgbClr val="002060"/>
                </a:solidFill>
              </a:endParaRPr>
            </a:p>
          </p:txBody>
        </p:sp>
      </p:grpSp>
    </p:spTree>
    <p:extLst>
      <p:ext uri="{BB962C8B-B14F-4D97-AF65-F5344CB8AC3E}">
        <p14:creationId xmlns:p14="http://schemas.microsoft.com/office/powerpoint/2010/main" val="103513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楕円 13"/>
          <p:cNvSpPr/>
          <p:nvPr/>
        </p:nvSpPr>
        <p:spPr bwMode="ltGray">
          <a:xfrm>
            <a:off x="6421075" y="2006402"/>
            <a:ext cx="5341434" cy="450081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2"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a:solidFill>
                  <a:srgbClr val="002060"/>
                </a:solidFill>
                <a:latin typeface="+mn-ea"/>
                <a:ea typeface="+mn-ea"/>
              </a:rPr>
              <a:t>Ⅱ</a:t>
            </a:r>
            <a:r>
              <a:rPr lang="ja-JP" altLang="en-US" sz="4000" b="1" u="sng" dirty="0" err="1" smtClean="0">
                <a:solidFill>
                  <a:srgbClr val="002060"/>
                </a:solidFill>
              </a:rPr>
              <a:t>．</a:t>
            </a:r>
            <a:r>
              <a:rPr lang="ja-JP" altLang="en-US" sz="4000" b="1" u="sng" dirty="0" smtClean="0">
                <a:solidFill>
                  <a:srgbClr val="002060"/>
                </a:solidFill>
              </a:rPr>
              <a:t>団体生命共済の新制度について</a:t>
            </a:r>
            <a:endParaRPr lang="ja-JP" altLang="en-US" sz="4000" b="1" u="sng" dirty="0">
              <a:solidFill>
                <a:srgbClr val="002060"/>
              </a:solidFill>
            </a:endParaRPr>
          </a:p>
        </p:txBody>
      </p:sp>
      <p:sp>
        <p:nvSpPr>
          <p:cNvPr id="13"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a:t>
            </a:r>
            <a:r>
              <a:rPr lang="en-US" altLang="ja-JP" sz="2000" dirty="0">
                <a:solidFill>
                  <a:schemeClr val="bg1"/>
                </a:solidFill>
                <a:latin typeface="+mn-ea"/>
              </a:rPr>
              <a:t>1</a:t>
            </a:r>
            <a:endParaRPr lang="ja-JP" altLang="en-US" sz="2000" dirty="0">
              <a:solidFill>
                <a:schemeClr val="bg1"/>
              </a:solidFill>
              <a:latin typeface="+mn-ea"/>
            </a:endParaRPr>
          </a:p>
        </p:txBody>
      </p:sp>
      <p:pic>
        <p:nvPicPr>
          <p:cNvPr id="2" name="図 1"/>
          <p:cNvPicPr>
            <a:picLocks noChangeAspect="1"/>
          </p:cNvPicPr>
          <p:nvPr/>
        </p:nvPicPr>
        <p:blipFill>
          <a:blip r:embed="rId3"/>
          <a:stretch>
            <a:fillRect/>
          </a:stretch>
        </p:blipFill>
        <p:spPr>
          <a:xfrm>
            <a:off x="445803" y="2380834"/>
            <a:ext cx="5786534" cy="3648032"/>
          </a:xfrm>
          <a:prstGeom prst="rect">
            <a:avLst/>
          </a:prstGeom>
        </p:spPr>
      </p:pic>
      <p:sp>
        <p:nvSpPr>
          <p:cNvPr id="3" name="テキスト ボックス 2"/>
          <p:cNvSpPr txBox="1"/>
          <p:nvPr/>
        </p:nvSpPr>
        <p:spPr>
          <a:xfrm>
            <a:off x="6753631" y="2503281"/>
            <a:ext cx="4513943" cy="1200329"/>
          </a:xfrm>
          <a:prstGeom prst="rect">
            <a:avLst/>
          </a:prstGeom>
          <a:noFill/>
        </p:spPr>
        <p:txBody>
          <a:bodyPr wrap="square" rtlCol="0">
            <a:spAutoFit/>
          </a:bodyPr>
          <a:lstStyle/>
          <a:p>
            <a:pPr algn="ctr"/>
            <a:r>
              <a:rPr kumimoji="1" lang="ja-JP" altLang="en-US" sz="2400" b="1" dirty="0" smtClean="0">
                <a:solidFill>
                  <a:srgbClr val="002060"/>
                </a:solidFill>
              </a:rPr>
              <a:t>先進医療の技術料は</a:t>
            </a:r>
            <a:endParaRPr kumimoji="1" lang="en-US" altLang="ja-JP" sz="2400" b="1" dirty="0" smtClean="0">
              <a:solidFill>
                <a:srgbClr val="002060"/>
              </a:solidFill>
            </a:endParaRPr>
          </a:p>
          <a:p>
            <a:pPr algn="ctr"/>
            <a:r>
              <a:rPr kumimoji="1" lang="ja-JP" altLang="en-US" sz="2400" b="1" dirty="0" smtClean="0">
                <a:solidFill>
                  <a:srgbClr val="002060"/>
                </a:solidFill>
              </a:rPr>
              <a:t>全額自己負担</a:t>
            </a:r>
            <a:r>
              <a:rPr lang="ja-JP" altLang="en-US" sz="2400" b="1" dirty="0" smtClean="0">
                <a:solidFill>
                  <a:srgbClr val="002060"/>
                </a:solidFill>
              </a:rPr>
              <a:t>となり、</a:t>
            </a:r>
            <a:endParaRPr lang="en-US" altLang="ja-JP" sz="2400" b="1" dirty="0" smtClean="0">
              <a:solidFill>
                <a:srgbClr val="002060"/>
              </a:solidFill>
            </a:endParaRPr>
          </a:p>
          <a:p>
            <a:pPr algn="ctr"/>
            <a:r>
              <a:rPr lang="ja-JP" altLang="en-US" sz="2400" b="1" dirty="0" smtClean="0">
                <a:solidFill>
                  <a:srgbClr val="002060"/>
                </a:solidFill>
              </a:rPr>
              <a:t>場合によっては</a:t>
            </a:r>
            <a:r>
              <a:rPr lang="ja-JP" altLang="en-US" sz="2400" b="1" dirty="0" smtClean="0">
                <a:solidFill>
                  <a:srgbClr val="FF0000"/>
                </a:solidFill>
              </a:rPr>
              <a:t>数百万円</a:t>
            </a:r>
            <a:r>
              <a:rPr lang="ja-JP" altLang="en-US" sz="2400" b="1" dirty="0" smtClean="0">
                <a:solidFill>
                  <a:srgbClr val="002060"/>
                </a:solidFill>
              </a:rPr>
              <a:t>にも</a:t>
            </a:r>
            <a:r>
              <a:rPr lang="en-US" altLang="ja-JP" sz="2400" b="1" dirty="0" smtClean="0">
                <a:solidFill>
                  <a:srgbClr val="002060"/>
                </a:solidFill>
              </a:rPr>
              <a:t>…</a:t>
            </a:r>
            <a:endParaRPr kumimoji="1" lang="ja-JP" altLang="en-US" sz="2400" b="1" dirty="0">
              <a:solidFill>
                <a:srgbClr val="002060"/>
              </a:solidFill>
            </a:endParaRPr>
          </a:p>
        </p:txBody>
      </p:sp>
      <p:sp>
        <p:nvSpPr>
          <p:cNvPr id="4" name="下矢印 3"/>
          <p:cNvSpPr/>
          <p:nvPr/>
        </p:nvSpPr>
        <p:spPr>
          <a:xfrm>
            <a:off x="8582430" y="3830073"/>
            <a:ext cx="856343" cy="773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844821" y="4812735"/>
            <a:ext cx="4819999" cy="954107"/>
          </a:xfrm>
          <a:prstGeom prst="rect">
            <a:avLst/>
          </a:prstGeom>
          <a:noFill/>
        </p:spPr>
        <p:txBody>
          <a:bodyPr wrap="square" rtlCol="0">
            <a:spAutoFit/>
          </a:bodyPr>
          <a:lstStyle/>
          <a:p>
            <a:pPr algn="ctr"/>
            <a:r>
              <a:rPr kumimoji="1" lang="ja-JP" altLang="en-US" sz="2800" b="1" dirty="0" smtClean="0">
                <a:solidFill>
                  <a:srgbClr val="002060"/>
                </a:solidFill>
              </a:rPr>
              <a:t>先進医療保障の新設で</a:t>
            </a:r>
            <a:endParaRPr kumimoji="1" lang="en-US" altLang="ja-JP" sz="2800" b="1" dirty="0" smtClean="0">
              <a:solidFill>
                <a:srgbClr val="002060"/>
              </a:solidFill>
            </a:endParaRPr>
          </a:p>
          <a:p>
            <a:pPr algn="ctr"/>
            <a:r>
              <a:rPr lang="ja-JP" altLang="en-US" sz="2800" b="1" dirty="0">
                <a:solidFill>
                  <a:srgbClr val="FF0000"/>
                </a:solidFill>
              </a:rPr>
              <a:t>治療</a:t>
            </a:r>
            <a:r>
              <a:rPr lang="ja-JP" altLang="en-US" sz="2800" b="1" dirty="0" smtClean="0">
                <a:solidFill>
                  <a:srgbClr val="FF0000"/>
                </a:solidFill>
              </a:rPr>
              <a:t>の選択肢が広がる！</a:t>
            </a:r>
            <a:endParaRPr kumimoji="1" lang="ja-JP" altLang="en-US" sz="2800" b="1" dirty="0">
              <a:solidFill>
                <a:srgbClr val="FF0000"/>
              </a:solidFill>
            </a:endParaRPr>
          </a:p>
        </p:txBody>
      </p:sp>
      <p:sp>
        <p:nvSpPr>
          <p:cNvPr id="16" name="正方形/長方形 1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21" name="テキスト ボックス 20"/>
          <p:cNvSpPr txBox="1"/>
          <p:nvPr/>
        </p:nvSpPr>
        <p:spPr>
          <a:xfrm>
            <a:off x="561369" y="932194"/>
            <a:ext cx="6303665" cy="707886"/>
          </a:xfrm>
          <a:prstGeom prst="rect">
            <a:avLst/>
          </a:prstGeom>
          <a:noFill/>
          <a:effectLst>
            <a:softEdge rad="635000"/>
          </a:effectLst>
        </p:spPr>
        <p:txBody>
          <a:bodyPr wrap="square" rtlCol="0">
            <a:spAutoFit/>
          </a:bodyPr>
          <a:lstStyle/>
          <a:p>
            <a:r>
              <a:rPr lang="ja-JP" altLang="en-US" sz="4000" b="1" dirty="0">
                <a:solidFill>
                  <a:srgbClr val="002060"/>
                </a:solidFill>
              </a:rPr>
              <a:t>１</a:t>
            </a:r>
            <a:r>
              <a:rPr kumimoji="1" lang="ja-JP" altLang="en-US" sz="4000" b="1" dirty="0" smtClean="0">
                <a:solidFill>
                  <a:srgbClr val="002060"/>
                </a:solidFill>
              </a:rPr>
              <a:t>．</a:t>
            </a:r>
            <a:r>
              <a:rPr lang="ja-JP" altLang="en-US" sz="4000" b="1" dirty="0" smtClean="0">
                <a:solidFill>
                  <a:srgbClr val="002060"/>
                </a:solidFill>
              </a:rPr>
              <a:t>医療</a:t>
            </a:r>
            <a:r>
              <a:rPr lang="ja-JP" altLang="en-US" sz="4000" b="1" dirty="0">
                <a:solidFill>
                  <a:srgbClr val="002060"/>
                </a:solidFill>
              </a:rPr>
              <a:t>保障</a:t>
            </a:r>
            <a:r>
              <a:rPr lang="ja-JP" altLang="en-US" sz="4000" b="1" dirty="0" smtClean="0">
                <a:solidFill>
                  <a:srgbClr val="002060"/>
                </a:solidFill>
              </a:rPr>
              <a:t>の充実など</a:t>
            </a:r>
            <a:endParaRPr kumimoji="1" lang="en-US" altLang="ja-JP" sz="4000" b="1" dirty="0" smtClean="0">
              <a:solidFill>
                <a:srgbClr val="002060"/>
              </a:solidFill>
            </a:endParaRPr>
          </a:p>
        </p:txBody>
      </p:sp>
      <p:grpSp>
        <p:nvGrpSpPr>
          <p:cNvPr id="22" name="グループ化 21"/>
          <p:cNvGrpSpPr/>
          <p:nvPr/>
        </p:nvGrpSpPr>
        <p:grpSpPr bwMode="gray">
          <a:xfrm>
            <a:off x="1060450" y="1606698"/>
            <a:ext cx="5784371" cy="707886"/>
            <a:chOff x="1060449" y="1491641"/>
            <a:chExt cx="5784371" cy="707886"/>
          </a:xfrm>
        </p:grpSpPr>
        <p:sp>
          <p:nvSpPr>
            <p:cNvPr id="23" name="角丸四角形 22"/>
            <p:cNvSpPr/>
            <p:nvPr/>
          </p:nvSpPr>
          <p:spPr bwMode="gray">
            <a:xfrm>
              <a:off x="1060449" y="1851473"/>
              <a:ext cx="5784371"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gray">
            <a:xfrm>
              <a:off x="1060449" y="1491641"/>
              <a:ext cx="5360625" cy="707886"/>
            </a:xfrm>
            <a:prstGeom prst="rect">
              <a:avLst/>
            </a:prstGeom>
            <a:noFill/>
            <a:effectLst>
              <a:softEdge rad="635000"/>
            </a:effectLst>
          </p:spPr>
          <p:txBody>
            <a:bodyPr wrap="square" rtlCol="0">
              <a:spAutoFit/>
            </a:bodyPr>
            <a:lstStyle/>
            <a:p>
              <a:r>
                <a:rPr lang="ja-JP" altLang="en-US" sz="4000" b="1" dirty="0" smtClean="0">
                  <a:solidFill>
                    <a:srgbClr val="002060"/>
                  </a:solidFill>
                </a:rPr>
                <a:t>●先進医療保障の新設</a:t>
              </a:r>
              <a:endParaRPr kumimoji="1" lang="en-US" altLang="ja-JP" sz="4000" b="1" dirty="0" smtClean="0">
                <a:solidFill>
                  <a:srgbClr val="002060"/>
                </a:solidFill>
              </a:endParaRPr>
            </a:p>
          </p:txBody>
        </p:sp>
      </p:grpSp>
    </p:spTree>
    <p:extLst>
      <p:ext uri="{BB962C8B-B14F-4D97-AF65-F5344CB8AC3E}">
        <p14:creationId xmlns:p14="http://schemas.microsoft.com/office/powerpoint/2010/main" val="2161363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bwMode="gray">
          <a:xfrm>
            <a:off x="1219867" y="3979700"/>
            <a:ext cx="10397232" cy="1938992"/>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a:t>
            </a:r>
            <a:r>
              <a:rPr lang="ja-JP" altLang="en-US" sz="3600" b="1" dirty="0" smtClean="0">
                <a:solidFill>
                  <a:srgbClr val="006600"/>
                </a:solidFill>
              </a:rPr>
              <a:t>１回あたり最高１</a:t>
            </a:r>
            <a:r>
              <a:rPr lang="en-US" altLang="ja-JP" sz="3600" b="1" dirty="0" smtClean="0">
                <a:solidFill>
                  <a:srgbClr val="006600"/>
                </a:solidFill>
              </a:rPr>
              <a:t>,</a:t>
            </a:r>
            <a:r>
              <a:rPr lang="ja-JP" altLang="en-US" sz="3600" b="1" dirty="0" smtClean="0">
                <a:solidFill>
                  <a:srgbClr val="006600"/>
                </a:solidFill>
              </a:rPr>
              <a:t>０００万円</a:t>
            </a:r>
            <a:endParaRPr lang="en-US" altLang="ja-JP" sz="3600" b="1" dirty="0" smtClean="0">
              <a:solidFill>
                <a:srgbClr val="006600"/>
              </a:solidFill>
            </a:endParaRPr>
          </a:p>
          <a:p>
            <a:r>
              <a:rPr lang="ja-JP" altLang="en-US" sz="3600" b="1" dirty="0">
                <a:solidFill>
                  <a:srgbClr val="002060"/>
                </a:solidFill>
              </a:rPr>
              <a:t>　</a:t>
            </a:r>
            <a:r>
              <a:rPr lang="ja-JP" altLang="en-US" sz="3600" b="1" dirty="0" smtClean="0">
                <a:solidFill>
                  <a:srgbClr val="002060"/>
                </a:solidFill>
              </a:rPr>
              <a:t>自己負担した技術料</a:t>
            </a:r>
            <a:r>
              <a:rPr lang="ja-JP" altLang="en-US" sz="3600" b="1" dirty="0">
                <a:solidFill>
                  <a:srgbClr val="002060"/>
                </a:solidFill>
              </a:rPr>
              <a:t>相当</a:t>
            </a:r>
            <a:r>
              <a:rPr lang="ja-JP" altLang="en-US" sz="3600" b="1" dirty="0" smtClean="0">
                <a:solidFill>
                  <a:srgbClr val="002060"/>
                </a:solidFill>
              </a:rPr>
              <a:t>額を受け取り可能に</a:t>
            </a:r>
            <a:endParaRPr lang="en-US" altLang="ja-JP" sz="3600" b="1" dirty="0" smtClean="0">
              <a:solidFill>
                <a:srgbClr val="002060"/>
              </a:solidFill>
            </a:endParaRPr>
          </a:p>
          <a:p>
            <a:endParaRPr lang="en-US" altLang="ja-JP" sz="1200" b="1" dirty="0" smtClean="0">
              <a:solidFill>
                <a:schemeClr val="tx1">
                  <a:lumMod val="65000"/>
                  <a:lumOff val="35000"/>
                </a:schemeClr>
              </a:solidFill>
            </a:endParaRPr>
          </a:p>
          <a:p>
            <a:r>
              <a:rPr lang="ja-JP" altLang="en-US" sz="3600" b="1" dirty="0" smtClean="0">
                <a:solidFill>
                  <a:srgbClr val="002060"/>
                </a:solidFill>
              </a:rPr>
              <a:t>☺</a:t>
            </a:r>
            <a:r>
              <a:rPr lang="ja-JP" altLang="en-US" sz="3600" b="1" dirty="0">
                <a:solidFill>
                  <a:srgbClr val="002060"/>
                </a:solidFill>
              </a:rPr>
              <a:t> </a:t>
            </a:r>
            <a:r>
              <a:rPr lang="ja-JP" altLang="en-US" sz="3600" b="1" dirty="0" smtClean="0">
                <a:solidFill>
                  <a:srgbClr val="006600"/>
                </a:solidFill>
              </a:rPr>
              <a:t>回数・金額ともに通算限度なし</a:t>
            </a:r>
            <a:r>
              <a:rPr lang="ja-JP" altLang="en-US" sz="3600" b="1" dirty="0">
                <a:solidFill>
                  <a:srgbClr val="002060"/>
                </a:solidFill>
              </a:rPr>
              <a:t>　</a:t>
            </a:r>
            <a:endParaRPr lang="en-US" altLang="ja-JP" sz="3600" b="1" u="sng" dirty="0">
              <a:solidFill>
                <a:schemeClr val="tx1">
                  <a:lumMod val="65000"/>
                  <a:lumOff val="35000"/>
                </a:schemeClr>
              </a:solidFill>
            </a:endParaRPr>
          </a:p>
        </p:txBody>
      </p:sp>
      <p:sp>
        <p:nvSpPr>
          <p:cNvPr id="7" name="右矢印 6"/>
          <p:cNvSpPr/>
          <p:nvPr/>
        </p:nvSpPr>
        <p:spPr>
          <a:xfrm>
            <a:off x="721973" y="2229154"/>
            <a:ext cx="10518499" cy="1109132"/>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4838" y="2547029"/>
            <a:ext cx="10655634" cy="584775"/>
          </a:xfrm>
          <a:prstGeom prst="rect">
            <a:avLst/>
          </a:prstGeom>
          <a:noFill/>
        </p:spPr>
        <p:txBody>
          <a:bodyPr wrap="square" rtlCol="0">
            <a:spAutoFit/>
          </a:bodyPr>
          <a:lstStyle/>
          <a:p>
            <a:pPr algn="ctr"/>
            <a:r>
              <a:rPr lang="ja-JP" altLang="en-US" sz="3200" b="1" dirty="0" smtClean="0">
                <a:solidFill>
                  <a:schemeClr val="accent3">
                    <a:lumMod val="50000"/>
                  </a:schemeClr>
                </a:solidFill>
              </a:rPr>
              <a:t>組合員からのニーズを反映！</a:t>
            </a:r>
            <a:endParaRPr lang="en-US" altLang="ja-JP" sz="3200" b="1" dirty="0">
              <a:solidFill>
                <a:srgbClr val="FF0000"/>
              </a:solidFill>
            </a:endParaRPr>
          </a:p>
        </p:txBody>
      </p:sp>
      <p:sp>
        <p:nvSpPr>
          <p:cNvPr id="12"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a:solidFill>
                  <a:srgbClr val="002060"/>
                </a:solidFill>
                <a:latin typeface="+mn-ea"/>
                <a:ea typeface="+mn-ea"/>
              </a:rPr>
              <a:t>Ⅱ</a:t>
            </a:r>
            <a:r>
              <a:rPr lang="ja-JP" altLang="en-US" sz="4000" b="1" u="sng" dirty="0" err="1" smtClean="0">
                <a:solidFill>
                  <a:srgbClr val="002060"/>
                </a:solidFill>
              </a:rPr>
              <a:t>．</a:t>
            </a:r>
            <a:r>
              <a:rPr lang="ja-JP" altLang="en-US" sz="4000" b="1" u="sng" dirty="0" smtClean="0">
                <a:solidFill>
                  <a:srgbClr val="002060"/>
                </a:solidFill>
              </a:rPr>
              <a:t>団体生命共済の新制度について</a:t>
            </a:r>
            <a:endParaRPr lang="ja-JP" altLang="en-US" sz="4000" b="1" u="sng" dirty="0">
              <a:solidFill>
                <a:srgbClr val="002060"/>
              </a:solidFill>
            </a:endParaRPr>
          </a:p>
        </p:txBody>
      </p:sp>
      <p:sp>
        <p:nvSpPr>
          <p:cNvPr id="13"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a:t>
            </a:r>
            <a:r>
              <a:rPr lang="en-US" altLang="ja-JP" sz="2000" dirty="0">
                <a:solidFill>
                  <a:schemeClr val="bg1"/>
                </a:solidFill>
                <a:latin typeface="+mn-ea"/>
              </a:rPr>
              <a:t>2</a:t>
            </a:r>
            <a:endParaRPr lang="ja-JP" altLang="en-US" sz="2000" dirty="0">
              <a:solidFill>
                <a:schemeClr val="bg1"/>
              </a:solidFill>
              <a:latin typeface="+mn-ea"/>
            </a:endParaRPr>
          </a:p>
        </p:txBody>
      </p:sp>
      <p:sp>
        <p:nvSpPr>
          <p:cNvPr id="15" name="正方形/長方形 14"/>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20" name="テキスト ボックス 19"/>
          <p:cNvSpPr txBox="1"/>
          <p:nvPr/>
        </p:nvSpPr>
        <p:spPr>
          <a:xfrm>
            <a:off x="561369" y="932194"/>
            <a:ext cx="6303665" cy="707886"/>
          </a:xfrm>
          <a:prstGeom prst="rect">
            <a:avLst/>
          </a:prstGeom>
          <a:noFill/>
          <a:effectLst>
            <a:softEdge rad="635000"/>
          </a:effectLst>
        </p:spPr>
        <p:txBody>
          <a:bodyPr wrap="square" rtlCol="0">
            <a:spAutoFit/>
          </a:bodyPr>
          <a:lstStyle/>
          <a:p>
            <a:r>
              <a:rPr lang="ja-JP" altLang="en-US" sz="4000" b="1" dirty="0">
                <a:solidFill>
                  <a:srgbClr val="002060"/>
                </a:solidFill>
              </a:rPr>
              <a:t>１</a:t>
            </a:r>
            <a:r>
              <a:rPr kumimoji="1" lang="ja-JP" altLang="en-US" sz="4000" b="1" dirty="0" smtClean="0">
                <a:solidFill>
                  <a:srgbClr val="002060"/>
                </a:solidFill>
              </a:rPr>
              <a:t>．</a:t>
            </a:r>
            <a:r>
              <a:rPr lang="ja-JP" altLang="en-US" sz="4000" b="1" dirty="0" smtClean="0">
                <a:solidFill>
                  <a:srgbClr val="002060"/>
                </a:solidFill>
              </a:rPr>
              <a:t>医療</a:t>
            </a:r>
            <a:r>
              <a:rPr lang="ja-JP" altLang="en-US" sz="4000" b="1" dirty="0">
                <a:solidFill>
                  <a:srgbClr val="002060"/>
                </a:solidFill>
              </a:rPr>
              <a:t>保障</a:t>
            </a:r>
            <a:r>
              <a:rPr lang="ja-JP" altLang="en-US" sz="4000" b="1" dirty="0" smtClean="0">
                <a:solidFill>
                  <a:srgbClr val="002060"/>
                </a:solidFill>
              </a:rPr>
              <a:t>の充実など</a:t>
            </a:r>
            <a:endParaRPr kumimoji="1" lang="en-US" altLang="ja-JP" sz="4000" b="1" dirty="0" smtClean="0">
              <a:solidFill>
                <a:srgbClr val="002060"/>
              </a:solidFill>
            </a:endParaRPr>
          </a:p>
        </p:txBody>
      </p:sp>
      <p:grpSp>
        <p:nvGrpSpPr>
          <p:cNvPr id="21" name="グループ化 20"/>
          <p:cNvGrpSpPr/>
          <p:nvPr/>
        </p:nvGrpSpPr>
        <p:grpSpPr bwMode="gray">
          <a:xfrm>
            <a:off x="1060450" y="1606698"/>
            <a:ext cx="5784371" cy="707886"/>
            <a:chOff x="1060449" y="1491641"/>
            <a:chExt cx="5784371" cy="707886"/>
          </a:xfrm>
        </p:grpSpPr>
        <p:sp>
          <p:nvSpPr>
            <p:cNvPr id="22" name="角丸四角形 21"/>
            <p:cNvSpPr/>
            <p:nvPr/>
          </p:nvSpPr>
          <p:spPr bwMode="gray">
            <a:xfrm>
              <a:off x="1060449" y="1851473"/>
              <a:ext cx="5784371"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3" name="テキスト ボックス 22"/>
            <p:cNvSpPr txBox="1"/>
            <p:nvPr/>
          </p:nvSpPr>
          <p:spPr bwMode="gray">
            <a:xfrm>
              <a:off x="1060450" y="1491641"/>
              <a:ext cx="5340350" cy="707886"/>
            </a:xfrm>
            <a:prstGeom prst="rect">
              <a:avLst/>
            </a:prstGeom>
            <a:noFill/>
            <a:effectLst>
              <a:softEdge rad="635000"/>
            </a:effectLst>
          </p:spPr>
          <p:txBody>
            <a:bodyPr wrap="square" rtlCol="0">
              <a:spAutoFit/>
            </a:bodyPr>
            <a:lstStyle/>
            <a:p>
              <a:r>
                <a:rPr lang="ja-JP" altLang="en-US" sz="4000" b="1" dirty="0" smtClean="0">
                  <a:solidFill>
                    <a:srgbClr val="002060"/>
                  </a:solidFill>
                </a:rPr>
                <a:t>●先進医療保障の新設</a:t>
              </a:r>
              <a:endParaRPr kumimoji="1" lang="en-US" altLang="ja-JP" sz="4000" b="1" dirty="0" smtClean="0">
                <a:solidFill>
                  <a:srgbClr val="002060"/>
                </a:solidFill>
              </a:endParaRPr>
            </a:p>
          </p:txBody>
        </p:sp>
      </p:grpSp>
    </p:spTree>
    <p:extLst>
      <p:ext uri="{BB962C8B-B14F-4D97-AF65-F5344CB8AC3E}">
        <p14:creationId xmlns:p14="http://schemas.microsoft.com/office/powerpoint/2010/main" val="359645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9165134" y="3296208"/>
            <a:ext cx="2629793" cy="3138612"/>
          </a:xfrm>
          <a:prstGeom prst="rect">
            <a:avLst/>
          </a:prstGeom>
        </p:spPr>
      </p:pic>
      <p:sp>
        <p:nvSpPr>
          <p:cNvPr id="8" name="テキスト ボックス 7"/>
          <p:cNvSpPr txBox="1"/>
          <p:nvPr/>
        </p:nvSpPr>
        <p:spPr bwMode="gray">
          <a:xfrm>
            <a:off x="584060" y="4057947"/>
            <a:ext cx="10757789" cy="2492990"/>
          </a:xfrm>
          <a:prstGeom prst="rect">
            <a:avLst/>
          </a:prstGeom>
          <a:solidFill>
            <a:schemeClr val="bg1">
              <a:alpha val="0"/>
            </a:schemeClr>
          </a:solidFill>
        </p:spPr>
        <p:txBody>
          <a:bodyPr wrap="square" rtlCol="0">
            <a:spAutoFit/>
          </a:bodyPr>
          <a:lstStyle/>
          <a:p>
            <a:r>
              <a:rPr lang="ja-JP" altLang="en-US" sz="3200" b="1" dirty="0" smtClean="0">
                <a:solidFill>
                  <a:srgbClr val="002060"/>
                </a:solidFill>
              </a:rPr>
              <a:t>☺医師による診断で最新の血圧値が</a:t>
            </a:r>
            <a:endParaRPr lang="en-US" altLang="ja-JP" sz="3200" b="1" dirty="0" smtClean="0">
              <a:solidFill>
                <a:srgbClr val="002060"/>
              </a:solidFill>
            </a:endParaRPr>
          </a:p>
          <a:p>
            <a:r>
              <a:rPr lang="ja-JP" altLang="en-US" sz="3200" b="1" dirty="0" smtClean="0">
                <a:solidFill>
                  <a:srgbClr val="002060"/>
                </a:solidFill>
              </a:rPr>
              <a:t>　最大１３９ｍｍ</a:t>
            </a:r>
            <a:r>
              <a:rPr lang="en-US" altLang="ja-JP" sz="3200" b="1" dirty="0" smtClean="0">
                <a:solidFill>
                  <a:srgbClr val="002060"/>
                </a:solidFill>
                <a:latin typeface="+mn-ea"/>
              </a:rPr>
              <a:t>Hg</a:t>
            </a:r>
            <a:r>
              <a:rPr lang="ja-JP" altLang="en-US" sz="3200" b="1" dirty="0" smtClean="0">
                <a:solidFill>
                  <a:srgbClr val="002060"/>
                </a:solidFill>
              </a:rPr>
              <a:t>以下かつ最小８９ｍｍ</a:t>
            </a:r>
            <a:r>
              <a:rPr lang="en-US" altLang="ja-JP" sz="3200" b="1" dirty="0" smtClean="0">
                <a:solidFill>
                  <a:srgbClr val="002060"/>
                </a:solidFill>
                <a:latin typeface="+mn-ea"/>
              </a:rPr>
              <a:t>Hg</a:t>
            </a:r>
            <a:r>
              <a:rPr lang="ja-JP" altLang="en-US" sz="3200" b="1" dirty="0" smtClean="0">
                <a:solidFill>
                  <a:srgbClr val="002060"/>
                </a:solidFill>
              </a:rPr>
              <a:t>以下</a:t>
            </a:r>
            <a:endParaRPr lang="en-US" altLang="ja-JP" sz="3200" b="1" dirty="0" smtClean="0">
              <a:solidFill>
                <a:srgbClr val="002060"/>
              </a:solidFill>
            </a:endParaRPr>
          </a:p>
          <a:p>
            <a:endParaRPr lang="en-US" altLang="ja-JP" sz="1600" b="1" dirty="0" smtClean="0">
              <a:solidFill>
                <a:schemeClr val="tx1">
                  <a:lumMod val="65000"/>
                  <a:lumOff val="35000"/>
                </a:schemeClr>
              </a:solidFill>
            </a:endParaRPr>
          </a:p>
          <a:p>
            <a:r>
              <a:rPr lang="ja-JP" altLang="en-US" sz="3200" b="1" dirty="0" smtClean="0">
                <a:solidFill>
                  <a:srgbClr val="002060"/>
                </a:solidFill>
              </a:rPr>
              <a:t>☺</a:t>
            </a:r>
            <a:r>
              <a:rPr lang="ja-JP" altLang="en-US" sz="3200" b="1" dirty="0" smtClean="0">
                <a:solidFill>
                  <a:srgbClr val="003300"/>
                </a:solidFill>
              </a:rPr>
              <a:t>３０歳以上の方で高血圧症の治療・入院や</a:t>
            </a:r>
            <a:endParaRPr lang="en-US" altLang="ja-JP" sz="3200" b="1" dirty="0" smtClean="0">
              <a:solidFill>
                <a:srgbClr val="003300"/>
              </a:solidFill>
            </a:endParaRPr>
          </a:p>
          <a:p>
            <a:r>
              <a:rPr lang="ja-JP" altLang="en-US" sz="3200" b="1" dirty="0" smtClean="0">
                <a:solidFill>
                  <a:srgbClr val="003300"/>
                </a:solidFill>
              </a:rPr>
              <a:t>　原因となる病気をしていない</a:t>
            </a:r>
            <a:endParaRPr lang="en-US" altLang="ja-JP" sz="3200" b="1" dirty="0" smtClean="0">
              <a:solidFill>
                <a:srgbClr val="003300"/>
              </a:solidFill>
            </a:endParaRPr>
          </a:p>
          <a:p>
            <a:endParaRPr lang="en-US" altLang="ja-JP" sz="1200" b="1" dirty="0" smtClean="0">
              <a:solidFill>
                <a:schemeClr val="tx1">
                  <a:lumMod val="65000"/>
                  <a:lumOff val="35000"/>
                </a:schemeClr>
              </a:solidFill>
            </a:endParaRPr>
          </a:p>
        </p:txBody>
      </p:sp>
      <p:sp>
        <p:nvSpPr>
          <p:cNvPr id="7" name="右矢印 6"/>
          <p:cNvSpPr/>
          <p:nvPr/>
        </p:nvSpPr>
        <p:spPr>
          <a:xfrm>
            <a:off x="729761" y="2109847"/>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7967" y="2525369"/>
            <a:ext cx="1020966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高血圧の治療中であっても一定の条件を満たせば</a:t>
            </a:r>
            <a:endParaRPr lang="en-US" altLang="ja-JP" sz="3200" b="1" dirty="0" smtClean="0">
              <a:solidFill>
                <a:schemeClr val="accent3">
                  <a:lumMod val="50000"/>
                </a:schemeClr>
              </a:solidFill>
            </a:endParaRPr>
          </a:p>
          <a:p>
            <a:pPr algn="ctr"/>
            <a:r>
              <a:rPr lang="ja-JP" altLang="en-US" sz="3200" b="1" dirty="0" smtClean="0">
                <a:solidFill>
                  <a:srgbClr val="FF0000"/>
                </a:solidFill>
              </a:rPr>
              <a:t>加入・保障の増額もできるように改善</a:t>
            </a:r>
            <a:endParaRPr lang="en-US" altLang="ja-JP" sz="3200" b="1" dirty="0">
              <a:solidFill>
                <a:srgbClr val="FF0000"/>
              </a:solidFill>
            </a:endParaRPr>
          </a:p>
        </p:txBody>
      </p:sp>
      <p:sp>
        <p:nvSpPr>
          <p:cNvPr id="12"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a:solidFill>
                  <a:srgbClr val="002060"/>
                </a:solidFill>
                <a:latin typeface="+mn-ea"/>
                <a:ea typeface="+mn-ea"/>
              </a:rPr>
              <a:t>Ⅱ</a:t>
            </a:r>
            <a:r>
              <a:rPr lang="ja-JP" altLang="en-US" sz="4000" b="1" u="sng" dirty="0" err="1" smtClean="0">
                <a:solidFill>
                  <a:srgbClr val="002060"/>
                </a:solidFill>
              </a:rPr>
              <a:t>．</a:t>
            </a:r>
            <a:r>
              <a:rPr lang="ja-JP" altLang="en-US" sz="4000" b="1" u="sng" dirty="0" smtClean="0">
                <a:solidFill>
                  <a:srgbClr val="002060"/>
                </a:solidFill>
              </a:rPr>
              <a:t>団体生命共済の新制度について</a:t>
            </a:r>
            <a:endParaRPr lang="ja-JP" altLang="en-US" sz="4000" b="1" u="sng" dirty="0">
              <a:solidFill>
                <a:srgbClr val="002060"/>
              </a:solidFill>
            </a:endParaRPr>
          </a:p>
        </p:txBody>
      </p:sp>
      <p:sp>
        <p:nvSpPr>
          <p:cNvPr id="13"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13</a:t>
            </a:r>
            <a:endParaRPr lang="ja-JP" altLang="en-US" sz="2000" dirty="0">
              <a:solidFill>
                <a:schemeClr val="bg1"/>
              </a:solidFill>
              <a:latin typeface="+mn-ea"/>
            </a:endParaRPr>
          </a:p>
        </p:txBody>
      </p:sp>
      <p:sp>
        <p:nvSpPr>
          <p:cNvPr id="15" name="正方形/長方形 14"/>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20" name="テキスト ボックス 19"/>
          <p:cNvSpPr txBox="1"/>
          <p:nvPr/>
        </p:nvSpPr>
        <p:spPr>
          <a:xfrm>
            <a:off x="561369" y="932194"/>
            <a:ext cx="6303665" cy="707886"/>
          </a:xfrm>
          <a:prstGeom prst="rect">
            <a:avLst/>
          </a:prstGeom>
          <a:noFill/>
          <a:effectLst>
            <a:softEdge rad="635000"/>
          </a:effectLst>
        </p:spPr>
        <p:txBody>
          <a:bodyPr wrap="square" rtlCol="0">
            <a:spAutoFit/>
          </a:bodyPr>
          <a:lstStyle/>
          <a:p>
            <a:r>
              <a:rPr lang="ja-JP" altLang="en-US" sz="4000" b="1" dirty="0">
                <a:solidFill>
                  <a:srgbClr val="002060"/>
                </a:solidFill>
              </a:rPr>
              <a:t>１</a:t>
            </a:r>
            <a:r>
              <a:rPr kumimoji="1" lang="ja-JP" altLang="en-US" sz="4000" b="1" dirty="0" smtClean="0">
                <a:solidFill>
                  <a:srgbClr val="002060"/>
                </a:solidFill>
              </a:rPr>
              <a:t>．</a:t>
            </a:r>
            <a:r>
              <a:rPr lang="ja-JP" altLang="en-US" sz="4000" b="1" dirty="0" smtClean="0">
                <a:solidFill>
                  <a:srgbClr val="002060"/>
                </a:solidFill>
              </a:rPr>
              <a:t>医療</a:t>
            </a:r>
            <a:r>
              <a:rPr lang="ja-JP" altLang="en-US" sz="4000" b="1" dirty="0">
                <a:solidFill>
                  <a:srgbClr val="002060"/>
                </a:solidFill>
              </a:rPr>
              <a:t>保障</a:t>
            </a:r>
            <a:r>
              <a:rPr lang="ja-JP" altLang="en-US" sz="4000" b="1" dirty="0" smtClean="0">
                <a:solidFill>
                  <a:srgbClr val="002060"/>
                </a:solidFill>
              </a:rPr>
              <a:t>の充実など</a:t>
            </a:r>
            <a:endParaRPr kumimoji="1" lang="en-US" altLang="ja-JP" sz="4000" b="1" dirty="0" smtClean="0">
              <a:solidFill>
                <a:srgbClr val="002060"/>
              </a:solidFill>
            </a:endParaRPr>
          </a:p>
        </p:txBody>
      </p:sp>
      <p:grpSp>
        <p:nvGrpSpPr>
          <p:cNvPr id="21" name="グループ化 20"/>
          <p:cNvGrpSpPr/>
          <p:nvPr/>
        </p:nvGrpSpPr>
        <p:grpSpPr bwMode="gray">
          <a:xfrm>
            <a:off x="1060450" y="1606698"/>
            <a:ext cx="7871677" cy="707886"/>
            <a:chOff x="1060449" y="1491641"/>
            <a:chExt cx="7749013" cy="707886"/>
          </a:xfrm>
        </p:grpSpPr>
        <p:sp>
          <p:nvSpPr>
            <p:cNvPr id="22" name="角丸四角形 21"/>
            <p:cNvSpPr/>
            <p:nvPr/>
          </p:nvSpPr>
          <p:spPr bwMode="gray">
            <a:xfrm>
              <a:off x="1060449" y="1851473"/>
              <a:ext cx="7749013"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3" name="テキスト ボックス 22"/>
            <p:cNvSpPr txBox="1"/>
            <p:nvPr/>
          </p:nvSpPr>
          <p:spPr bwMode="gray">
            <a:xfrm>
              <a:off x="1060449" y="1491641"/>
              <a:ext cx="7470233" cy="707886"/>
            </a:xfrm>
            <a:prstGeom prst="rect">
              <a:avLst/>
            </a:prstGeom>
            <a:noFill/>
            <a:effectLst>
              <a:softEdge rad="635000"/>
            </a:effectLst>
          </p:spPr>
          <p:txBody>
            <a:bodyPr wrap="square" rtlCol="0">
              <a:spAutoFit/>
            </a:bodyPr>
            <a:lstStyle/>
            <a:p>
              <a:r>
                <a:rPr lang="ja-JP" altLang="en-US" sz="4000" b="1" dirty="0">
                  <a:solidFill>
                    <a:srgbClr val="002060"/>
                  </a:solidFill>
                </a:rPr>
                <a:t>●高血圧の方の加入基準の緩和</a:t>
              </a:r>
            </a:p>
          </p:txBody>
        </p:sp>
      </p:grpSp>
    </p:spTree>
    <p:extLst>
      <p:ext uri="{BB962C8B-B14F-4D97-AF65-F5344CB8AC3E}">
        <p14:creationId xmlns:p14="http://schemas.microsoft.com/office/powerpoint/2010/main" val="26781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図表 44">
            <a:extLst>
              <a:ext uri="{FF2B5EF4-FFF2-40B4-BE49-F238E27FC236}">
                <a16:creationId xmlns:a16="http://schemas.microsoft.com/office/drawing/2014/main" id="{8621663F-EC02-4138-9C1C-5A0608CFF022}"/>
              </a:ext>
            </a:extLst>
          </p:cNvPr>
          <p:cNvGraphicFramePr/>
          <p:nvPr>
            <p:extLst/>
          </p:nvPr>
        </p:nvGraphicFramePr>
        <p:xfrm>
          <a:off x="3982784" y="2744791"/>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a:solidFill>
                  <a:srgbClr val="002060"/>
                </a:solidFill>
                <a:latin typeface="+mn-ea"/>
                <a:ea typeface="+mn-ea"/>
              </a:rPr>
              <a:t>Ⅱ</a:t>
            </a:r>
            <a:r>
              <a:rPr lang="ja-JP" altLang="en-US" sz="4000" b="1" u="sng" dirty="0" err="1" smtClean="0">
                <a:solidFill>
                  <a:srgbClr val="002060"/>
                </a:solidFill>
              </a:rPr>
              <a:t>．</a:t>
            </a:r>
            <a:r>
              <a:rPr lang="ja-JP" altLang="en-US" sz="4000" b="1" u="sng" dirty="0" smtClean="0">
                <a:solidFill>
                  <a:srgbClr val="002060"/>
                </a:solidFill>
              </a:rPr>
              <a:t>団体生命共済の新制度について</a:t>
            </a:r>
            <a:endParaRPr lang="ja-JP" altLang="en-US" sz="4000" b="1" u="sng" dirty="0">
              <a:solidFill>
                <a:srgbClr val="002060"/>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14</a:t>
            </a:r>
            <a:endParaRPr lang="ja-JP" altLang="en-US" sz="2000" dirty="0">
              <a:solidFill>
                <a:schemeClr val="bg1"/>
              </a:solidFill>
              <a:latin typeface="+mn-ea"/>
            </a:endParaRPr>
          </a:p>
        </p:txBody>
      </p:sp>
      <p:pic>
        <p:nvPicPr>
          <p:cNvPr id="3" name="図 2"/>
          <p:cNvPicPr>
            <a:picLocks noChangeAspect="1"/>
          </p:cNvPicPr>
          <p:nvPr/>
        </p:nvPicPr>
        <p:blipFill>
          <a:blip r:embed="rId8"/>
          <a:stretch>
            <a:fillRect/>
          </a:stretch>
        </p:blipFill>
        <p:spPr>
          <a:xfrm>
            <a:off x="1929161" y="3033871"/>
            <a:ext cx="6991815" cy="3642808"/>
          </a:xfrm>
          <a:prstGeom prst="rect">
            <a:avLst/>
          </a:prstGeom>
        </p:spPr>
      </p:pic>
      <p:sp>
        <p:nvSpPr>
          <p:cNvPr id="9" name="正方形/長方形 8"/>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11" name="テキスト ボックス 10"/>
          <p:cNvSpPr txBox="1"/>
          <p:nvPr/>
        </p:nvSpPr>
        <p:spPr>
          <a:xfrm>
            <a:off x="561369" y="932194"/>
            <a:ext cx="6303665" cy="707886"/>
          </a:xfrm>
          <a:prstGeom prst="rect">
            <a:avLst/>
          </a:prstGeom>
          <a:noFill/>
          <a:effectLst>
            <a:softEdge rad="635000"/>
          </a:effectLst>
        </p:spPr>
        <p:txBody>
          <a:bodyPr wrap="square" rtlCol="0">
            <a:spAutoFit/>
          </a:bodyPr>
          <a:lstStyle/>
          <a:p>
            <a:r>
              <a:rPr lang="ja-JP" altLang="en-US" sz="4000" b="1" dirty="0">
                <a:solidFill>
                  <a:srgbClr val="002060"/>
                </a:solidFill>
              </a:rPr>
              <a:t>１</a:t>
            </a:r>
            <a:r>
              <a:rPr kumimoji="1" lang="ja-JP" altLang="en-US" sz="4000" b="1" dirty="0" smtClean="0">
                <a:solidFill>
                  <a:srgbClr val="002060"/>
                </a:solidFill>
              </a:rPr>
              <a:t>．</a:t>
            </a:r>
            <a:r>
              <a:rPr lang="ja-JP" altLang="en-US" sz="4000" b="1" dirty="0" smtClean="0">
                <a:solidFill>
                  <a:srgbClr val="002060"/>
                </a:solidFill>
              </a:rPr>
              <a:t>医療</a:t>
            </a:r>
            <a:r>
              <a:rPr lang="ja-JP" altLang="en-US" sz="4000" b="1" dirty="0">
                <a:solidFill>
                  <a:srgbClr val="002060"/>
                </a:solidFill>
              </a:rPr>
              <a:t>保障</a:t>
            </a:r>
            <a:r>
              <a:rPr lang="ja-JP" altLang="en-US" sz="4000" b="1" dirty="0" smtClean="0">
                <a:solidFill>
                  <a:srgbClr val="002060"/>
                </a:solidFill>
              </a:rPr>
              <a:t>の充実など</a:t>
            </a:r>
            <a:endParaRPr kumimoji="1" lang="en-US" altLang="ja-JP" sz="4000" b="1" dirty="0" smtClean="0">
              <a:solidFill>
                <a:srgbClr val="002060"/>
              </a:solidFill>
            </a:endParaRPr>
          </a:p>
        </p:txBody>
      </p:sp>
      <p:grpSp>
        <p:nvGrpSpPr>
          <p:cNvPr id="12" name="グループ化 11"/>
          <p:cNvGrpSpPr/>
          <p:nvPr/>
        </p:nvGrpSpPr>
        <p:grpSpPr bwMode="gray">
          <a:xfrm>
            <a:off x="1073382" y="1606698"/>
            <a:ext cx="7736081" cy="707886"/>
            <a:chOff x="1773043" y="1491641"/>
            <a:chExt cx="7036419" cy="707886"/>
          </a:xfrm>
        </p:grpSpPr>
        <p:sp>
          <p:nvSpPr>
            <p:cNvPr id="16" name="角丸四角形 15"/>
            <p:cNvSpPr/>
            <p:nvPr/>
          </p:nvSpPr>
          <p:spPr bwMode="gray">
            <a:xfrm>
              <a:off x="1773043" y="1851473"/>
              <a:ext cx="7036419"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1773043" y="1491641"/>
              <a:ext cx="6757639" cy="707886"/>
            </a:xfrm>
            <a:prstGeom prst="rect">
              <a:avLst/>
            </a:prstGeom>
            <a:noFill/>
            <a:effectLst>
              <a:softEdge rad="635000"/>
            </a:effectLst>
          </p:spPr>
          <p:txBody>
            <a:bodyPr wrap="square" rtlCol="0">
              <a:spAutoFit/>
            </a:bodyPr>
            <a:lstStyle/>
            <a:p>
              <a:r>
                <a:rPr lang="ja-JP" altLang="en-US" sz="4000" b="1" dirty="0">
                  <a:solidFill>
                    <a:srgbClr val="002060"/>
                  </a:solidFill>
                </a:rPr>
                <a:t>●個人賠償責任共済の新設</a:t>
              </a:r>
            </a:p>
          </p:txBody>
        </p:sp>
      </p:grpSp>
      <p:sp>
        <p:nvSpPr>
          <p:cNvPr id="18" name="右矢印 17"/>
          <p:cNvSpPr/>
          <p:nvPr/>
        </p:nvSpPr>
        <p:spPr>
          <a:xfrm>
            <a:off x="647061" y="2241626"/>
            <a:ext cx="10207869" cy="963584"/>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50000"/>
                </a:schemeClr>
              </a:solidFill>
            </a:endParaRPr>
          </a:p>
        </p:txBody>
      </p:sp>
      <p:sp>
        <p:nvSpPr>
          <p:cNvPr id="19" name="テキスト ボックス 18"/>
          <p:cNvSpPr txBox="1"/>
          <p:nvPr/>
        </p:nvSpPr>
        <p:spPr>
          <a:xfrm>
            <a:off x="-27526" y="2449096"/>
            <a:ext cx="10207869" cy="584775"/>
          </a:xfrm>
          <a:prstGeom prst="rect">
            <a:avLst/>
          </a:prstGeom>
          <a:noFill/>
        </p:spPr>
        <p:txBody>
          <a:bodyPr wrap="square" rtlCol="0">
            <a:spAutoFit/>
          </a:bodyPr>
          <a:lstStyle/>
          <a:p>
            <a:pPr algn="ctr"/>
            <a:r>
              <a:rPr lang="ja-JP" altLang="en-US" sz="3200" b="1" dirty="0" smtClean="0">
                <a:solidFill>
                  <a:schemeClr val="accent3">
                    <a:lumMod val="50000"/>
                  </a:schemeClr>
                </a:solidFill>
              </a:rPr>
              <a:t>近年高額化</a:t>
            </a:r>
            <a:r>
              <a:rPr lang="ja-JP" altLang="en-US" sz="3200" b="1" dirty="0">
                <a:solidFill>
                  <a:schemeClr val="accent3">
                    <a:lumMod val="50000"/>
                  </a:schemeClr>
                </a:solidFill>
              </a:rPr>
              <a:t>する傾向に</a:t>
            </a:r>
            <a:r>
              <a:rPr lang="ja-JP" altLang="en-US" sz="3200" b="1" dirty="0" smtClean="0">
                <a:solidFill>
                  <a:schemeClr val="accent3">
                    <a:lumMod val="50000"/>
                  </a:schemeClr>
                </a:solidFill>
              </a:rPr>
              <a:t>ある賠償金</a:t>
            </a:r>
            <a:endParaRPr lang="ja-JP" altLang="en-US" sz="3200" b="1" dirty="0">
              <a:solidFill>
                <a:schemeClr val="accent3">
                  <a:lumMod val="50000"/>
                </a:schemeClr>
              </a:solidFill>
            </a:endParaRPr>
          </a:p>
        </p:txBody>
      </p:sp>
      <p:sp>
        <p:nvSpPr>
          <p:cNvPr id="13" name="角丸四角形吹き出し 12"/>
          <p:cNvSpPr/>
          <p:nvPr/>
        </p:nvSpPr>
        <p:spPr>
          <a:xfrm>
            <a:off x="7454745" y="888272"/>
            <a:ext cx="2623944" cy="1286098"/>
          </a:xfrm>
          <a:prstGeom prst="wedgeRoundRectCallout">
            <a:avLst>
              <a:gd name="adj1" fmla="val -39319"/>
              <a:gd name="adj2" fmla="val 7315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rPr>
              <a:t>任意</a:t>
            </a:r>
            <a:r>
              <a:rPr lang="ja-JP" altLang="en-US" sz="2800" b="1" dirty="0" smtClean="0">
                <a:solidFill>
                  <a:srgbClr val="FF0000"/>
                </a:solidFill>
              </a:rPr>
              <a:t>で</a:t>
            </a:r>
            <a:endParaRPr lang="en-US" altLang="ja-JP" sz="2800" b="1" dirty="0" smtClean="0">
              <a:solidFill>
                <a:srgbClr val="FF0000"/>
              </a:solidFill>
            </a:endParaRPr>
          </a:p>
          <a:p>
            <a:pPr algn="ctr"/>
            <a:r>
              <a:rPr lang="ja-JP" altLang="en-US" sz="2800" b="1" dirty="0" smtClean="0">
                <a:solidFill>
                  <a:srgbClr val="FF0000"/>
                </a:solidFill>
              </a:rPr>
              <a:t>選択</a:t>
            </a:r>
            <a:r>
              <a:rPr lang="ja-JP" altLang="en-US" sz="2800" b="1" dirty="0">
                <a:solidFill>
                  <a:srgbClr val="FF0000"/>
                </a:solidFill>
              </a:rPr>
              <a:t>可能に</a:t>
            </a:r>
          </a:p>
        </p:txBody>
      </p:sp>
    </p:spTree>
    <p:extLst>
      <p:ext uri="{BB962C8B-B14F-4D97-AF65-F5344CB8AC3E}">
        <p14:creationId xmlns:p14="http://schemas.microsoft.com/office/powerpoint/2010/main" val="2475280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図表 44">
            <a:extLst>
              <a:ext uri="{FF2B5EF4-FFF2-40B4-BE49-F238E27FC236}">
                <a16:creationId xmlns:a16="http://schemas.microsoft.com/office/drawing/2014/main" id="{8621663F-EC02-4138-9C1C-5A0608CFF022}"/>
              </a:ext>
            </a:extLst>
          </p:cNvPr>
          <p:cNvGraphicFramePr/>
          <p:nvPr>
            <p:extLst/>
          </p:nvPr>
        </p:nvGraphicFramePr>
        <p:xfrm>
          <a:off x="3982784" y="2744791"/>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a:solidFill>
                  <a:srgbClr val="002060"/>
                </a:solidFill>
                <a:latin typeface="+mn-ea"/>
                <a:ea typeface="+mn-ea"/>
              </a:rPr>
              <a:t>Ⅱ</a:t>
            </a:r>
            <a:r>
              <a:rPr lang="ja-JP" altLang="en-US" sz="4000" b="1" u="sng" dirty="0" err="1" smtClean="0">
                <a:solidFill>
                  <a:srgbClr val="002060"/>
                </a:solidFill>
              </a:rPr>
              <a:t>．</a:t>
            </a:r>
            <a:r>
              <a:rPr lang="ja-JP" altLang="en-US" sz="4000" b="1" u="sng" dirty="0" smtClean="0">
                <a:solidFill>
                  <a:srgbClr val="002060"/>
                </a:solidFill>
              </a:rPr>
              <a:t>団体生命共済の新制度について</a:t>
            </a:r>
            <a:endParaRPr lang="ja-JP" altLang="en-US" sz="4000" b="1" u="sng" dirty="0">
              <a:solidFill>
                <a:srgbClr val="002060"/>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15</a:t>
            </a:r>
            <a:endParaRPr lang="ja-JP" altLang="en-US" sz="2000" dirty="0">
              <a:solidFill>
                <a:schemeClr val="bg1"/>
              </a:solidFill>
              <a:latin typeface="+mn-ea"/>
            </a:endParaRPr>
          </a:p>
        </p:txBody>
      </p:sp>
      <p:sp>
        <p:nvSpPr>
          <p:cNvPr id="15" name="テキスト ボックス 14"/>
          <p:cNvSpPr txBox="1"/>
          <p:nvPr/>
        </p:nvSpPr>
        <p:spPr bwMode="gray">
          <a:xfrm>
            <a:off x="394719" y="2652975"/>
            <a:ext cx="10712554" cy="954107"/>
          </a:xfrm>
          <a:prstGeom prst="rect">
            <a:avLst/>
          </a:prstGeom>
          <a:solidFill>
            <a:schemeClr val="bg1">
              <a:alpha val="0"/>
            </a:schemeClr>
          </a:solidFill>
        </p:spPr>
        <p:txBody>
          <a:bodyPr wrap="square" rtlCol="0">
            <a:spAutoFit/>
          </a:bodyPr>
          <a:lstStyle/>
          <a:p>
            <a:r>
              <a:rPr lang="ja-JP" altLang="en-US" sz="3200" b="1" dirty="0" smtClean="0">
                <a:solidFill>
                  <a:srgbClr val="002060"/>
                </a:solidFill>
              </a:rPr>
              <a:t>☺日常生活で生じる法律上の賠償責任に対応</a:t>
            </a:r>
            <a:endParaRPr lang="en-US" altLang="ja-JP" sz="3200" b="1" dirty="0" smtClean="0">
              <a:solidFill>
                <a:srgbClr val="002060"/>
              </a:solidFill>
            </a:endParaRPr>
          </a:p>
          <a:p>
            <a:endParaRPr lang="en-US" altLang="ja-JP" sz="1200" b="1" dirty="0" smtClean="0">
              <a:solidFill>
                <a:srgbClr val="002060"/>
              </a:solidFill>
            </a:endParaRPr>
          </a:p>
          <a:p>
            <a:endParaRPr lang="en-US" altLang="ja-JP" sz="1200" b="1" dirty="0" smtClean="0">
              <a:solidFill>
                <a:srgbClr val="002060"/>
              </a:solidFill>
            </a:endParaRPr>
          </a:p>
        </p:txBody>
      </p:sp>
      <p:pic>
        <p:nvPicPr>
          <p:cNvPr id="2" name="図 1"/>
          <p:cNvPicPr>
            <a:picLocks noChangeAspect="1"/>
          </p:cNvPicPr>
          <p:nvPr/>
        </p:nvPicPr>
        <p:blipFill rotWithShape="1">
          <a:blip r:embed="rId8"/>
          <a:srcRect l="170" t="414" r="1252" b="1961"/>
          <a:stretch/>
        </p:blipFill>
        <p:spPr>
          <a:xfrm>
            <a:off x="394719" y="4297716"/>
            <a:ext cx="10415239" cy="1665841"/>
          </a:xfrm>
          <a:prstGeom prst="rect">
            <a:avLst/>
          </a:prstGeom>
        </p:spPr>
      </p:pic>
      <p:sp>
        <p:nvSpPr>
          <p:cNvPr id="16" name="正方形/長方形 1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17" name="テキスト ボックス 16"/>
          <p:cNvSpPr txBox="1"/>
          <p:nvPr/>
        </p:nvSpPr>
        <p:spPr bwMode="gray">
          <a:xfrm>
            <a:off x="394719" y="3343751"/>
            <a:ext cx="10712554" cy="954107"/>
          </a:xfrm>
          <a:prstGeom prst="rect">
            <a:avLst/>
          </a:prstGeom>
          <a:solidFill>
            <a:schemeClr val="bg1">
              <a:alpha val="0"/>
            </a:schemeClr>
          </a:solidFill>
        </p:spPr>
        <p:txBody>
          <a:bodyPr wrap="square" rtlCol="0">
            <a:spAutoFit/>
          </a:bodyPr>
          <a:lstStyle/>
          <a:p>
            <a:r>
              <a:rPr lang="ja-JP" altLang="en-US" sz="3200" b="1" dirty="0" smtClean="0">
                <a:solidFill>
                  <a:srgbClr val="002060"/>
                </a:solidFill>
              </a:rPr>
              <a:t>☺</a:t>
            </a:r>
            <a:r>
              <a:rPr lang="ja-JP" altLang="en-US" sz="3200" b="1" u="sng" dirty="0" smtClean="0">
                <a:solidFill>
                  <a:srgbClr val="C00000"/>
                </a:solidFill>
              </a:rPr>
              <a:t>自転車事故も補償の対象 </a:t>
            </a:r>
            <a:r>
              <a:rPr lang="ja-JP" altLang="en-US" sz="1600" b="1" u="sng" dirty="0">
                <a:solidFill>
                  <a:srgbClr val="C00000"/>
                </a:solidFill>
                <a:latin typeface="+mn-ea"/>
              </a:rPr>
              <a:t>！</a:t>
            </a:r>
            <a:r>
              <a:rPr lang="ja-JP" altLang="en-US" sz="1600" b="1" u="sng" dirty="0" smtClean="0">
                <a:solidFill>
                  <a:srgbClr val="C00000"/>
                </a:solidFill>
                <a:latin typeface="+mn-ea"/>
              </a:rPr>
              <a:t>近年、自治体ごとに「義務化」が進んでいます！</a:t>
            </a:r>
            <a:endParaRPr lang="en-US" altLang="ja-JP" sz="3600" b="1" u="sng" dirty="0" smtClean="0">
              <a:solidFill>
                <a:srgbClr val="C00000"/>
              </a:solidFill>
            </a:endParaRPr>
          </a:p>
          <a:p>
            <a:endParaRPr lang="en-US" altLang="ja-JP" sz="1200" b="1" dirty="0" smtClean="0">
              <a:solidFill>
                <a:srgbClr val="002060"/>
              </a:solidFill>
            </a:endParaRPr>
          </a:p>
          <a:p>
            <a:endParaRPr lang="en-US" altLang="ja-JP" sz="1200" b="1" dirty="0" smtClean="0">
              <a:solidFill>
                <a:srgbClr val="002060"/>
              </a:solidFill>
            </a:endParaRPr>
          </a:p>
        </p:txBody>
      </p:sp>
      <p:sp>
        <p:nvSpPr>
          <p:cNvPr id="18" name="テキスト ボックス 17"/>
          <p:cNvSpPr txBox="1"/>
          <p:nvPr/>
        </p:nvSpPr>
        <p:spPr>
          <a:xfrm>
            <a:off x="561369" y="932194"/>
            <a:ext cx="6303665" cy="707886"/>
          </a:xfrm>
          <a:prstGeom prst="rect">
            <a:avLst/>
          </a:prstGeom>
          <a:noFill/>
          <a:effectLst>
            <a:softEdge rad="635000"/>
          </a:effectLst>
        </p:spPr>
        <p:txBody>
          <a:bodyPr wrap="square" rtlCol="0">
            <a:spAutoFit/>
          </a:bodyPr>
          <a:lstStyle/>
          <a:p>
            <a:r>
              <a:rPr lang="ja-JP" altLang="en-US" sz="4000" b="1" dirty="0">
                <a:solidFill>
                  <a:srgbClr val="002060"/>
                </a:solidFill>
              </a:rPr>
              <a:t>１</a:t>
            </a:r>
            <a:r>
              <a:rPr kumimoji="1" lang="ja-JP" altLang="en-US" sz="4000" b="1" dirty="0" smtClean="0">
                <a:solidFill>
                  <a:srgbClr val="002060"/>
                </a:solidFill>
              </a:rPr>
              <a:t>．</a:t>
            </a:r>
            <a:r>
              <a:rPr lang="ja-JP" altLang="en-US" sz="4000" b="1" dirty="0" smtClean="0">
                <a:solidFill>
                  <a:srgbClr val="002060"/>
                </a:solidFill>
              </a:rPr>
              <a:t>医療</a:t>
            </a:r>
            <a:r>
              <a:rPr lang="ja-JP" altLang="en-US" sz="4000" b="1" dirty="0">
                <a:solidFill>
                  <a:srgbClr val="002060"/>
                </a:solidFill>
              </a:rPr>
              <a:t>保障</a:t>
            </a:r>
            <a:r>
              <a:rPr lang="ja-JP" altLang="en-US" sz="4000" b="1" dirty="0" smtClean="0">
                <a:solidFill>
                  <a:srgbClr val="002060"/>
                </a:solidFill>
              </a:rPr>
              <a:t>の充実など</a:t>
            </a:r>
            <a:endParaRPr kumimoji="1" lang="en-US" altLang="ja-JP" sz="4000" b="1" dirty="0" smtClean="0">
              <a:solidFill>
                <a:srgbClr val="002060"/>
              </a:solidFill>
            </a:endParaRPr>
          </a:p>
        </p:txBody>
      </p:sp>
      <p:sp>
        <p:nvSpPr>
          <p:cNvPr id="20" name="角丸四角形 19"/>
          <p:cNvSpPr/>
          <p:nvPr/>
        </p:nvSpPr>
        <p:spPr bwMode="gray">
          <a:xfrm>
            <a:off x="1060451" y="1966530"/>
            <a:ext cx="6458758"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4" name="角丸四角形吹き出し 23"/>
          <p:cNvSpPr/>
          <p:nvPr/>
        </p:nvSpPr>
        <p:spPr>
          <a:xfrm>
            <a:off x="7454745" y="888272"/>
            <a:ext cx="2623944" cy="1286098"/>
          </a:xfrm>
          <a:prstGeom prst="wedgeRoundRectCallout">
            <a:avLst>
              <a:gd name="adj1" fmla="val -39319"/>
              <a:gd name="adj2" fmla="val 7315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rPr>
              <a:t>任意</a:t>
            </a:r>
            <a:r>
              <a:rPr lang="ja-JP" altLang="en-US" sz="2800" b="1" dirty="0" smtClean="0">
                <a:solidFill>
                  <a:srgbClr val="FF0000"/>
                </a:solidFill>
              </a:rPr>
              <a:t>で</a:t>
            </a:r>
            <a:endParaRPr lang="en-US" altLang="ja-JP" sz="2800" b="1" dirty="0" smtClean="0">
              <a:solidFill>
                <a:srgbClr val="FF0000"/>
              </a:solidFill>
            </a:endParaRPr>
          </a:p>
          <a:p>
            <a:pPr algn="ctr"/>
            <a:r>
              <a:rPr lang="ja-JP" altLang="en-US" sz="2800" b="1" dirty="0" smtClean="0">
                <a:solidFill>
                  <a:srgbClr val="FF0000"/>
                </a:solidFill>
              </a:rPr>
              <a:t>選択</a:t>
            </a:r>
            <a:r>
              <a:rPr lang="ja-JP" altLang="en-US" sz="2800" b="1" dirty="0">
                <a:solidFill>
                  <a:srgbClr val="FF0000"/>
                </a:solidFill>
              </a:rPr>
              <a:t>可能に</a:t>
            </a:r>
          </a:p>
        </p:txBody>
      </p:sp>
      <p:sp>
        <p:nvSpPr>
          <p:cNvPr id="26" name="テキスト ボックス 25"/>
          <p:cNvSpPr txBox="1"/>
          <p:nvPr/>
        </p:nvSpPr>
        <p:spPr>
          <a:xfrm>
            <a:off x="1073382" y="1606698"/>
            <a:ext cx="7429581" cy="707886"/>
          </a:xfrm>
          <a:prstGeom prst="rect">
            <a:avLst/>
          </a:prstGeom>
          <a:noFill/>
          <a:effectLst>
            <a:softEdge rad="635000"/>
          </a:effectLst>
        </p:spPr>
        <p:txBody>
          <a:bodyPr wrap="square" rtlCol="0">
            <a:spAutoFit/>
          </a:bodyPr>
          <a:lstStyle/>
          <a:p>
            <a:r>
              <a:rPr lang="ja-JP" altLang="en-US" sz="4000" b="1" dirty="0">
                <a:solidFill>
                  <a:srgbClr val="002060"/>
                </a:solidFill>
              </a:rPr>
              <a:t>●個人賠償責任共済の新設</a:t>
            </a:r>
          </a:p>
        </p:txBody>
      </p:sp>
    </p:spTree>
    <p:extLst>
      <p:ext uri="{BB962C8B-B14F-4D97-AF65-F5344CB8AC3E}">
        <p14:creationId xmlns:p14="http://schemas.microsoft.com/office/powerpoint/2010/main" val="1455807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gray">
          <a:xfrm>
            <a:off x="103159" y="1683520"/>
            <a:ext cx="4981797" cy="22302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5803" y="1198767"/>
            <a:ext cx="7446068" cy="769441"/>
          </a:xfrm>
          <a:prstGeom prst="rect">
            <a:avLst/>
          </a:prstGeom>
          <a:noFill/>
        </p:spPr>
        <p:txBody>
          <a:bodyPr wrap="square" rtlCol="0">
            <a:spAutoFit/>
          </a:bodyPr>
          <a:lstStyle/>
          <a:p>
            <a:r>
              <a:rPr lang="ja-JP" altLang="en-US" sz="4400" b="1" dirty="0" smtClean="0">
                <a:solidFill>
                  <a:srgbClr val="002060"/>
                </a:solidFill>
              </a:rPr>
              <a:t>新制度のポイント</a:t>
            </a:r>
            <a:endParaRPr kumimoji="1" lang="en-US" altLang="ja-JP" sz="4400" b="1" dirty="0" smtClean="0">
              <a:solidFill>
                <a:srgbClr val="002060"/>
              </a:solidFill>
            </a:endParaRPr>
          </a:p>
        </p:txBody>
      </p:sp>
      <p:grpSp>
        <p:nvGrpSpPr>
          <p:cNvPr id="14" name="グループ化 13"/>
          <p:cNvGrpSpPr/>
          <p:nvPr/>
        </p:nvGrpSpPr>
        <p:grpSpPr bwMode="gray">
          <a:xfrm>
            <a:off x="7661861" y="2527933"/>
            <a:ext cx="4899588" cy="3679902"/>
            <a:chOff x="3669145" y="2452961"/>
            <a:chExt cx="4899588" cy="3679902"/>
          </a:xfrm>
        </p:grpSpPr>
        <p:sp>
          <p:nvSpPr>
            <p:cNvPr id="17" name="楕円 16"/>
            <p:cNvSpPr/>
            <p:nvPr/>
          </p:nvSpPr>
          <p:spPr bwMode="gray">
            <a:xfrm>
              <a:off x="4204851" y="2452961"/>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5" name="テキスト ボックス 14"/>
            <p:cNvSpPr txBox="1"/>
            <p:nvPr/>
          </p:nvSpPr>
          <p:spPr bwMode="gray">
            <a:xfrm>
              <a:off x="3669145" y="3242022"/>
              <a:ext cx="4899588" cy="2492990"/>
            </a:xfrm>
            <a:prstGeom prst="rect">
              <a:avLst/>
            </a:prstGeom>
            <a:solidFill>
              <a:schemeClr val="bg1">
                <a:alpha val="0"/>
              </a:schemeClr>
            </a:solidFill>
          </p:spPr>
          <p:txBody>
            <a:bodyPr wrap="square" rtlCol="0">
              <a:spAutoFit/>
            </a:bodyPr>
            <a:lstStyle/>
            <a:p>
              <a:pPr algn="ctr"/>
              <a:endParaRPr lang="en-US" altLang="ja-JP" sz="3600" b="1" dirty="0" smtClean="0">
                <a:solidFill>
                  <a:srgbClr val="003300"/>
                </a:solidFill>
              </a:endParaRPr>
            </a:p>
            <a:p>
              <a:pPr algn="ctr"/>
              <a:r>
                <a:rPr lang="ja-JP" altLang="en-US" sz="3200" b="1" dirty="0" err="1" smtClean="0">
                  <a:solidFill>
                    <a:srgbClr val="006600"/>
                  </a:solidFill>
                </a:rPr>
                <a:t>じちろう</a:t>
              </a:r>
              <a:r>
                <a:rPr lang="ja-JP" altLang="en-US" sz="3200" b="1" dirty="0" smtClean="0">
                  <a:solidFill>
                    <a:srgbClr val="006600"/>
                  </a:solidFill>
                </a:rPr>
                <a:t>退職者</a:t>
              </a:r>
              <a:endParaRPr lang="en-US" altLang="ja-JP" sz="3200" b="1" dirty="0" smtClean="0">
                <a:solidFill>
                  <a:srgbClr val="006600"/>
                </a:solidFill>
              </a:endParaRPr>
            </a:p>
            <a:p>
              <a:pPr algn="ctr"/>
              <a:r>
                <a:rPr lang="ja-JP" altLang="en-US" sz="3200" b="1" dirty="0" smtClean="0">
                  <a:solidFill>
                    <a:srgbClr val="006600"/>
                  </a:solidFill>
                </a:rPr>
                <a:t>団体生命共済</a:t>
              </a:r>
              <a:endParaRPr lang="en-US" altLang="ja-JP" sz="3200" b="1" dirty="0" smtClean="0">
                <a:solidFill>
                  <a:srgbClr val="006600"/>
                </a:solidFill>
              </a:endParaRPr>
            </a:p>
            <a:p>
              <a:pPr algn="ctr"/>
              <a:r>
                <a:rPr lang="ja-JP" altLang="en-US" sz="3200" b="1" dirty="0" smtClean="0">
                  <a:solidFill>
                    <a:srgbClr val="002060"/>
                  </a:solidFill>
                </a:rPr>
                <a:t>の新設</a:t>
              </a:r>
              <a:endParaRPr lang="en-US" altLang="ja-JP" sz="3200" b="1" dirty="0">
                <a:solidFill>
                  <a:srgbClr val="002060"/>
                </a:solidFill>
              </a:endParaRPr>
            </a:p>
            <a:p>
              <a:endParaRPr lang="en-US" altLang="ja-JP" sz="1200" b="1" u="sng" dirty="0">
                <a:solidFill>
                  <a:srgbClr val="C00000"/>
                </a:solidFill>
              </a:endParaRPr>
            </a:p>
            <a:p>
              <a:endParaRPr lang="en-US" altLang="ja-JP" sz="1200" b="1" dirty="0" smtClean="0">
                <a:solidFill>
                  <a:srgbClr val="002060"/>
                </a:solidFill>
              </a:endParaRPr>
            </a:p>
          </p:txBody>
        </p:sp>
      </p:grpSp>
      <p:sp>
        <p:nvSpPr>
          <p:cNvPr id="13" name="タイトル 1"/>
          <p:cNvSpPr>
            <a:spLocks noGrp="1"/>
          </p:cNvSpPr>
          <p:nvPr>
            <p:ph type="title"/>
          </p:nvPr>
        </p:nvSpPr>
        <p:spPr>
          <a:xfrm>
            <a:off x="445803" y="242850"/>
            <a:ext cx="11274129" cy="1320800"/>
          </a:xfrm>
        </p:spPr>
        <p:txBody>
          <a:bodyPr>
            <a:noAutofit/>
          </a:bodyPr>
          <a:lstStyle/>
          <a:p>
            <a:r>
              <a:rPr lang="en-US" altLang="ja-JP" sz="4000" b="1" u="sng" dirty="0" smtClean="0">
                <a:solidFill>
                  <a:srgbClr val="002060"/>
                </a:solidFill>
                <a:latin typeface="+mn-ea"/>
                <a:ea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a:t>
            </a:r>
            <a:r>
              <a:rPr lang="ja-JP" altLang="en-US" sz="4000" b="1" u="sng" dirty="0" smtClean="0">
                <a:solidFill>
                  <a:srgbClr val="002060"/>
                </a:solidFill>
              </a:rPr>
              <a:t>ついて</a:t>
            </a:r>
            <a:endParaRPr kumimoji="1" lang="ja-JP" altLang="en-US" sz="4000" b="1" u="sng"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16</a:t>
            </a:r>
            <a:endParaRPr lang="ja-JP" altLang="en-US" sz="2000" dirty="0">
              <a:solidFill>
                <a:schemeClr val="bg1"/>
              </a:solidFill>
              <a:latin typeface="+mn-ea"/>
            </a:endParaRPr>
          </a:p>
        </p:txBody>
      </p:sp>
      <p:grpSp>
        <p:nvGrpSpPr>
          <p:cNvPr id="7" name="グループ化 6"/>
          <p:cNvGrpSpPr/>
          <p:nvPr/>
        </p:nvGrpSpPr>
        <p:grpSpPr bwMode="gray">
          <a:xfrm>
            <a:off x="-130409" y="2527933"/>
            <a:ext cx="4299246" cy="3679902"/>
            <a:chOff x="-92777" y="2493792"/>
            <a:chExt cx="4299246" cy="3679902"/>
          </a:xfrm>
        </p:grpSpPr>
        <p:sp>
          <p:nvSpPr>
            <p:cNvPr id="19" name="楕円 18"/>
            <p:cNvSpPr/>
            <p:nvPr/>
          </p:nvSpPr>
          <p:spPr bwMode="gray">
            <a:xfrm>
              <a:off x="237732" y="2493792"/>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1" name="テキスト ボックス 10"/>
            <p:cNvSpPr txBox="1"/>
            <p:nvPr/>
          </p:nvSpPr>
          <p:spPr bwMode="gray">
            <a:xfrm>
              <a:off x="-92777" y="3687411"/>
              <a:ext cx="4299246" cy="1846659"/>
            </a:xfrm>
            <a:prstGeom prst="rect">
              <a:avLst/>
            </a:prstGeom>
            <a:solidFill>
              <a:schemeClr val="bg1">
                <a:alpha val="0"/>
              </a:schemeClr>
            </a:solidFill>
          </p:spPr>
          <p:txBody>
            <a:bodyPr wrap="square" rtlCol="0">
              <a:spAutoFit/>
            </a:bodyPr>
            <a:lstStyle/>
            <a:p>
              <a:pPr algn="ctr"/>
              <a:r>
                <a:rPr lang="ja-JP" altLang="en-US" sz="3600" b="1" dirty="0" smtClean="0">
                  <a:solidFill>
                    <a:srgbClr val="002060"/>
                  </a:solidFill>
                </a:rPr>
                <a:t>医療保障の充実</a:t>
              </a:r>
              <a:endParaRPr lang="en-US" altLang="ja-JP" sz="3600" b="1" dirty="0" smtClean="0">
                <a:solidFill>
                  <a:srgbClr val="002060"/>
                </a:solidFill>
              </a:endParaRPr>
            </a:p>
            <a:p>
              <a:pPr algn="ctr"/>
              <a:endParaRPr lang="en-US" altLang="ja-JP" sz="1000" b="1" dirty="0" smtClean="0">
                <a:solidFill>
                  <a:srgbClr val="002060"/>
                </a:solidFill>
              </a:endParaRPr>
            </a:p>
            <a:p>
              <a:r>
                <a:rPr lang="ja-JP" altLang="en-US" sz="2800" b="1" dirty="0" smtClean="0">
                  <a:solidFill>
                    <a:srgbClr val="002060"/>
                  </a:solidFill>
                </a:rPr>
                <a:t>　　・</a:t>
              </a:r>
              <a:r>
                <a:rPr lang="ja-JP" altLang="en-US" sz="2800" b="1" dirty="0" smtClean="0">
                  <a:solidFill>
                    <a:srgbClr val="006600"/>
                  </a:solidFill>
                </a:rPr>
                <a:t>がん保障</a:t>
              </a:r>
              <a:endParaRPr lang="en-US" altLang="ja-JP" sz="2800" b="1" dirty="0">
                <a:solidFill>
                  <a:srgbClr val="006600"/>
                </a:solidFill>
              </a:endParaRPr>
            </a:p>
            <a:p>
              <a:r>
                <a:rPr lang="ja-JP" altLang="en-US" sz="2800" b="1" dirty="0" smtClean="0">
                  <a:solidFill>
                    <a:srgbClr val="003300"/>
                  </a:solidFill>
                </a:rPr>
                <a:t>　　</a:t>
              </a:r>
              <a:r>
                <a:rPr lang="ja-JP" altLang="en-US" sz="2800" b="1" dirty="0" smtClean="0">
                  <a:solidFill>
                    <a:srgbClr val="002060"/>
                  </a:solidFill>
                </a:rPr>
                <a:t>・</a:t>
              </a:r>
              <a:r>
                <a:rPr lang="ja-JP" altLang="en-US" sz="2800" b="1" dirty="0" smtClean="0">
                  <a:solidFill>
                    <a:srgbClr val="006600"/>
                  </a:solidFill>
                </a:rPr>
                <a:t>先進医療保障 </a:t>
              </a:r>
              <a:r>
                <a:rPr lang="ja-JP" altLang="en-US" sz="2000" b="1" dirty="0" smtClean="0">
                  <a:solidFill>
                    <a:srgbClr val="002060"/>
                  </a:solidFill>
                </a:rPr>
                <a:t>など</a:t>
              </a:r>
              <a:endParaRPr lang="en-US" altLang="ja-JP" sz="2800" b="1" dirty="0" smtClean="0">
                <a:solidFill>
                  <a:srgbClr val="002060"/>
                </a:solidFill>
              </a:endParaRPr>
            </a:p>
            <a:p>
              <a:endParaRPr lang="en-US" altLang="ja-JP" sz="1200" b="1" dirty="0" smtClean="0">
                <a:solidFill>
                  <a:srgbClr val="002060"/>
                </a:solidFill>
              </a:endParaRPr>
            </a:p>
          </p:txBody>
        </p:sp>
      </p:gr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a:xfrm>
            <a:off x="1562014" y="2811061"/>
            <a:ext cx="914400" cy="866775"/>
          </a:xfrm>
          <a:prstGeom prst="rect">
            <a:avLst/>
          </a:prstGeom>
        </p:spPr>
      </p:pic>
      <p:grpSp>
        <p:nvGrpSpPr>
          <p:cNvPr id="2" name="グループ化 1"/>
          <p:cNvGrpSpPr/>
          <p:nvPr/>
        </p:nvGrpSpPr>
        <p:grpSpPr bwMode="gray">
          <a:xfrm>
            <a:off x="3671160" y="2516987"/>
            <a:ext cx="4883523" cy="3679902"/>
            <a:chOff x="3671160" y="2516987"/>
            <a:chExt cx="4883523" cy="3679902"/>
          </a:xfrm>
        </p:grpSpPr>
        <p:grpSp>
          <p:nvGrpSpPr>
            <p:cNvPr id="16" name="グループ化 15"/>
            <p:cNvGrpSpPr/>
            <p:nvPr/>
          </p:nvGrpSpPr>
          <p:grpSpPr bwMode="gray">
            <a:xfrm>
              <a:off x="3671160" y="2516987"/>
              <a:ext cx="4883523" cy="3679902"/>
              <a:chOff x="7724204" y="2452961"/>
              <a:chExt cx="4883523" cy="3679902"/>
            </a:xfrm>
          </p:grpSpPr>
          <p:sp>
            <p:nvSpPr>
              <p:cNvPr id="18" name="楕円 17"/>
              <p:cNvSpPr/>
              <p:nvPr/>
            </p:nvSpPr>
            <p:spPr bwMode="gray">
              <a:xfrm>
                <a:off x="8197567" y="2452961"/>
                <a:ext cx="3828176" cy="367990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 name="テキスト ボックス 7"/>
              <p:cNvSpPr txBox="1"/>
              <p:nvPr/>
            </p:nvSpPr>
            <p:spPr bwMode="gray">
              <a:xfrm>
                <a:off x="7724204" y="3765242"/>
                <a:ext cx="4883523" cy="1446550"/>
              </a:xfrm>
              <a:prstGeom prst="rect">
                <a:avLst/>
              </a:prstGeom>
              <a:solidFill>
                <a:schemeClr val="bg1">
                  <a:alpha val="0"/>
                </a:schemeClr>
              </a:solidFill>
            </p:spPr>
            <p:txBody>
              <a:bodyPr wrap="square" rtlCol="0">
                <a:spAutoFit/>
              </a:bodyPr>
              <a:lstStyle/>
              <a:p>
                <a:endParaRPr lang="en-US" altLang="ja-JP" sz="1200" b="1" u="sng" dirty="0">
                  <a:solidFill>
                    <a:srgbClr val="C00000"/>
                  </a:solidFill>
                </a:endParaRPr>
              </a:p>
              <a:p>
                <a:pPr lvl="0" algn="ctr"/>
                <a:r>
                  <a:rPr lang="ja-JP" altLang="en-US" sz="3200" b="1" dirty="0" smtClean="0">
                    <a:solidFill>
                      <a:srgbClr val="006600"/>
                    </a:solidFill>
                  </a:rPr>
                  <a:t>男女</a:t>
                </a:r>
                <a:r>
                  <a:rPr lang="ja-JP" altLang="en-US" sz="3200" b="1" dirty="0">
                    <a:solidFill>
                      <a:srgbClr val="006600"/>
                    </a:solidFill>
                  </a:rPr>
                  <a:t>別</a:t>
                </a:r>
                <a:r>
                  <a:rPr lang="ja-JP" altLang="en-US" sz="3200" b="1" dirty="0" smtClean="0">
                    <a:solidFill>
                      <a:srgbClr val="006600"/>
                    </a:solidFill>
                  </a:rPr>
                  <a:t>・年齢群団別</a:t>
                </a:r>
                <a:endParaRPr lang="en-US" altLang="ja-JP" sz="3200" b="1" dirty="0" smtClean="0">
                  <a:solidFill>
                    <a:srgbClr val="006600"/>
                  </a:solidFill>
                </a:endParaRPr>
              </a:p>
              <a:p>
                <a:pPr lvl="0" algn="ctr"/>
                <a:r>
                  <a:rPr lang="ja-JP" altLang="en-US" sz="3200" b="1" dirty="0" smtClean="0">
                    <a:solidFill>
                      <a:srgbClr val="002060"/>
                    </a:solidFill>
                  </a:rPr>
                  <a:t>掛金体系への変更</a:t>
                </a:r>
                <a:endParaRPr lang="en-US" altLang="ja-JP" sz="3200" b="1" dirty="0">
                  <a:solidFill>
                    <a:srgbClr val="002060"/>
                  </a:solidFill>
                </a:endParaRPr>
              </a:p>
              <a:p>
                <a:endParaRPr lang="en-US" altLang="ja-JP" sz="1200" b="1" dirty="0" smtClean="0">
                  <a:solidFill>
                    <a:srgbClr val="002060"/>
                  </a:solidFill>
                </a:endParaRPr>
              </a:p>
            </p:txBody>
          </p:sp>
        </p:grpSp>
        <p:pic>
          <p:nvPicPr>
            <p:cNvPr id="4" name="図 3"/>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bwMode="gray">
            <a:xfrm>
              <a:off x="5659906" y="2867016"/>
              <a:ext cx="895350" cy="857250"/>
            </a:xfrm>
            <a:prstGeom prst="rect">
              <a:avLst/>
            </a:prstGeom>
          </p:spPr>
        </p:pic>
      </p:grpSp>
      <p:pic>
        <p:nvPicPr>
          <p:cNvPr id="5" name="図 4"/>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a:xfrm>
            <a:off x="9683030" y="2857491"/>
            <a:ext cx="857250" cy="866775"/>
          </a:xfrm>
          <a:prstGeom prst="rect">
            <a:avLst/>
          </a:prstGeom>
        </p:spPr>
      </p:pic>
      <p:sp>
        <p:nvSpPr>
          <p:cNvPr id="20" name="正方形/長方形 19"/>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22" name="楕円 21"/>
          <p:cNvSpPr/>
          <p:nvPr/>
        </p:nvSpPr>
        <p:spPr>
          <a:xfrm>
            <a:off x="4144523" y="2525794"/>
            <a:ext cx="3828176" cy="3679902"/>
          </a:xfrm>
          <a:prstGeom prst="ellipse">
            <a:avLst/>
          </a:prstGeom>
          <a:noFill/>
          <a:ln w="762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478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17</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en-US" altLang="ja-JP" sz="4000" b="1" u="sng" dirty="0">
                <a:solidFill>
                  <a:srgbClr val="002060"/>
                </a:solidFill>
                <a:latin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団体生命共済の新制度について</a:t>
            </a:r>
            <a:r>
              <a:rPr lang="ja-JP" altLang="en-US" sz="4800" b="1" u="sng" dirty="0">
                <a:solidFill>
                  <a:srgbClr val="002060"/>
                </a:solidFill>
              </a:rPr>
              <a:t/>
            </a:r>
            <a:br>
              <a:rPr lang="ja-JP" altLang="en-US" sz="4800" b="1" u="sng" dirty="0">
                <a:solidFill>
                  <a:srgbClr val="002060"/>
                </a:solidFill>
              </a:rPr>
            </a:br>
            <a:endParaRPr kumimoji="1" lang="ja-JP" altLang="en-US" sz="4800" b="1" u="sng" dirty="0">
              <a:solidFill>
                <a:srgbClr val="002060"/>
              </a:solidFill>
            </a:endParaRPr>
          </a:p>
        </p:txBody>
      </p:sp>
      <p:sp>
        <p:nvSpPr>
          <p:cNvPr id="9" name="正方形/長方形 8"/>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10" name="テキスト ボックス 9"/>
          <p:cNvSpPr txBox="1"/>
          <p:nvPr/>
        </p:nvSpPr>
        <p:spPr>
          <a:xfrm>
            <a:off x="361869" y="932194"/>
            <a:ext cx="10005031" cy="707886"/>
          </a:xfrm>
          <a:prstGeom prst="rect">
            <a:avLst/>
          </a:prstGeom>
          <a:noFill/>
          <a:effectLst>
            <a:softEdge rad="635000"/>
          </a:effectLst>
        </p:spPr>
        <p:txBody>
          <a:bodyPr wrap="square" rtlCol="0">
            <a:spAutoFit/>
          </a:bodyPr>
          <a:lstStyle/>
          <a:p>
            <a:r>
              <a:rPr lang="ja-JP" altLang="en-US" sz="4000" b="1" dirty="0">
                <a:solidFill>
                  <a:srgbClr val="002060"/>
                </a:solidFill>
              </a:rPr>
              <a:t>２</a:t>
            </a:r>
            <a:r>
              <a:rPr kumimoji="1" lang="ja-JP" altLang="en-US" sz="4000" b="1" dirty="0" smtClean="0">
                <a:solidFill>
                  <a:srgbClr val="002060"/>
                </a:solidFill>
              </a:rPr>
              <a:t>．</a:t>
            </a:r>
            <a:r>
              <a:rPr lang="ja-JP" altLang="en-US" sz="4000" b="1" dirty="0">
                <a:solidFill>
                  <a:srgbClr val="002060"/>
                </a:solidFill>
              </a:rPr>
              <a:t>男女別・年齢群団</a:t>
            </a:r>
            <a:r>
              <a:rPr lang="ja-JP" altLang="en-US" sz="4000" b="1" dirty="0" smtClean="0">
                <a:solidFill>
                  <a:srgbClr val="002060"/>
                </a:solidFill>
              </a:rPr>
              <a:t>別掛金</a:t>
            </a:r>
            <a:r>
              <a:rPr lang="ja-JP" altLang="en-US" sz="4000" b="1" dirty="0">
                <a:solidFill>
                  <a:srgbClr val="002060"/>
                </a:solidFill>
              </a:rPr>
              <a:t>体系への</a:t>
            </a:r>
            <a:r>
              <a:rPr lang="ja-JP" altLang="en-US" sz="4000" b="1" dirty="0" smtClean="0">
                <a:solidFill>
                  <a:srgbClr val="002060"/>
                </a:solidFill>
              </a:rPr>
              <a:t>変更</a:t>
            </a:r>
            <a:endParaRPr lang="ja-JP" altLang="en-US" sz="4000" b="1" dirty="0">
              <a:solidFill>
                <a:srgbClr val="002060"/>
              </a:solidFill>
            </a:endParaRPr>
          </a:p>
        </p:txBody>
      </p:sp>
      <p:pic>
        <p:nvPicPr>
          <p:cNvPr id="2" name="図 1"/>
          <p:cNvPicPr>
            <a:picLocks noChangeAspect="1"/>
          </p:cNvPicPr>
          <p:nvPr/>
        </p:nvPicPr>
        <p:blipFill>
          <a:blip r:embed="rId3"/>
          <a:stretch>
            <a:fillRect/>
          </a:stretch>
        </p:blipFill>
        <p:spPr>
          <a:xfrm>
            <a:off x="4325256" y="1865896"/>
            <a:ext cx="4655081" cy="4429836"/>
          </a:xfrm>
          <a:prstGeom prst="rect">
            <a:avLst/>
          </a:prstGeom>
        </p:spPr>
      </p:pic>
      <p:sp>
        <p:nvSpPr>
          <p:cNvPr id="13" name="角丸四角形吹き出し 12"/>
          <p:cNvSpPr/>
          <p:nvPr/>
        </p:nvSpPr>
        <p:spPr>
          <a:xfrm>
            <a:off x="839924" y="2076630"/>
            <a:ext cx="3238590" cy="2004183"/>
          </a:xfrm>
          <a:prstGeom prst="wedgeRoundRectCallout">
            <a:avLst>
              <a:gd name="adj1" fmla="val 3272"/>
              <a:gd name="adj2" fmla="val 748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accent1">
                    <a:lumMod val="25000"/>
                  </a:schemeClr>
                </a:solidFill>
              </a:rPr>
              <a:t>性別や年齢に</a:t>
            </a:r>
            <a:endParaRPr kumimoji="1" lang="en-US" altLang="ja-JP" sz="2800" b="1" dirty="0" smtClean="0">
              <a:solidFill>
                <a:schemeClr val="accent1">
                  <a:lumMod val="25000"/>
                </a:schemeClr>
              </a:solidFill>
            </a:endParaRPr>
          </a:p>
          <a:p>
            <a:pPr algn="ctr"/>
            <a:r>
              <a:rPr kumimoji="1" lang="ja-JP" altLang="en-US" sz="2800" b="1" dirty="0" smtClean="0">
                <a:solidFill>
                  <a:schemeClr val="accent1">
                    <a:lumMod val="25000"/>
                  </a:schemeClr>
                </a:solidFill>
              </a:rPr>
              <a:t>傾斜を</a:t>
            </a:r>
            <a:r>
              <a:rPr lang="ja-JP" altLang="en-US" sz="2800" b="1" dirty="0" smtClean="0">
                <a:solidFill>
                  <a:schemeClr val="accent1">
                    <a:lumMod val="25000"/>
                  </a:schemeClr>
                </a:solidFill>
              </a:rPr>
              <a:t>つけた</a:t>
            </a:r>
            <a:endParaRPr lang="en-US" altLang="ja-JP" sz="2800" b="1" dirty="0" smtClean="0">
              <a:solidFill>
                <a:schemeClr val="accent1">
                  <a:lumMod val="25000"/>
                </a:schemeClr>
              </a:solidFill>
            </a:endParaRPr>
          </a:p>
          <a:p>
            <a:pPr algn="ctr"/>
            <a:r>
              <a:rPr lang="ja-JP" altLang="en-US" sz="2800" b="1" dirty="0" smtClean="0">
                <a:solidFill>
                  <a:schemeClr val="accent1">
                    <a:lumMod val="25000"/>
                  </a:schemeClr>
                </a:solidFill>
              </a:rPr>
              <a:t>掛金体系に！</a:t>
            </a:r>
            <a:endParaRPr kumimoji="1" lang="en-US" altLang="ja-JP" sz="2800" b="1" dirty="0" smtClean="0">
              <a:solidFill>
                <a:schemeClr val="accent1">
                  <a:lumMod val="25000"/>
                </a:schemeClr>
              </a:solidFill>
            </a:endParaRPr>
          </a:p>
        </p:txBody>
      </p:sp>
      <p:pic>
        <p:nvPicPr>
          <p:cNvPr id="3" name="図 2"/>
          <p:cNvPicPr>
            <a:picLocks noChangeAspect="1"/>
          </p:cNvPicPr>
          <p:nvPr/>
        </p:nvPicPr>
        <p:blipFill>
          <a:blip r:embed="rId4"/>
          <a:stretch>
            <a:fillRect/>
          </a:stretch>
        </p:blipFill>
        <p:spPr>
          <a:xfrm>
            <a:off x="906845" y="4633667"/>
            <a:ext cx="2377445" cy="1335027"/>
          </a:xfrm>
          <a:prstGeom prst="rect">
            <a:avLst/>
          </a:prstGeom>
        </p:spPr>
      </p:pic>
      <p:sp>
        <p:nvSpPr>
          <p:cNvPr id="14" name="角丸四角形 13"/>
          <p:cNvSpPr/>
          <p:nvPr/>
        </p:nvSpPr>
        <p:spPr bwMode="gray">
          <a:xfrm>
            <a:off x="361869" y="1301461"/>
            <a:ext cx="10006041" cy="22302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741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a:t>
            </a:r>
            <a:r>
              <a:rPr lang="en-US" altLang="ja-JP" sz="2000" dirty="0">
                <a:solidFill>
                  <a:schemeClr val="bg1"/>
                </a:solidFill>
                <a:latin typeface="+mn-ea"/>
              </a:rPr>
              <a:t>8</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en-US" altLang="ja-JP" sz="4000" b="1" u="sng" dirty="0">
                <a:solidFill>
                  <a:srgbClr val="002060"/>
                </a:solidFill>
                <a:latin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団体生命共済の新制度について</a:t>
            </a:r>
            <a:r>
              <a:rPr lang="ja-JP" altLang="en-US" sz="4800" b="1" u="sng" dirty="0">
                <a:solidFill>
                  <a:srgbClr val="002060"/>
                </a:solidFill>
              </a:rPr>
              <a:t/>
            </a:r>
            <a:br>
              <a:rPr lang="ja-JP" altLang="en-US" sz="4800" b="1" u="sng" dirty="0">
                <a:solidFill>
                  <a:srgbClr val="002060"/>
                </a:solidFill>
              </a:rPr>
            </a:br>
            <a:endParaRPr kumimoji="1" lang="ja-JP" altLang="en-US" sz="4800" b="1" u="sng" dirty="0">
              <a:solidFill>
                <a:srgbClr val="002060"/>
              </a:solidFill>
            </a:endParaRPr>
          </a:p>
        </p:txBody>
      </p:sp>
      <p:pic>
        <p:nvPicPr>
          <p:cNvPr id="4" name="図 3"/>
          <p:cNvPicPr>
            <a:picLocks noChangeAspect="1"/>
          </p:cNvPicPr>
          <p:nvPr/>
        </p:nvPicPr>
        <p:blipFill>
          <a:blip r:embed="rId3"/>
          <a:stretch>
            <a:fillRect/>
          </a:stretch>
        </p:blipFill>
        <p:spPr>
          <a:xfrm>
            <a:off x="975413" y="2876037"/>
            <a:ext cx="9445897" cy="3207114"/>
          </a:xfrm>
          <a:prstGeom prst="rect">
            <a:avLst/>
          </a:prstGeom>
        </p:spPr>
      </p:pic>
      <p:sp>
        <p:nvSpPr>
          <p:cNvPr id="19" name="タイトル 1"/>
          <p:cNvSpPr txBox="1">
            <a:spLocks/>
          </p:cNvSpPr>
          <p:nvPr/>
        </p:nvSpPr>
        <p:spPr>
          <a:xfrm>
            <a:off x="925551" y="1661913"/>
            <a:ext cx="7458996"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b="1" dirty="0" smtClean="0">
                <a:solidFill>
                  <a:srgbClr val="002060"/>
                </a:solidFill>
              </a:rPr>
              <a:t>40</a:t>
            </a:r>
            <a:r>
              <a:rPr lang="ja-JP" altLang="en-US" b="1" dirty="0">
                <a:solidFill>
                  <a:srgbClr val="002060"/>
                </a:solidFill>
              </a:rPr>
              <a:t>代までの方の多くは</a:t>
            </a:r>
            <a:r>
              <a:rPr lang="en-US" altLang="ja-JP" b="1" dirty="0" smtClean="0">
                <a:solidFill>
                  <a:srgbClr val="002060"/>
                </a:solidFill>
              </a:rPr>
              <a:t>…</a:t>
            </a:r>
            <a:r>
              <a:rPr lang="ja-JP" altLang="en-US" sz="4800" b="1" u="sng" dirty="0" smtClean="0">
                <a:solidFill>
                  <a:srgbClr val="002060"/>
                </a:solidFill>
              </a:rPr>
              <a:t/>
            </a:r>
            <a:br>
              <a:rPr lang="ja-JP" altLang="en-US" sz="4800" b="1" u="sng" dirty="0" smtClean="0">
                <a:solidFill>
                  <a:srgbClr val="002060"/>
                </a:solidFill>
              </a:rPr>
            </a:br>
            <a:endParaRPr lang="ja-JP" altLang="en-US" sz="5400" b="1" u="sng" dirty="0">
              <a:solidFill>
                <a:srgbClr val="002060"/>
              </a:solidFill>
            </a:endParaRPr>
          </a:p>
        </p:txBody>
      </p:sp>
      <p:sp>
        <p:nvSpPr>
          <p:cNvPr id="20" name="タイトル 1"/>
          <p:cNvSpPr txBox="1">
            <a:spLocks/>
          </p:cNvSpPr>
          <p:nvPr/>
        </p:nvSpPr>
        <p:spPr>
          <a:xfrm>
            <a:off x="925551" y="2148731"/>
            <a:ext cx="1228864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rgbClr val="002060"/>
                </a:solidFill>
              </a:rPr>
              <a:t>保障が充実しつつ</a:t>
            </a:r>
            <a:r>
              <a:rPr lang="ja-JP" altLang="en-US" sz="4400" b="1" dirty="0" smtClean="0">
                <a:solidFill>
                  <a:srgbClr val="FF0000"/>
                </a:solidFill>
              </a:rPr>
              <a:t>掛金が引き下げに！</a:t>
            </a:r>
            <a:r>
              <a:rPr lang="ja-JP" altLang="en-US" sz="4800" b="1" u="sng" dirty="0" smtClean="0">
                <a:solidFill>
                  <a:srgbClr val="002060"/>
                </a:solidFill>
              </a:rPr>
              <a:t/>
            </a:r>
            <a:br>
              <a:rPr lang="ja-JP" altLang="en-US" sz="4800" b="1" u="sng" dirty="0" smtClean="0">
                <a:solidFill>
                  <a:srgbClr val="002060"/>
                </a:solidFill>
              </a:rPr>
            </a:br>
            <a:endParaRPr lang="ja-JP" altLang="en-US" sz="4800" b="1" u="sng" dirty="0">
              <a:solidFill>
                <a:srgbClr val="002060"/>
              </a:solidFill>
            </a:endParaRPr>
          </a:p>
        </p:txBody>
      </p:sp>
      <p:pic>
        <p:nvPicPr>
          <p:cNvPr id="6" name="図 5"/>
          <p:cNvPicPr>
            <a:picLocks noChangeAspect="1"/>
          </p:cNvPicPr>
          <p:nvPr/>
        </p:nvPicPr>
        <p:blipFill>
          <a:blip r:embed="rId4">
            <a:extLst>
              <a:ext uri="{BEBA8EAE-BF5A-486C-A8C5-ECC9F3942E4B}">
                <a14:imgProps xmlns:a14="http://schemas.microsoft.com/office/drawing/2010/main">
                  <a14:imgLayer r:embed="rId5">
                    <a14:imgEffect>
                      <a14:backgroundRemoval t="0" b="98318" l="0" r="99866"/>
                    </a14:imgEffect>
                  </a14:imgLayer>
                </a14:imgProps>
              </a:ext>
            </a:extLst>
          </a:blip>
          <a:stretch>
            <a:fillRect/>
          </a:stretch>
        </p:blipFill>
        <p:spPr>
          <a:xfrm rot="21297537">
            <a:off x="10369890" y="1580274"/>
            <a:ext cx="1716666" cy="1350718"/>
          </a:xfrm>
          <a:prstGeom prst="rect">
            <a:avLst/>
          </a:prstGeom>
        </p:spPr>
      </p:pic>
      <p:sp>
        <p:nvSpPr>
          <p:cNvPr id="9" name="正方形/長方形 8"/>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10" name="テキスト ボックス 9"/>
          <p:cNvSpPr txBox="1"/>
          <p:nvPr/>
        </p:nvSpPr>
        <p:spPr>
          <a:xfrm>
            <a:off x="361869" y="932194"/>
            <a:ext cx="10005031" cy="1323439"/>
          </a:xfrm>
          <a:prstGeom prst="rect">
            <a:avLst/>
          </a:prstGeom>
          <a:noFill/>
          <a:effectLst>
            <a:softEdge rad="635000"/>
          </a:effectLst>
        </p:spPr>
        <p:txBody>
          <a:bodyPr wrap="square" rtlCol="0">
            <a:spAutoFit/>
          </a:bodyPr>
          <a:lstStyle/>
          <a:p>
            <a:r>
              <a:rPr lang="ja-JP" altLang="en-US" sz="4000" b="1" dirty="0">
                <a:solidFill>
                  <a:srgbClr val="002060"/>
                </a:solidFill>
              </a:rPr>
              <a:t>２</a:t>
            </a:r>
            <a:r>
              <a:rPr kumimoji="1" lang="ja-JP" altLang="en-US" sz="4000" b="1" dirty="0" smtClean="0">
                <a:solidFill>
                  <a:srgbClr val="002060"/>
                </a:solidFill>
              </a:rPr>
              <a:t>．</a:t>
            </a:r>
            <a:r>
              <a:rPr lang="ja-JP" altLang="en-US" sz="4000" b="1" dirty="0">
                <a:solidFill>
                  <a:srgbClr val="002060"/>
                </a:solidFill>
              </a:rPr>
              <a:t>男女別・年齢群団</a:t>
            </a:r>
            <a:r>
              <a:rPr lang="ja-JP" altLang="en-US" sz="4000" b="1" dirty="0" smtClean="0">
                <a:solidFill>
                  <a:srgbClr val="002060"/>
                </a:solidFill>
              </a:rPr>
              <a:t>別掛金</a:t>
            </a:r>
            <a:r>
              <a:rPr lang="ja-JP" altLang="en-US" sz="4000" b="1" dirty="0">
                <a:solidFill>
                  <a:srgbClr val="002060"/>
                </a:solidFill>
              </a:rPr>
              <a:t>体系への変更</a:t>
            </a:r>
          </a:p>
          <a:p>
            <a:endParaRPr kumimoji="1" lang="en-US" altLang="ja-JP" sz="4000" b="1" dirty="0" smtClean="0">
              <a:solidFill>
                <a:srgbClr val="002060"/>
              </a:solidFill>
            </a:endParaRPr>
          </a:p>
        </p:txBody>
      </p:sp>
      <p:sp>
        <p:nvSpPr>
          <p:cNvPr id="16" name="角丸四角形 15"/>
          <p:cNvSpPr/>
          <p:nvPr/>
        </p:nvSpPr>
        <p:spPr bwMode="gray">
          <a:xfrm>
            <a:off x="361869" y="1301461"/>
            <a:ext cx="10006041" cy="22302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72186" y="6083151"/>
            <a:ext cx="11073338" cy="461665"/>
          </a:xfrm>
          <a:prstGeom prst="rect">
            <a:avLst/>
          </a:prstGeom>
          <a:noFill/>
        </p:spPr>
        <p:txBody>
          <a:bodyPr wrap="square" rtlCol="0">
            <a:spAutoFit/>
          </a:bodyPr>
          <a:lstStyle/>
          <a:p>
            <a:r>
              <a:rPr lang="ja-JP" altLang="ja-JP" sz="1200" dirty="0"/>
              <a:t>※組合員本人（～</a:t>
            </a:r>
            <a:r>
              <a:rPr lang="en-US" altLang="ja-JP" sz="1200" dirty="0"/>
              <a:t>60</a:t>
            </a:r>
            <a:r>
              <a:rPr lang="ja-JP" altLang="ja-JP" sz="1200" dirty="0"/>
              <a:t>歳）は、制度改定後</a:t>
            </a:r>
            <a:r>
              <a:rPr lang="en-US" altLang="ja-JP" sz="1200" dirty="0"/>
              <a:t>3</a:t>
            </a:r>
            <a:r>
              <a:rPr lang="ja-JP" altLang="ja-JP" sz="1200" dirty="0"/>
              <a:t>年間は経過掛金が設定され徐々に掛金が変動し、</a:t>
            </a:r>
            <a:r>
              <a:rPr lang="en-US" altLang="ja-JP" sz="1200" dirty="0"/>
              <a:t>4</a:t>
            </a:r>
            <a:r>
              <a:rPr lang="ja-JP" altLang="ja-JP" sz="1200" dirty="0"/>
              <a:t>年目に本則掛金となります。</a:t>
            </a:r>
          </a:p>
          <a:p>
            <a:r>
              <a:rPr lang="ja-JP" altLang="ja-JP" sz="1200" dirty="0"/>
              <a:t>※都道府県によって慶弔共済が付帯されており、掛金が異なる場合があります</a:t>
            </a:r>
            <a:r>
              <a:rPr lang="ja-JP" altLang="ja-JP" sz="1200" dirty="0" smtClean="0"/>
              <a:t>。</a:t>
            </a:r>
            <a:endParaRPr lang="ja-JP" altLang="ja-JP" sz="1200" dirty="0"/>
          </a:p>
        </p:txBody>
      </p:sp>
    </p:spTree>
    <p:extLst>
      <p:ext uri="{BB962C8B-B14F-4D97-AF65-F5344CB8AC3E}">
        <p14:creationId xmlns:p14="http://schemas.microsoft.com/office/powerpoint/2010/main" val="270514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5"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163593"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a:solidFill>
                  <a:srgbClr val="FF0000"/>
                </a:solidFill>
              </a:rPr>
              <a:t>Ⅰ</a:t>
            </a:r>
            <a:r>
              <a:rPr lang="ja-JP" altLang="en-US" sz="4800" b="1" dirty="0" err="1" smtClean="0">
                <a:solidFill>
                  <a:srgbClr val="FF0000"/>
                </a:solidFill>
              </a:rPr>
              <a:t>．</a:t>
            </a:r>
            <a:r>
              <a:rPr lang="ja-JP" altLang="en-US" sz="4800" b="1" dirty="0" smtClean="0">
                <a:solidFill>
                  <a:srgbClr val="FF0000"/>
                </a:solidFill>
              </a:rPr>
              <a:t>はじめに</a:t>
            </a:r>
            <a:endParaRPr lang="ja-JP" altLang="en-US" sz="4800" b="1" dirty="0">
              <a:solidFill>
                <a:srgbClr val="FF0000"/>
              </a:solidFill>
            </a:endParaRPr>
          </a:p>
          <a:p>
            <a:pPr marL="0" indent="0">
              <a:lnSpc>
                <a:spcPct val="120000"/>
              </a:lnSpc>
              <a:buNone/>
            </a:pPr>
            <a:r>
              <a:rPr lang="en-US" altLang="ja-JP" sz="4800" b="1" dirty="0">
                <a:solidFill>
                  <a:srgbClr val="002060"/>
                </a:solidFill>
              </a:rPr>
              <a:t>Ⅱ</a:t>
            </a:r>
            <a:r>
              <a:rPr lang="ja-JP" altLang="en-US" sz="4800" b="1" dirty="0" err="1">
                <a:solidFill>
                  <a:srgbClr val="002060"/>
                </a:solidFill>
              </a:rPr>
              <a:t>．</a:t>
            </a:r>
            <a:r>
              <a:rPr lang="ja-JP" altLang="en-US" sz="4800" b="1" dirty="0">
                <a:solidFill>
                  <a:srgbClr val="002060"/>
                </a:solidFill>
              </a:rPr>
              <a:t>団体生命共済の新制度について</a:t>
            </a:r>
            <a:endParaRPr lang="en-US" altLang="ja-JP" sz="4800" b="1" dirty="0">
              <a:solidFill>
                <a:srgbClr val="002060"/>
              </a:solidFill>
            </a:endParaRPr>
          </a:p>
          <a:p>
            <a:pPr marL="0" indent="0">
              <a:lnSpc>
                <a:spcPct val="120000"/>
              </a:lnSpc>
              <a:buNone/>
            </a:pPr>
            <a:r>
              <a:rPr lang="en-US" altLang="ja-JP" sz="4800" b="1" dirty="0" smtClean="0">
                <a:solidFill>
                  <a:srgbClr val="002060"/>
                </a:solidFill>
              </a:rPr>
              <a:t>Ⅲ</a:t>
            </a:r>
            <a:r>
              <a:rPr lang="ja-JP" altLang="en-US" sz="4800" b="1" dirty="0" err="1" smtClean="0">
                <a:solidFill>
                  <a:srgbClr val="002060"/>
                </a:solidFill>
              </a:rPr>
              <a:t>．じちろう</a:t>
            </a:r>
            <a:r>
              <a:rPr lang="ja-JP" altLang="en-US" sz="4800" b="1" dirty="0" smtClean="0">
                <a:solidFill>
                  <a:srgbClr val="002060"/>
                </a:solidFill>
              </a:rPr>
              <a:t>共済をもっと活用</a:t>
            </a:r>
            <a:endParaRPr lang="ja-JP" altLang="en-US" sz="4800" b="1" dirty="0">
              <a:solidFill>
                <a:srgbClr val="002060"/>
              </a:solidFill>
            </a:endParaRPr>
          </a:p>
        </p:txBody>
      </p:sp>
      <p:sp>
        <p:nvSpPr>
          <p:cNvPr id="6"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solidFill>
                  <a:schemeClr val="bg1"/>
                </a:solidFill>
                <a:latin typeface="+mn-ea"/>
              </a:rPr>
              <a:t>1</a:t>
            </a:r>
            <a:endParaRPr lang="ja-JP" altLang="en-US" sz="2000" dirty="0">
              <a:solidFill>
                <a:schemeClr val="bg1"/>
              </a:solidFill>
              <a:latin typeface="+mn-ea"/>
            </a:endParaRPr>
          </a:p>
        </p:txBody>
      </p:sp>
      <p:sp>
        <p:nvSpPr>
          <p:cNvPr id="9" name="正方形/長方形 8"/>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27920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gray">
          <a:xfrm>
            <a:off x="103159" y="1683520"/>
            <a:ext cx="4981797" cy="22302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5803" y="1198767"/>
            <a:ext cx="7446068" cy="769441"/>
          </a:xfrm>
          <a:prstGeom prst="rect">
            <a:avLst/>
          </a:prstGeom>
          <a:noFill/>
        </p:spPr>
        <p:txBody>
          <a:bodyPr wrap="square" rtlCol="0">
            <a:spAutoFit/>
          </a:bodyPr>
          <a:lstStyle/>
          <a:p>
            <a:r>
              <a:rPr lang="ja-JP" altLang="en-US" sz="4400" b="1" dirty="0" smtClean="0">
                <a:solidFill>
                  <a:srgbClr val="002060"/>
                </a:solidFill>
              </a:rPr>
              <a:t>新制度のポイント</a:t>
            </a:r>
            <a:endParaRPr kumimoji="1" lang="en-US" altLang="ja-JP" sz="4400" b="1" dirty="0" smtClean="0">
              <a:solidFill>
                <a:srgbClr val="002060"/>
              </a:solidFill>
            </a:endParaRPr>
          </a:p>
        </p:txBody>
      </p:sp>
      <p:sp>
        <p:nvSpPr>
          <p:cNvPr id="13" name="タイトル 1"/>
          <p:cNvSpPr>
            <a:spLocks noGrp="1"/>
          </p:cNvSpPr>
          <p:nvPr>
            <p:ph type="title"/>
          </p:nvPr>
        </p:nvSpPr>
        <p:spPr>
          <a:xfrm>
            <a:off x="445803" y="242850"/>
            <a:ext cx="11274129" cy="1320800"/>
          </a:xfrm>
        </p:spPr>
        <p:txBody>
          <a:bodyPr>
            <a:noAutofit/>
          </a:bodyPr>
          <a:lstStyle/>
          <a:p>
            <a:r>
              <a:rPr lang="en-US" altLang="ja-JP" sz="4000" b="1" u="sng" dirty="0" smtClean="0">
                <a:solidFill>
                  <a:srgbClr val="002060"/>
                </a:solidFill>
                <a:latin typeface="+mn-ea"/>
                <a:ea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a:t>
            </a:r>
            <a:r>
              <a:rPr lang="ja-JP" altLang="en-US" sz="4000" b="1" u="sng" dirty="0" smtClean="0">
                <a:solidFill>
                  <a:srgbClr val="002060"/>
                </a:solidFill>
              </a:rPr>
              <a:t>ついて</a:t>
            </a:r>
            <a:endParaRPr kumimoji="1" lang="ja-JP" altLang="en-US" sz="4000" b="1" u="sng"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a:t>
            </a:r>
            <a:r>
              <a:rPr lang="en-US" altLang="ja-JP" sz="2000" dirty="0">
                <a:solidFill>
                  <a:schemeClr val="bg1"/>
                </a:solidFill>
                <a:latin typeface="+mn-ea"/>
              </a:rPr>
              <a:t>9</a:t>
            </a:r>
            <a:endParaRPr lang="ja-JP" altLang="en-US" sz="2000" dirty="0">
              <a:solidFill>
                <a:schemeClr val="bg1"/>
              </a:solidFill>
              <a:latin typeface="+mn-ea"/>
            </a:endParaRPr>
          </a:p>
        </p:txBody>
      </p:sp>
      <p:grpSp>
        <p:nvGrpSpPr>
          <p:cNvPr id="16" name="グループ化 15"/>
          <p:cNvGrpSpPr/>
          <p:nvPr/>
        </p:nvGrpSpPr>
        <p:grpSpPr bwMode="gray">
          <a:xfrm>
            <a:off x="3671160" y="2516987"/>
            <a:ext cx="4883523" cy="3679902"/>
            <a:chOff x="7724204" y="2452961"/>
            <a:chExt cx="4883523" cy="3679902"/>
          </a:xfrm>
        </p:grpSpPr>
        <p:sp>
          <p:nvSpPr>
            <p:cNvPr id="18" name="楕円 17"/>
            <p:cNvSpPr/>
            <p:nvPr/>
          </p:nvSpPr>
          <p:spPr bwMode="gray">
            <a:xfrm>
              <a:off x="8197567" y="2452961"/>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テキスト ボックス 7"/>
            <p:cNvSpPr txBox="1"/>
            <p:nvPr/>
          </p:nvSpPr>
          <p:spPr bwMode="gray">
            <a:xfrm>
              <a:off x="7724204" y="3765242"/>
              <a:ext cx="4883523" cy="1446550"/>
            </a:xfrm>
            <a:prstGeom prst="rect">
              <a:avLst/>
            </a:prstGeom>
            <a:solidFill>
              <a:schemeClr val="bg1">
                <a:alpha val="0"/>
              </a:schemeClr>
            </a:solidFill>
          </p:spPr>
          <p:txBody>
            <a:bodyPr wrap="square" rtlCol="0">
              <a:spAutoFit/>
            </a:bodyPr>
            <a:lstStyle/>
            <a:p>
              <a:endParaRPr lang="en-US" altLang="ja-JP" sz="1200" b="1" u="sng" dirty="0">
                <a:solidFill>
                  <a:srgbClr val="C00000"/>
                </a:solidFill>
              </a:endParaRPr>
            </a:p>
            <a:p>
              <a:pPr lvl="0" algn="ctr"/>
              <a:r>
                <a:rPr lang="ja-JP" altLang="en-US" sz="3200" b="1" dirty="0" smtClean="0">
                  <a:solidFill>
                    <a:srgbClr val="006600"/>
                  </a:solidFill>
                </a:rPr>
                <a:t>男女</a:t>
              </a:r>
              <a:r>
                <a:rPr lang="ja-JP" altLang="en-US" sz="3200" b="1" dirty="0">
                  <a:solidFill>
                    <a:srgbClr val="006600"/>
                  </a:solidFill>
                </a:rPr>
                <a:t>別</a:t>
              </a:r>
              <a:r>
                <a:rPr lang="ja-JP" altLang="en-US" sz="3200" b="1" dirty="0" smtClean="0">
                  <a:solidFill>
                    <a:srgbClr val="006600"/>
                  </a:solidFill>
                </a:rPr>
                <a:t>・年齢群団別</a:t>
              </a:r>
              <a:endParaRPr lang="en-US" altLang="ja-JP" sz="3200" b="1" dirty="0" smtClean="0">
                <a:solidFill>
                  <a:srgbClr val="006600"/>
                </a:solidFill>
              </a:endParaRPr>
            </a:p>
            <a:p>
              <a:pPr lvl="0" algn="ctr"/>
              <a:r>
                <a:rPr lang="ja-JP" altLang="en-US" sz="3200" b="1" dirty="0" smtClean="0">
                  <a:solidFill>
                    <a:srgbClr val="002060"/>
                  </a:solidFill>
                </a:rPr>
                <a:t>掛金体系への変更</a:t>
              </a:r>
              <a:endParaRPr lang="en-US" altLang="ja-JP" sz="3200" b="1" dirty="0">
                <a:solidFill>
                  <a:srgbClr val="002060"/>
                </a:solidFill>
              </a:endParaRPr>
            </a:p>
            <a:p>
              <a:endParaRPr lang="en-US" altLang="ja-JP" sz="1200" b="1" dirty="0" smtClean="0">
                <a:solidFill>
                  <a:srgbClr val="002060"/>
                </a:solidFill>
              </a:endParaRPr>
            </a:p>
          </p:txBody>
        </p:sp>
      </p:grpSp>
      <p:grpSp>
        <p:nvGrpSpPr>
          <p:cNvPr id="7" name="グループ化 6"/>
          <p:cNvGrpSpPr/>
          <p:nvPr/>
        </p:nvGrpSpPr>
        <p:grpSpPr bwMode="gray">
          <a:xfrm>
            <a:off x="-130409" y="2527933"/>
            <a:ext cx="4299246" cy="3679902"/>
            <a:chOff x="-92777" y="2493792"/>
            <a:chExt cx="4299246" cy="3679902"/>
          </a:xfrm>
        </p:grpSpPr>
        <p:sp>
          <p:nvSpPr>
            <p:cNvPr id="19" name="楕円 18"/>
            <p:cNvSpPr/>
            <p:nvPr/>
          </p:nvSpPr>
          <p:spPr bwMode="gray">
            <a:xfrm>
              <a:off x="237732" y="2493792"/>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1" name="テキスト ボックス 10"/>
            <p:cNvSpPr txBox="1"/>
            <p:nvPr/>
          </p:nvSpPr>
          <p:spPr bwMode="gray">
            <a:xfrm>
              <a:off x="-92777" y="3687411"/>
              <a:ext cx="4299246" cy="1846659"/>
            </a:xfrm>
            <a:prstGeom prst="rect">
              <a:avLst/>
            </a:prstGeom>
            <a:solidFill>
              <a:schemeClr val="bg1">
                <a:alpha val="0"/>
              </a:schemeClr>
            </a:solidFill>
          </p:spPr>
          <p:txBody>
            <a:bodyPr wrap="square" rtlCol="0">
              <a:spAutoFit/>
            </a:bodyPr>
            <a:lstStyle/>
            <a:p>
              <a:pPr algn="ctr"/>
              <a:r>
                <a:rPr lang="ja-JP" altLang="en-US" sz="3600" b="1" dirty="0" smtClean="0">
                  <a:solidFill>
                    <a:srgbClr val="002060"/>
                  </a:solidFill>
                </a:rPr>
                <a:t>医療保障の充実</a:t>
              </a:r>
              <a:endParaRPr lang="en-US" altLang="ja-JP" sz="3600" b="1" dirty="0" smtClean="0">
                <a:solidFill>
                  <a:srgbClr val="002060"/>
                </a:solidFill>
              </a:endParaRPr>
            </a:p>
            <a:p>
              <a:pPr algn="ctr"/>
              <a:endParaRPr lang="en-US" altLang="ja-JP" sz="1000" b="1" dirty="0" smtClean="0">
                <a:solidFill>
                  <a:srgbClr val="002060"/>
                </a:solidFill>
              </a:endParaRPr>
            </a:p>
            <a:p>
              <a:r>
                <a:rPr lang="ja-JP" altLang="en-US" sz="2800" b="1" dirty="0" smtClean="0">
                  <a:solidFill>
                    <a:srgbClr val="002060"/>
                  </a:solidFill>
                </a:rPr>
                <a:t>　　・</a:t>
              </a:r>
              <a:r>
                <a:rPr lang="ja-JP" altLang="en-US" sz="2800" b="1" dirty="0" smtClean="0">
                  <a:solidFill>
                    <a:srgbClr val="006600"/>
                  </a:solidFill>
                </a:rPr>
                <a:t>がん保障</a:t>
              </a:r>
              <a:endParaRPr lang="en-US" altLang="ja-JP" sz="2800" b="1" dirty="0">
                <a:solidFill>
                  <a:srgbClr val="006600"/>
                </a:solidFill>
              </a:endParaRPr>
            </a:p>
            <a:p>
              <a:r>
                <a:rPr lang="ja-JP" altLang="en-US" sz="2800" b="1" dirty="0" smtClean="0">
                  <a:solidFill>
                    <a:srgbClr val="003300"/>
                  </a:solidFill>
                </a:rPr>
                <a:t>　　</a:t>
              </a:r>
              <a:r>
                <a:rPr lang="ja-JP" altLang="en-US" sz="2800" b="1" dirty="0" smtClean="0">
                  <a:solidFill>
                    <a:srgbClr val="002060"/>
                  </a:solidFill>
                </a:rPr>
                <a:t>・</a:t>
              </a:r>
              <a:r>
                <a:rPr lang="ja-JP" altLang="en-US" sz="2800" b="1" dirty="0" smtClean="0">
                  <a:solidFill>
                    <a:srgbClr val="006600"/>
                  </a:solidFill>
                </a:rPr>
                <a:t>先進医療保障 </a:t>
              </a:r>
              <a:r>
                <a:rPr lang="ja-JP" altLang="en-US" sz="2000" b="1" dirty="0" smtClean="0">
                  <a:solidFill>
                    <a:srgbClr val="002060"/>
                  </a:solidFill>
                </a:rPr>
                <a:t>など</a:t>
              </a:r>
              <a:endParaRPr lang="en-US" altLang="ja-JP" sz="2800" b="1" dirty="0" smtClean="0">
                <a:solidFill>
                  <a:srgbClr val="002060"/>
                </a:solidFill>
              </a:endParaRPr>
            </a:p>
            <a:p>
              <a:endParaRPr lang="en-US" altLang="ja-JP" sz="1200" b="1" dirty="0" smtClean="0">
                <a:solidFill>
                  <a:srgbClr val="002060"/>
                </a:solidFill>
              </a:endParaRPr>
            </a:p>
          </p:txBody>
        </p:sp>
      </p:gr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a:xfrm>
            <a:off x="1562014" y="2811061"/>
            <a:ext cx="914400" cy="866775"/>
          </a:xfrm>
          <a:prstGeom prst="rect">
            <a:avLst/>
          </a:prstGeom>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a:xfrm>
            <a:off x="5659906" y="2867016"/>
            <a:ext cx="895350" cy="857250"/>
          </a:xfrm>
          <a:prstGeom prst="rect">
            <a:avLst/>
          </a:prstGeom>
        </p:spPr>
      </p:pic>
      <p:sp>
        <p:nvSpPr>
          <p:cNvPr id="20" name="正方形/長方形 19"/>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6" name="グループ化 5"/>
          <p:cNvGrpSpPr/>
          <p:nvPr/>
        </p:nvGrpSpPr>
        <p:grpSpPr bwMode="gray">
          <a:xfrm>
            <a:off x="7661861" y="2527933"/>
            <a:ext cx="4899588" cy="3708575"/>
            <a:chOff x="7661861" y="2527933"/>
            <a:chExt cx="4899588" cy="3708575"/>
          </a:xfrm>
        </p:grpSpPr>
        <p:grpSp>
          <p:nvGrpSpPr>
            <p:cNvPr id="14" name="グループ化 13"/>
            <p:cNvGrpSpPr/>
            <p:nvPr/>
          </p:nvGrpSpPr>
          <p:grpSpPr bwMode="gray">
            <a:xfrm>
              <a:off x="7661861" y="2527933"/>
              <a:ext cx="4899588" cy="3679902"/>
              <a:chOff x="3669145" y="2452961"/>
              <a:chExt cx="4899588" cy="3679902"/>
            </a:xfrm>
          </p:grpSpPr>
          <p:sp>
            <p:nvSpPr>
              <p:cNvPr id="17" name="楕円 16"/>
              <p:cNvSpPr/>
              <p:nvPr/>
            </p:nvSpPr>
            <p:spPr bwMode="gray">
              <a:xfrm>
                <a:off x="4204851" y="2452961"/>
                <a:ext cx="3828176" cy="367990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テキスト ボックス 14"/>
              <p:cNvSpPr txBox="1"/>
              <p:nvPr/>
            </p:nvSpPr>
            <p:spPr bwMode="gray">
              <a:xfrm>
                <a:off x="3669145" y="3242022"/>
                <a:ext cx="4899588" cy="2492990"/>
              </a:xfrm>
              <a:prstGeom prst="rect">
                <a:avLst/>
              </a:prstGeom>
              <a:solidFill>
                <a:schemeClr val="bg1">
                  <a:alpha val="0"/>
                </a:schemeClr>
              </a:solidFill>
            </p:spPr>
            <p:txBody>
              <a:bodyPr wrap="square" rtlCol="0">
                <a:spAutoFit/>
              </a:bodyPr>
              <a:lstStyle/>
              <a:p>
                <a:pPr algn="ctr"/>
                <a:endParaRPr lang="en-US" altLang="ja-JP" sz="3600" b="1" dirty="0" smtClean="0">
                  <a:solidFill>
                    <a:srgbClr val="003300"/>
                  </a:solidFill>
                </a:endParaRPr>
              </a:p>
              <a:p>
                <a:pPr algn="ctr"/>
                <a:r>
                  <a:rPr lang="ja-JP" altLang="en-US" sz="3200" b="1" dirty="0" err="1" smtClean="0">
                    <a:solidFill>
                      <a:srgbClr val="006600"/>
                    </a:solidFill>
                  </a:rPr>
                  <a:t>じちろう</a:t>
                </a:r>
                <a:r>
                  <a:rPr lang="ja-JP" altLang="en-US" sz="3200" b="1" dirty="0" smtClean="0">
                    <a:solidFill>
                      <a:srgbClr val="006600"/>
                    </a:solidFill>
                  </a:rPr>
                  <a:t>退職者</a:t>
                </a:r>
                <a:endParaRPr lang="en-US" altLang="ja-JP" sz="3200" b="1" dirty="0" smtClean="0">
                  <a:solidFill>
                    <a:srgbClr val="006600"/>
                  </a:solidFill>
                </a:endParaRPr>
              </a:p>
              <a:p>
                <a:pPr algn="ctr"/>
                <a:r>
                  <a:rPr lang="ja-JP" altLang="en-US" sz="3200" b="1" dirty="0" smtClean="0">
                    <a:solidFill>
                      <a:srgbClr val="006600"/>
                    </a:solidFill>
                  </a:rPr>
                  <a:t>団体生命共済</a:t>
                </a:r>
                <a:endParaRPr lang="en-US" altLang="ja-JP" sz="3200" b="1" dirty="0" smtClean="0">
                  <a:solidFill>
                    <a:srgbClr val="006600"/>
                  </a:solidFill>
                </a:endParaRPr>
              </a:p>
              <a:p>
                <a:pPr algn="ctr"/>
                <a:r>
                  <a:rPr lang="ja-JP" altLang="en-US" sz="3200" b="1" dirty="0" smtClean="0">
                    <a:solidFill>
                      <a:srgbClr val="002060"/>
                    </a:solidFill>
                  </a:rPr>
                  <a:t>の新設</a:t>
                </a:r>
                <a:endParaRPr lang="en-US" altLang="ja-JP" sz="3200" b="1" dirty="0">
                  <a:solidFill>
                    <a:srgbClr val="002060"/>
                  </a:solidFill>
                </a:endParaRPr>
              </a:p>
              <a:p>
                <a:endParaRPr lang="en-US" altLang="ja-JP" sz="1200" b="1" u="sng" dirty="0">
                  <a:solidFill>
                    <a:srgbClr val="C00000"/>
                  </a:solidFill>
                </a:endParaRPr>
              </a:p>
              <a:p>
                <a:endParaRPr lang="en-US" altLang="ja-JP" sz="1200" b="1" dirty="0" smtClean="0">
                  <a:solidFill>
                    <a:srgbClr val="002060"/>
                  </a:solidFill>
                </a:endParaRPr>
              </a:p>
            </p:txBody>
          </p:sp>
        </p:grpSp>
        <p:grpSp>
          <p:nvGrpSpPr>
            <p:cNvPr id="2" name="グループ化 1"/>
            <p:cNvGrpSpPr/>
            <p:nvPr/>
          </p:nvGrpSpPr>
          <p:grpSpPr bwMode="gray">
            <a:xfrm>
              <a:off x="8243845" y="2556606"/>
              <a:ext cx="3828176" cy="3679902"/>
              <a:chOff x="8243845" y="2556606"/>
              <a:chExt cx="3828176" cy="3679902"/>
            </a:xfrm>
          </p:grpSpPr>
          <p:pic>
            <p:nvPicPr>
              <p:cNvPr id="5" name="図 4"/>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bwMode="gray">
              <a:xfrm>
                <a:off x="9683030" y="2857491"/>
                <a:ext cx="857250" cy="866775"/>
              </a:xfrm>
              <a:prstGeom prst="rect">
                <a:avLst/>
              </a:prstGeom>
            </p:spPr>
          </p:pic>
          <p:sp>
            <p:nvSpPr>
              <p:cNvPr id="22" name="楕円 21"/>
              <p:cNvSpPr/>
              <p:nvPr/>
            </p:nvSpPr>
            <p:spPr bwMode="gray">
              <a:xfrm>
                <a:off x="8243845" y="2556606"/>
                <a:ext cx="3828176" cy="3679902"/>
              </a:xfrm>
              <a:prstGeom prst="ellipse">
                <a:avLst/>
              </a:prstGeom>
              <a:noFill/>
              <a:ln w="762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0152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bwMode="gray">
          <a:xfrm>
            <a:off x="439916" y="1576431"/>
            <a:ext cx="9699133"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7975" y="1131478"/>
            <a:ext cx="9102725" cy="707886"/>
          </a:xfrm>
          <a:prstGeom prst="rect">
            <a:avLst/>
          </a:prstGeom>
          <a:noFill/>
        </p:spPr>
        <p:txBody>
          <a:bodyPr wrap="square" rtlCol="0">
            <a:spAutoFit/>
          </a:bodyPr>
          <a:lstStyle/>
          <a:p>
            <a:r>
              <a:rPr lang="ja-JP" altLang="en-US" sz="4000" b="1" dirty="0">
                <a:solidFill>
                  <a:srgbClr val="002060"/>
                </a:solidFill>
              </a:rPr>
              <a:t>３</a:t>
            </a:r>
            <a:r>
              <a:rPr lang="en-US" altLang="ja-JP" sz="4000" b="1" dirty="0" smtClean="0">
                <a:solidFill>
                  <a:srgbClr val="002060"/>
                </a:solidFill>
              </a:rPr>
              <a:t>.</a:t>
            </a:r>
            <a:r>
              <a:rPr lang="ja-JP" altLang="en-US" sz="4000" b="1" dirty="0" err="1" smtClean="0">
                <a:solidFill>
                  <a:srgbClr val="002060"/>
                </a:solidFill>
              </a:rPr>
              <a:t>じちろう</a:t>
            </a:r>
            <a:r>
              <a:rPr lang="ja-JP" altLang="en-US" sz="4000" b="1" dirty="0" smtClean="0">
                <a:solidFill>
                  <a:srgbClr val="002060"/>
                </a:solidFill>
              </a:rPr>
              <a:t>退職者団体</a:t>
            </a:r>
            <a:r>
              <a:rPr lang="ja-JP" altLang="en-US" sz="4000" b="1" dirty="0">
                <a:solidFill>
                  <a:srgbClr val="002060"/>
                </a:solidFill>
              </a:rPr>
              <a:t>生命</a:t>
            </a:r>
            <a:r>
              <a:rPr lang="ja-JP" altLang="en-US" sz="4000" b="1" dirty="0" smtClean="0">
                <a:solidFill>
                  <a:srgbClr val="002060"/>
                </a:solidFill>
              </a:rPr>
              <a:t>共済の</a:t>
            </a:r>
            <a:r>
              <a:rPr lang="ja-JP" altLang="en-US" sz="4000" b="1" dirty="0">
                <a:solidFill>
                  <a:srgbClr val="002060"/>
                </a:solidFill>
              </a:rPr>
              <a:t>新設</a:t>
            </a:r>
          </a:p>
        </p:txBody>
      </p:sp>
      <p:graphicFrame>
        <p:nvGraphicFramePr>
          <p:cNvPr id="45" name="図表 44">
            <a:extLst>
              <a:ext uri="{FF2B5EF4-FFF2-40B4-BE49-F238E27FC236}">
                <a16:creationId xmlns:a16="http://schemas.microsoft.com/office/drawing/2014/main" id="{8621663F-EC02-4138-9C1C-5A0608CFF022}"/>
              </a:ext>
            </a:extLst>
          </p:cNvPr>
          <p:cNvGraphicFramePr/>
          <p:nvPr>
            <p:extLst/>
          </p:nvPr>
        </p:nvGraphicFramePr>
        <p:xfrm>
          <a:off x="3982784" y="2744791"/>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a:solidFill>
                  <a:srgbClr val="002060"/>
                </a:solidFill>
                <a:latin typeface="+mn-ea"/>
                <a:ea typeface="+mn-ea"/>
              </a:rPr>
              <a:t>Ⅱ</a:t>
            </a:r>
            <a:r>
              <a:rPr lang="ja-JP" altLang="en-US" sz="4000" b="1" u="sng" dirty="0" err="1" smtClean="0">
                <a:solidFill>
                  <a:srgbClr val="002060"/>
                </a:solidFill>
              </a:rPr>
              <a:t>．</a:t>
            </a:r>
            <a:r>
              <a:rPr lang="ja-JP" altLang="en-US" sz="4000" b="1" u="sng" dirty="0" smtClean="0">
                <a:solidFill>
                  <a:srgbClr val="002060"/>
                </a:solidFill>
              </a:rPr>
              <a:t>団体生命共済の新制度について</a:t>
            </a:r>
            <a:endParaRPr lang="ja-JP" altLang="en-US" sz="4000" b="1" u="sng" dirty="0">
              <a:solidFill>
                <a:srgbClr val="002060"/>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20</a:t>
            </a:r>
          </a:p>
        </p:txBody>
      </p:sp>
      <p:sp>
        <p:nvSpPr>
          <p:cNvPr id="15" name="テキスト ボックス 14"/>
          <p:cNvSpPr txBox="1"/>
          <p:nvPr/>
        </p:nvSpPr>
        <p:spPr bwMode="gray">
          <a:xfrm>
            <a:off x="203200" y="2033125"/>
            <a:ext cx="11516731" cy="1077218"/>
          </a:xfrm>
          <a:prstGeom prst="rect">
            <a:avLst/>
          </a:prstGeom>
          <a:solidFill>
            <a:schemeClr val="bg1">
              <a:alpha val="0"/>
            </a:schemeClr>
          </a:solidFill>
        </p:spPr>
        <p:txBody>
          <a:bodyPr wrap="square" rtlCol="0">
            <a:spAutoFit/>
          </a:bodyPr>
          <a:lstStyle/>
          <a:p>
            <a:r>
              <a:rPr lang="ja-JP" altLang="en-US" sz="3200" b="1" dirty="0" smtClean="0">
                <a:solidFill>
                  <a:srgbClr val="002060"/>
                </a:solidFill>
              </a:rPr>
              <a:t>☺団体生命共済加入者が移行加入できる、</a:t>
            </a:r>
            <a:endParaRPr lang="en-US" altLang="ja-JP" sz="3200" b="1" dirty="0" smtClean="0">
              <a:solidFill>
                <a:srgbClr val="002060"/>
              </a:solidFill>
            </a:endParaRPr>
          </a:p>
          <a:p>
            <a:r>
              <a:rPr lang="ja-JP" altLang="en-US" sz="3200" b="1" dirty="0" smtClean="0">
                <a:solidFill>
                  <a:srgbClr val="002060"/>
                </a:solidFill>
              </a:rPr>
              <a:t>　</a:t>
            </a:r>
            <a:r>
              <a:rPr lang="ja-JP" altLang="en-US" sz="3200" b="1" dirty="0" smtClean="0">
                <a:solidFill>
                  <a:srgbClr val="FF0000"/>
                </a:solidFill>
              </a:rPr>
              <a:t>スケールメリットを活かした手ごろな掛金の退職後保障</a:t>
            </a:r>
            <a:endParaRPr lang="en-US" altLang="ja-JP" sz="1200" b="1" dirty="0" smtClean="0">
              <a:solidFill>
                <a:srgbClr val="FF0000"/>
              </a:solidFill>
            </a:endParaRPr>
          </a:p>
        </p:txBody>
      </p:sp>
      <p:pic>
        <p:nvPicPr>
          <p:cNvPr id="2" name="図 1"/>
          <p:cNvPicPr>
            <a:picLocks noChangeAspect="1"/>
          </p:cNvPicPr>
          <p:nvPr/>
        </p:nvPicPr>
        <p:blipFill>
          <a:blip r:embed="rId8"/>
          <a:stretch>
            <a:fillRect/>
          </a:stretch>
        </p:blipFill>
        <p:spPr>
          <a:xfrm>
            <a:off x="1362942" y="3081261"/>
            <a:ext cx="8776107" cy="3469370"/>
          </a:xfrm>
          <a:prstGeom prst="rect">
            <a:avLst/>
          </a:prstGeom>
        </p:spPr>
      </p:pic>
      <p:sp>
        <p:nvSpPr>
          <p:cNvPr id="9" name="正方形/長方形 8"/>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2081276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gray">
          <a:xfrm>
            <a:off x="439916" y="1576431"/>
            <a:ext cx="9699133"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5" name="タイトル 1"/>
          <p:cNvSpPr>
            <a:spLocks noGrp="1"/>
          </p:cNvSpPr>
          <p:nvPr>
            <p:ph type="title"/>
          </p:nvPr>
        </p:nvSpPr>
        <p:spPr>
          <a:xfrm>
            <a:off x="445803" y="242850"/>
            <a:ext cx="12969114" cy="727306"/>
          </a:xfrm>
        </p:spPr>
        <p:txBody>
          <a:bodyPr>
            <a:noAutofit/>
          </a:bodyPr>
          <a:lstStyle/>
          <a:p>
            <a:r>
              <a:rPr lang="en-US" altLang="ja-JP" sz="4000" b="1" u="sng" dirty="0">
                <a:solidFill>
                  <a:srgbClr val="002060"/>
                </a:solidFill>
                <a:latin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団体生命共済の新制度について</a:t>
            </a:r>
            <a:r>
              <a:rPr lang="ja-JP" altLang="en-US" sz="4800" b="1" u="sng" dirty="0">
                <a:solidFill>
                  <a:srgbClr val="002060"/>
                </a:solidFill>
              </a:rPr>
              <a:t/>
            </a:r>
            <a:br>
              <a:rPr lang="ja-JP" altLang="en-US" sz="4800" b="1" u="sng" dirty="0">
                <a:solidFill>
                  <a:srgbClr val="002060"/>
                </a:solidFill>
              </a:rPr>
            </a:br>
            <a:r>
              <a:rPr lang="ja-JP" altLang="en-US" sz="4800" b="1" u="sng" dirty="0">
                <a:solidFill>
                  <a:srgbClr val="002060"/>
                </a:solidFill>
              </a:rPr>
              <a:t/>
            </a:r>
            <a:br>
              <a:rPr lang="ja-JP" altLang="en-US" sz="4800" b="1" u="sng" dirty="0">
                <a:solidFill>
                  <a:srgbClr val="002060"/>
                </a:solidFill>
              </a:rPr>
            </a:br>
            <a:endParaRPr kumimoji="1" lang="ja-JP" altLang="en-US" sz="4800" b="1" u="sng" dirty="0">
              <a:solidFill>
                <a:srgbClr val="002060"/>
              </a:solidFill>
            </a:endParaRPr>
          </a:p>
        </p:txBody>
      </p:sp>
      <p:sp>
        <p:nvSpPr>
          <p:cNvPr id="11"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a:t>
            </a:r>
            <a:r>
              <a:rPr lang="en-US" altLang="ja-JP" sz="2000" dirty="0">
                <a:solidFill>
                  <a:schemeClr val="bg1"/>
                </a:solidFill>
                <a:latin typeface="+mn-ea"/>
              </a:rPr>
              <a:t>1</a:t>
            </a:r>
            <a:endParaRPr lang="ja-JP" altLang="en-US" sz="2000" dirty="0">
              <a:solidFill>
                <a:schemeClr val="bg1"/>
              </a:solidFill>
              <a:latin typeface="+mn-ea"/>
            </a:endParaRPr>
          </a:p>
        </p:txBody>
      </p:sp>
      <p:sp>
        <p:nvSpPr>
          <p:cNvPr id="40" name="正方形/長方形 39"/>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41" name="テキスト ボックス 40"/>
          <p:cNvSpPr txBox="1"/>
          <p:nvPr/>
        </p:nvSpPr>
        <p:spPr bwMode="gray">
          <a:xfrm>
            <a:off x="307975" y="1131478"/>
            <a:ext cx="9344025" cy="707886"/>
          </a:xfrm>
          <a:prstGeom prst="rect">
            <a:avLst/>
          </a:prstGeom>
          <a:noFill/>
        </p:spPr>
        <p:txBody>
          <a:bodyPr wrap="square" rtlCol="0">
            <a:spAutoFit/>
          </a:bodyPr>
          <a:lstStyle/>
          <a:p>
            <a:r>
              <a:rPr lang="ja-JP" altLang="en-US" sz="4000" b="1" dirty="0">
                <a:solidFill>
                  <a:srgbClr val="002060"/>
                </a:solidFill>
              </a:rPr>
              <a:t>３</a:t>
            </a:r>
            <a:r>
              <a:rPr lang="en-US" altLang="ja-JP" sz="4000" b="1" dirty="0" smtClean="0">
                <a:solidFill>
                  <a:srgbClr val="002060"/>
                </a:solidFill>
              </a:rPr>
              <a:t>.</a:t>
            </a:r>
            <a:r>
              <a:rPr lang="ja-JP" altLang="en-US" sz="4000" b="1" dirty="0" err="1" smtClean="0">
                <a:solidFill>
                  <a:srgbClr val="002060"/>
                </a:solidFill>
              </a:rPr>
              <a:t>じちろう</a:t>
            </a:r>
            <a:r>
              <a:rPr lang="ja-JP" altLang="en-US" sz="4000" b="1" dirty="0" smtClean="0">
                <a:solidFill>
                  <a:srgbClr val="002060"/>
                </a:solidFill>
              </a:rPr>
              <a:t>退職者団体</a:t>
            </a:r>
            <a:r>
              <a:rPr lang="ja-JP" altLang="en-US" sz="4000" b="1" dirty="0">
                <a:solidFill>
                  <a:srgbClr val="002060"/>
                </a:solidFill>
              </a:rPr>
              <a:t>生命</a:t>
            </a:r>
            <a:r>
              <a:rPr lang="ja-JP" altLang="en-US" sz="4000" b="1" dirty="0" smtClean="0">
                <a:solidFill>
                  <a:srgbClr val="002060"/>
                </a:solidFill>
              </a:rPr>
              <a:t>共済の</a:t>
            </a:r>
            <a:r>
              <a:rPr lang="ja-JP" altLang="en-US" sz="4000" b="1" dirty="0">
                <a:solidFill>
                  <a:srgbClr val="002060"/>
                </a:solidFill>
              </a:rPr>
              <a:t>新設</a:t>
            </a:r>
          </a:p>
        </p:txBody>
      </p:sp>
      <p:pic>
        <p:nvPicPr>
          <p:cNvPr id="2" name="図 1"/>
          <p:cNvPicPr>
            <a:picLocks noChangeAspect="1"/>
          </p:cNvPicPr>
          <p:nvPr/>
        </p:nvPicPr>
        <p:blipFill>
          <a:blip r:embed="rId3"/>
          <a:stretch>
            <a:fillRect/>
          </a:stretch>
        </p:blipFill>
        <p:spPr>
          <a:xfrm>
            <a:off x="838200" y="2034798"/>
            <a:ext cx="9504049" cy="4352871"/>
          </a:xfrm>
          <a:prstGeom prst="rect">
            <a:avLst/>
          </a:prstGeom>
        </p:spPr>
      </p:pic>
    </p:spTree>
    <p:extLst>
      <p:ext uri="{BB962C8B-B14F-4D97-AF65-F5344CB8AC3E}">
        <p14:creationId xmlns:p14="http://schemas.microsoft.com/office/powerpoint/2010/main" val="1829400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gray">
          <a:xfrm>
            <a:off x="238107" y="1312778"/>
            <a:ext cx="8066427" cy="3531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6106" y="938626"/>
            <a:ext cx="7367981" cy="707886"/>
          </a:xfrm>
          <a:prstGeom prst="rect">
            <a:avLst/>
          </a:prstGeom>
          <a:noFill/>
        </p:spPr>
        <p:txBody>
          <a:bodyPr wrap="square" rtlCol="0">
            <a:spAutoFit/>
          </a:bodyPr>
          <a:lstStyle/>
          <a:p>
            <a:r>
              <a:rPr lang="ja-JP" altLang="en-US" sz="4000" b="1" dirty="0" smtClean="0">
                <a:solidFill>
                  <a:srgbClr val="002060"/>
                </a:solidFill>
              </a:rPr>
              <a:t>ムリ・ムダのない保障の備えを</a:t>
            </a:r>
            <a:endParaRPr lang="en-US" altLang="ja-JP" sz="4000" b="1" dirty="0" smtClean="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a:t>
            </a:r>
            <a:r>
              <a:rPr lang="en-US" altLang="ja-JP" sz="2000" dirty="0">
                <a:solidFill>
                  <a:schemeClr val="bg1"/>
                </a:solidFill>
                <a:latin typeface="+mn-ea"/>
              </a:rPr>
              <a:t>3</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8465441" cy="727306"/>
          </a:xfrm>
        </p:spPr>
        <p:txBody>
          <a:bodyPr>
            <a:noAutofit/>
          </a:bodyPr>
          <a:lstStyle/>
          <a:p>
            <a:r>
              <a:rPr lang="en-US" altLang="ja-JP" sz="4000" b="1" u="sng" dirty="0">
                <a:solidFill>
                  <a:srgbClr val="002060"/>
                </a:solidFill>
                <a:latin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団体生命共済の新制度について</a:t>
            </a:r>
            <a:br>
              <a:rPr lang="ja-JP" altLang="en-US" sz="4000" b="1" u="sng" dirty="0">
                <a:solidFill>
                  <a:srgbClr val="002060"/>
                </a:solidFill>
              </a:rPr>
            </a:br>
            <a:endParaRPr kumimoji="1" lang="ja-JP" altLang="en-US" sz="4000" b="1" u="sng" dirty="0">
              <a:solidFill>
                <a:srgbClr val="002060"/>
              </a:solidFill>
            </a:endParaRPr>
          </a:p>
        </p:txBody>
      </p:sp>
      <p:sp>
        <p:nvSpPr>
          <p:cNvPr id="18" name="正方形/長方形 17"/>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9" name="グループ化 8"/>
          <p:cNvGrpSpPr/>
          <p:nvPr/>
        </p:nvGrpSpPr>
        <p:grpSpPr bwMode="gray">
          <a:xfrm>
            <a:off x="182536" y="1810579"/>
            <a:ext cx="5863944" cy="4510510"/>
            <a:chOff x="182536" y="1810579"/>
            <a:chExt cx="5863944" cy="4510510"/>
          </a:xfrm>
        </p:grpSpPr>
        <p:sp>
          <p:nvSpPr>
            <p:cNvPr id="10" name="正方形/長方形 9"/>
            <p:cNvSpPr/>
            <p:nvPr/>
          </p:nvSpPr>
          <p:spPr bwMode="gray">
            <a:xfrm>
              <a:off x="182536" y="1810579"/>
              <a:ext cx="5863944" cy="4510510"/>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3" name="グループ化 12"/>
            <p:cNvGrpSpPr/>
            <p:nvPr/>
          </p:nvGrpSpPr>
          <p:grpSpPr bwMode="gray">
            <a:xfrm>
              <a:off x="1580206" y="2401037"/>
              <a:ext cx="2982382" cy="2943653"/>
              <a:chOff x="1772221" y="898053"/>
              <a:chExt cx="5233334" cy="5385137"/>
            </a:xfrm>
          </p:grpSpPr>
          <p:pic>
            <p:nvPicPr>
              <p:cNvPr id="17" name="Picture 21" descr="C:\Users\ZZ501619\Desktop\公的保障.png">
                <a:extLst>
                  <a:ext uri="{FF2B5EF4-FFF2-40B4-BE49-F238E27FC236}">
                    <a16:creationId xmlns:a16="http://schemas.microsoft.com/office/drawing/2014/main" id="{8CECF21B-3E85-464F-B7B9-70AFA1341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772221" y="3489857"/>
                <a:ext cx="5233334" cy="27933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ZZ501619\Desktop\職域保障.png">
                <a:extLst>
                  <a:ext uri="{FF2B5EF4-FFF2-40B4-BE49-F238E27FC236}">
                    <a16:creationId xmlns:a16="http://schemas.microsoft.com/office/drawing/2014/main" id="{6FABE0DA-0B4E-4E01-AF41-F16CAFA7F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546030" y="2330803"/>
                <a:ext cx="3680000" cy="2240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ZZ501619\Desktop\私的保障.png">
                <a:extLst>
                  <a:ext uri="{FF2B5EF4-FFF2-40B4-BE49-F238E27FC236}">
                    <a16:creationId xmlns:a16="http://schemas.microsoft.com/office/drawing/2014/main" id="{5DCD8E86-3E9E-4C40-90E7-593B4272E0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338405" y="898053"/>
                <a:ext cx="2000000" cy="193333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1"/>
            <p:cNvSpPr>
              <a:spLocks/>
            </p:cNvSpPr>
            <p:nvPr/>
          </p:nvSpPr>
          <p:spPr bwMode="gray">
            <a:xfrm>
              <a:off x="1249087" y="1839182"/>
              <a:ext cx="3904379" cy="5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a:t>
              </a: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死亡</a:t>
              </a: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保障のめやすは</a:t>
              </a:r>
              <a:r>
                <a:rPr lang="en-US" altLang="ja-JP"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a:t>
              </a:r>
            </a:p>
            <a:p>
              <a:pPr algn="just" eaLnBrk="1" hangingPunct="1">
                <a:lnSpc>
                  <a:spcPts val="3800"/>
                </a:lnSpc>
              </a:pP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endParaRPr lang="ja-JP" altLang="en-US" sz="2600" b="1" u="sng" dirty="0">
                <a:solidFill>
                  <a:srgbClr val="002060"/>
                </a:solidFill>
                <a:latin typeface="Meiryo UI" panose="020B0604030504040204" pitchFamily="50" charset="-128"/>
                <a:ea typeface="Meiryo UI" panose="020B0604030504040204" pitchFamily="50" charset="-128"/>
                <a:cs typeface="A-OTF 新ゴ Pro M"/>
                <a:sym typeface="A-OTF 新ゴ Pro L" charset="-128"/>
              </a:endParaRPr>
            </a:p>
          </p:txBody>
        </p:sp>
        <p:sp>
          <p:nvSpPr>
            <p:cNvPr id="16" name="テキスト ボックス 15"/>
            <p:cNvSpPr txBox="1"/>
            <p:nvPr/>
          </p:nvSpPr>
          <p:spPr bwMode="gray">
            <a:xfrm>
              <a:off x="329689" y="5566310"/>
              <a:ext cx="5651383" cy="707886"/>
            </a:xfrm>
            <a:prstGeom prst="rect">
              <a:avLst/>
            </a:prstGeom>
            <a:solidFill>
              <a:srgbClr val="FFF4CC"/>
            </a:solidFill>
          </p:spPr>
          <p:txBody>
            <a:bodyPr wrap="square" rtlCol="0">
              <a:spAutoFit/>
            </a:bodyPr>
            <a:lstStyle/>
            <a:p>
              <a:pPr algn="ctr"/>
              <a:r>
                <a:rPr kumimoji="1" lang="ja-JP" altLang="en-US" sz="2000" b="1" dirty="0" smtClean="0">
                  <a:solidFill>
                    <a:srgbClr val="002060"/>
                  </a:solidFill>
                  <a:latin typeface="Meiryo UI" panose="020B0604030504040204" pitchFamily="50" charset="-128"/>
                  <a:ea typeface="Meiryo UI" panose="020B0604030504040204" pitchFamily="50" charset="-128"/>
                </a:rPr>
                <a:t>単身・・・</a:t>
              </a:r>
              <a:r>
                <a:rPr kumimoji="1" lang="en-US" altLang="ja-JP" sz="2000" b="1" dirty="0" smtClean="0">
                  <a:solidFill>
                    <a:srgbClr val="002060"/>
                  </a:solidFill>
                  <a:latin typeface="Meiryo UI" panose="020B0604030504040204" pitchFamily="50" charset="-128"/>
                  <a:ea typeface="Meiryo UI" panose="020B0604030504040204" pitchFamily="50" charset="-128"/>
                </a:rPr>
                <a:t>1,000</a:t>
              </a:r>
              <a:r>
                <a:rPr kumimoji="1" lang="ja-JP" altLang="en-US" sz="2000" b="1" dirty="0" smtClean="0">
                  <a:solidFill>
                    <a:srgbClr val="002060"/>
                  </a:solidFill>
                  <a:latin typeface="Meiryo UI" panose="020B0604030504040204" pitchFamily="50" charset="-128"/>
                  <a:ea typeface="Meiryo UI" panose="020B0604030504040204" pitchFamily="50" charset="-128"/>
                </a:rPr>
                <a:t>万円以下</a:t>
              </a:r>
              <a:endParaRPr kumimoji="1" lang="en-US" altLang="ja-JP" sz="2000" b="1" dirty="0" smtClean="0">
                <a:solidFill>
                  <a:srgbClr val="002060"/>
                </a:solidFill>
                <a:latin typeface="Meiryo UI" panose="020B0604030504040204" pitchFamily="50" charset="-128"/>
                <a:ea typeface="Meiryo UI" panose="020B0604030504040204" pitchFamily="50" charset="-128"/>
              </a:endParaRPr>
            </a:p>
            <a:p>
              <a:pPr algn="ctr"/>
              <a:r>
                <a:rPr lang="ja-JP" altLang="en-US" sz="2000" b="1" dirty="0" smtClean="0">
                  <a:solidFill>
                    <a:srgbClr val="002060"/>
                  </a:solidFill>
                  <a:latin typeface="Meiryo UI" panose="020B0604030504040204" pitchFamily="50" charset="-128"/>
                  <a:ea typeface="Meiryo UI" panose="020B0604030504040204" pitchFamily="50" charset="-128"/>
                </a:rPr>
                <a:t>扶養家族がいる・・</a:t>
              </a:r>
              <a:r>
                <a:rPr lang="en-US" altLang="ja-JP" sz="2000" b="1" dirty="0" smtClean="0">
                  <a:solidFill>
                    <a:srgbClr val="002060"/>
                  </a:solidFill>
                  <a:latin typeface="Meiryo UI" panose="020B0604030504040204" pitchFamily="50" charset="-128"/>
                  <a:ea typeface="Meiryo UI" panose="020B0604030504040204" pitchFamily="50" charset="-128"/>
                </a:rPr>
                <a:t>1,000</a:t>
              </a:r>
              <a:r>
                <a:rPr lang="ja-JP" altLang="en-US" sz="2000" b="1" dirty="0" smtClean="0">
                  <a:solidFill>
                    <a:srgbClr val="002060"/>
                  </a:solidFill>
                  <a:latin typeface="Meiryo UI" panose="020B0604030504040204" pitchFamily="50" charset="-128"/>
                  <a:ea typeface="Meiryo UI" panose="020B0604030504040204" pitchFamily="50" charset="-128"/>
                </a:rPr>
                <a:t>万円～</a:t>
              </a:r>
              <a:r>
                <a:rPr lang="en-US" altLang="ja-JP" sz="2000" b="1" dirty="0" smtClean="0">
                  <a:solidFill>
                    <a:srgbClr val="002060"/>
                  </a:solidFill>
                  <a:latin typeface="Meiryo UI" panose="020B0604030504040204" pitchFamily="50" charset="-128"/>
                  <a:ea typeface="Meiryo UI" panose="020B0604030504040204" pitchFamily="50" charset="-128"/>
                </a:rPr>
                <a:t>5,000</a:t>
              </a:r>
              <a:r>
                <a:rPr lang="ja-JP" altLang="en-US" sz="2000" b="1" dirty="0" smtClean="0">
                  <a:solidFill>
                    <a:srgbClr val="002060"/>
                  </a:solidFill>
                  <a:latin typeface="Meiryo UI" panose="020B0604030504040204" pitchFamily="50" charset="-128"/>
                  <a:ea typeface="Meiryo UI" panose="020B0604030504040204" pitchFamily="50" charset="-128"/>
                </a:rPr>
                <a:t>万円</a:t>
              </a:r>
              <a:endParaRPr kumimoji="1"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21" name="グループ化 20"/>
          <p:cNvGrpSpPr/>
          <p:nvPr/>
        </p:nvGrpSpPr>
        <p:grpSpPr bwMode="gray">
          <a:xfrm>
            <a:off x="6187268" y="1810579"/>
            <a:ext cx="5863944" cy="4510510"/>
            <a:chOff x="6187268" y="1810579"/>
            <a:chExt cx="5863944" cy="4510510"/>
          </a:xfrm>
        </p:grpSpPr>
        <p:sp>
          <p:nvSpPr>
            <p:cNvPr id="22" name="正方形/長方形 21"/>
            <p:cNvSpPr/>
            <p:nvPr/>
          </p:nvSpPr>
          <p:spPr bwMode="gray">
            <a:xfrm>
              <a:off x="6187268" y="1810579"/>
              <a:ext cx="5863944" cy="4510510"/>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Rectangle 11"/>
            <p:cNvSpPr>
              <a:spLocks/>
            </p:cNvSpPr>
            <p:nvPr/>
          </p:nvSpPr>
          <p:spPr bwMode="gray">
            <a:xfrm>
              <a:off x="6712915" y="1810579"/>
              <a:ext cx="3904379" cy="4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◎医療</a:t>
              </a: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保障のめ</a:t>
              </a: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やすは</a:t>
              </a:r>
              <a:r>
                <a:rPr lang="en-US" altLang="ja-JP"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a:t>
              </a:r>
            </a:p>
            <a:p>
              <a:pPr algn="just" eaLnBrk="1" hangingPunct="1">
                <a:lnSpc>
                  <a:spcPts val="3800"/>
                </a:lnSpc>
              </a:pP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endParaRPr lang="ja-JP" altLang="en-US" sz="2600" b="1" u="sng" dirty="0">
                <a:solidFill>
                  <a:srgbClr val="002060"/>
                </a:solidFill>
                <a:latin typeface="Meiryo UI" panose="020B0604030504040204" pitchFamily="50" charset="-128"/>
                <a:ea typeface="Meiryo UI" panose="020B0604030504040204" pitchFamily="50" charset="-128"/>
                <a:cs typeface="A-OTF 新ゴ Pro M"/>
                <a:sym typeface="A-OTF 新ゴ Pro L" charset="-128"/>
              </a:endParaRPr>
            </a:p>
          </p:txBody>
        </p:sp>
        <p:pic>
          <p:nvPicPr>
            <p:cNvPr id="2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63249" b="-19"/>
            <a:stretch/>
          </p:blipFill>
          <p:spPr bwMode="gray">
            <a:xfrm>
              <a:off x="6454247" y="2341515"/>
              <a:ext cx="2750135" cy="98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687" t="-707" r="30833" b="1377"/>
            <a:stretch/>
          </p:blipFill>
          <p:spPr bwMode="gray">
            <a:xfrm>
              <a:off x="7609352" y="3382230"/>
              <a:ext cx="2430525" cy="9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8699" t="1" b="-2377"/>
            <a:stretch/>
          </p:blipFill>
          <p:spPr bwMode="gray">
            <a:xfrm>
              <a:off x="8824614" y="4425907"/>
              <a:ext cx="2342242" cy="10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bwMode="gray">
            <a:xfrm>
              <a:off x="6473965" y="5551647"/>
              <a:ext cx="5225142" cy="707886"/>
            </a:xfrm>
            <a:prstGeom prst="rect">
              <a:avLst/>
            </a:prstGeom>
            <a:solidFill>
              <a:srgbClr val="FFF4CC"/>
            </a:solidFill>
          </p:spPr>
          <p:txBody>
            <a:bodyPr wrap="square" rtlCol="0">
              <a:spAutoFit/>
            </a:bodyPr>
            <a:lstStyle/>
            <a:p>
              <a:pPr algn="ctr"/>
              <a:r>
                <a:rPr kumimoji="1" lang="ja-JP" altLang="en-US" sz="2000" b="1" dirty="0" smtClean="0">
                  <a:solidFill>
                    <a:srgbClr val="002060"/>
                  </a:solidFill>
                  <a:latin typeface="Meiryo UI" panose="020B0604030504040204" pitchFamily="50" charset="-128"/>
                  <a:ea typeface="Meiryo UI" panose="020B0604030504040204" pitchFamily="50" charset="-128"/>
                </a:rPr>
                <a:t>医療費・食事代のみ・・・</a:t>
              </a:r>
              <a:r>
                <a:rPr kumimoji="1" lang="en-US" altLang="ja-JP" sz="2000" b="1" dirty="0" smtClean="0">
                  <a:solidFill>
                    <a:srgbClr val="002060"/>
                  </a:solidFill>
                  <a:latin typeface="Meiryo UI" panose="020B0604030504040204" pitchFamily="50" charset="-128"/>
                  <a:ea typeface="Meiryo UI" panose="020B0604030504040204" pitchFamily="50" charset="-128"/>
                </a:rPr>
                <a:t>3,000</a:t>
              </a:r>
              <a:r>
                <a:rPr kumimoji="1" lang="ja-JP" altLang="en-US" sz="2000" b="1" dirty="0" smtClean="0">
                  <a:solidFill>
                    <a:srgbClr val="002060"/>
                  </a:solidFill>
                  <a:latin typeface="Meiryo UI" panose="020B0604030504040204" pitchFamily="50" charset="-128"/>
                  <a:ea typeface="Meiryo UI" panose="020B0604030504040204" pitchFamily="50" charset="-128"/>
                </a:rPr>
                <a:t>円</a:t>
              </a:r>
              <a:endParaRPr kumimoji="1" lang="en-US" altLang="ja-JP" sz="2000" b="1" dirty="0" smtClean="0">
                <a:solidFill>
                  <a:srgbClr val="002060"/>
                </a:solidFill>
                <a:latin typeface="Meiryo UI" panose="020B0604030504040204" pitchFamily="50" charset="-128"/>
                <a:ea typeface="Meiryo UI" panose="020B0604030504040204" pitchFamily="50" charset="-128"/>
              </a:endParaRPr>
            </a:p>
            <a:p>
              <a:pPr algn="ctr"/>
              <a:r>
                <a:rPr lang="ja-JP" altLang="en-US" sz="2000" b="1" dirty="0">
                  <a:solidFill>
                    <a:srgbClr val="002060"/>
                  </a:solidFill>
                  <a:latin typeface="Meiryo UI" panose="020B0604030504040204" pitchFamily="50" charset="-128"/>
                  <a:ea typeface="Meiryo UI" panose="020B0604030504040204" pitchFamily="50" charset="-128"/>
                </a:rPr>
                <a:t>個室</a:t>
              </a:r>
              <a:r>
                <a:rPr lang="ja-JP" altLang="en-US" sz="2000" b="1" dirty="0" smtClean="0">
                  <a:solidFill>
                    <a:srgbClr val="002060"/>
                  </a:solidFill>
                  <a:latin typeface="Meiryo UI" panose="020B0604030504040204" pitchFamily="50" charset="-128"/>
                  <a:ea typeface="Meiryo UI" panose="020B0604030504040204" pitchFamily="50" charset="-128"/>
                </a:rPr>
                <a:t>を希望・・・</a:t>
              </a:r>
              <a:r>
                <a:rPr lang="en-US" altLang="ja-JP" sz="2000" b="1" dirty="0" smtClean="0">
                  <a:solidFill>
                    <a:srgbClr val="002060"/>
                  </a:solidFill>
                  <a:latin typeface="Meiryo UI" panose="020B0604030504040204" pitchFamily="50" charset="-128"/>
                  <a:ea typeface="Meiryo UI" panose="020B0604030504040204" pitchFamily="50" charset="-128"/>
                </a:rPr>
                <a:t>5,000</a:t>
              </a:r>
              <a:r>
                <a:rPr lang="ja-JP" altLang="en-US" sz="2000" b="1" dirty="0" smtClean="0">
                  <a:solidFill>
                    <a:srgbClr val="002060"/>
                  </a:solidFill>
                  <a:latin typeface="Meiryo UI" panose="020B0604030504040204" pitchFamily="50" charset="-128"/>
                  <a:ea typeface="Meiryo UI" panose="020B0604030504040204" pitchFamily="50" charset="-128"/>
                </a:rPr>
                <a:t>円～</a:t>
              </a:r>
              <a:r>
                <a:rPr lang="en-US" altLang="ja-JP" sz="2000" b="1" dirty="0" smtClean="0">
                  <a:solidFill>
                    <a:srgbClr val="002060"/>
                  </a:solidFill>
                  <a:latin typeface="Meiryo UI" panose="020B0604030504040204" pitchFamily="50" charset="-128"/>
                  <a:ea typeface="Meiryo UI" panose="020B0604030504040204" pitchFamily="50" charset="-128"/>
                </a:rPr>
                <a:t>10,000</a:t>
              </a:r>
              <a:r>
                <a:rPr lang="ja-JP" altLang="en-US" sz="2000" b="1" dirty="0" smtClean="0">
                  <a:solidFill>
                    <a:srgbClr val="002060"/>
                  </a:solidFill>
                  <a:latin typeface="Meiryo UI" panose="020B0604030504040204" pitchFamily="50" charset="-128"/>
                  <a:ea typeface="Meiryo UI" panose="020B0604030504040204" pitchFamily="50" charset="-128"/>
                </a:rPr>
                <a:t>円</a:t>
              </a:r>
              <a:endParaRPr kumimoji="1" lang="ja-JP" altLang="en-US" sz="2000" b="1" dirty="0">
                <a:solidFill>
                  <a:srgbClr val="002060"/>
                </a:solidFill>
                <a:latin typeface="Meiryo UI" panose="020B0604030504040204" pitchFamily="50" charset="-128"/>
                <a:ea typeface="Meiryo UI" panose="020B0604030504040204" pitchFamily="50" charset="-128"/>
              </a:endParaRPr>
            </a:p>
          </p:txBody>
        </p:sp>
        <p:sp>
          <p:nvSpPr>
            <p:cNvPr id="28" name="正方形/長方形 27"/>
            <p:cNvSpPr/>
            <p:nvPr/>
          </p:nvSpPr>
          <p:spPr bwMode="gray">
            <a:xfrm>
              <a:off x="7021013" y="2422275"/>
              <a:ext cx="643437" cy="307530"/>
            </a:xfrm>
            <a:prstGeom prst="rect">
              <a:avLst/>
            </a:prstGeom>
            <a:solidFill>
              <a:srgbClr val="B6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bwMode="gray">
            <a:xfrm>
              <a:off x="7122556" y="2313790"/>
              <a:ext cx="615617" cy="461665"/>
            </a:xfrm>
            <a:prstGeom prst="rect">
              <a:avLst/>
            </a:prstGeom>
            <a:noFill/>
          </p:spPr>
          <p:txBody>
            <a:bodyPr wrap="square" rtlCol="0">
              <a:spAutoFit/>
            </a:bodyPr>
            <a:lstStyle/>
            <a:p>
              <a:r>
                <a:rPr kumimoji="1" lang="en-US" altLang="ja-JP" sz="2400" dirty="0" smtClean="0">
                  <a:solidFill>
                    <a:schemeClr val="bg1"/>
                  </a:solidFill>
                  <a:latin typeface="HGS教科書体" panose="02020600000000000000" pitchFamily="18" charset="-128"/>
                  <a:ea typeface="HGS教科書体" panose="02020600000000000000" pitchFamily="18" charset="-128"/>
                </a:rPr>
                <a:t>830</a:t>
              </a:r>
              <a:endParaRPr kumimoji="1" lang="ja-JP" altLang="en-US" sz="2400" dirty="0">
                <a:solidFill>
                  <a:schemeClr val="bg1"/>
                </a:solidFill>
                <a:latin typeface="HGS教科書体" panose="02020600000000000000" pitchFamily="18" charset="-128"/>
                <a:ea typeface="HGS教科書体" panose="02020600000000000000" pitchFamily="18" charset="-128"/>
              </a:endParaRPr>
            </a:p>
          </p:txBody>
        </p:sp>
      </p:grpSp>
    </p:spTree>
    <p:extLst>
      <p:ext uri="{BB962C8B-B14F-4D97-AF65-F5344CB8AC3E}">
        <p14:creationId xmlns:p14="http://schemas.microsoft.com/office/powerpoint/2010/main" val="31734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gray">
          <a:xfrm>
            <a:off x="238107" y="1312778"/>
            <a:ext cx="8066427" cy="3531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6106" y="938626"/>
            <a:ext cx="7367981" cy="707886"/>
          </a:xfrm>
          <a:prstGeom prst="rect">
            <a:avLst/>
          </a:prstGeom>
          <a:noFill/>
        </p:spPr>
        <p:txBody>
          <a:bodyPr wrap="square" rtlCol="0">
            <a:spAutoFit/>
          </a:bodyPr>
          <a:lstStyle/>
          <a:p>
            <a:r>
              <a:rPr lang="ja-JP" altLang="en-US" sz="4000" b="1" dirty="0" smtClean="0">
                <a:solidFill>
                  <a:srgbClr val="002060"/>
                </a:solidFill>
              </a:rPr>
              <a:t>ムリ・ムダのない保障の備えを</a:t>
            </a:r>
            <a:endParaRPr lang="en-US" altLang="ja-JP" sz="4000" b="1" dirty="0" smtClean="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a:t>
            </a:r>
            <a:r>
              <a:rPr lang="en-US" altLang="ja-JP" sz="2000" dirty="0">
                <a:solidFill>
                  <a:schemeClr val="bg1"/>
                </a:solidFill>
                <a:latin typeface="+mn-ea"/>
              </a:rPr>
              <a:t>2</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8465441" cy="727306"/>
          </a:xfrm>
        </p:spPr>
        <p:txBody>
          <a:bodyPr>
            <a:noAutofit/>
          </a:bodyPr>
          <a:lstStyle/>
          <a:p>
            <a:r>
              <a:rPr lang="en-US" altLang="ja-JP" sz="4000" b="1" u="sng" dirty="0">
                <a:solidFill>
                  <a:srgbClr val="002060"/>
                </a:solidFill>
                <a:latin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団体生命共済の新制度について</a:t>
            </a:r>
            <a:br>
              <a:rPr lang="ja-JP" altLang="en-US" sz="4000" b="1" u="sng" dirty="0">
                <a:solidFill>
                  <a:srgbClr val="002060"/>
                </a:solidFill>
              </a:rPr>
            </a:br>
            <a:endParaRPr kumimoji="1" lang="ja-JP" altLang="en-US" sz="4000" b="1" u="sng" dirty="0">
              <a:solidFill>
                <a:srgbClr val="002060"/>
              </a:solidFill>
            </a:endParaRPr>
          </a:p>
        </p:txBody>
      </p:sp>
      <p:sp>
        <p:nvSpPr>
          <p:cNvPr id="18" name="正方形/長方形 17"/>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915" y="1746342"/>
            <a:ext cx="8017472" cy="4775206"/>
          </a:xfrm>
          <a:prstGeom prst="rect">
            <a:avLst/>
          </a:prstGeom>
        </p:spPr>
      </p:pic>
    </p:spTree>
    <p:extLst>
      <p:ext uri="{BB962C8B-B14F-4D97-AF65-F5344CB8AC3E}">
        <p14:creationId xmlns:p14="http://schemas.microsoft.com/office/powerpoint/2010/main" val="116524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5"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163593"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a:solidFill>
                  <a:srgbClr val="002060"/>
                </a:solidFill>
              </a:rPr>
              <a:t>Ⅰ</a:t>
            </a:r>
            <a:r>
              <a:rPr lang="ja-JP" altLang="en-US" sz="4800" b="1" dirty="0" err="1" smtClean="0">
                <a:solidFill>
                  <a:srgbClr val="002060"/>
                </a:solidFill>
              </a:rPr>
              <a:t>．</a:t>
            </a:r>
            <a:r>
              <a:rPr lang="ja-JP" altLang="en-US" sz="4800" b="1" dirty="0" smtClean="0">
                <a:solidFill>
                  <a:srgbClr val="002060"/>
                </a:solidFill>
              </a:rPr>
              <a:t>はじめに</a:t>
            </a:r>
            <a:endParaRPr lang="ja-JP" altLang="en-US" sz="4800" b="1" dirty="0">
              <a:solidFill>
                <a:srgbClr val="002060"/>
              </a:solidFill>
            </a:endParaRPr>
          </a:p>
          <a:p>
            <a:pPr marL="0" indent="0">
              <a:lnSpc>
                <a:spcPct val="120000"/>
              </a:lnSpc>
              <a:buNone/>
            </a:pPr>
            <a:r>
              <a:rPr lang="en-US" altLang="ja-JP" sz="4800" b="1" dirty="0">
                <a:solidFill>
                  <a:srgbClr val="002060"/>
                </a:solidFill>
              </a:rPr>
              <a:t>Ⅱ</a:t>
            </a:r>
            <a:r>
              <a:rPr lang="ja-JP" altLang="en-US" sz="4800" b="1" dirty="0" err="1">
                <a:solidFill>
                  <a:srgbClr val="002060"/>
                </a:solidFill>
              </a:rPr>
              <a:t>．</a:t>
            </a:r>
            <a:r>
              <a:rPr lang="ja-JP" altLang="en-US" sz="4800" b="1" dirty="0">
                <a:solidFill>
                  <a:srgbClr val="002060"/>
                </a:solidFill>
              </a:rPr>
              <a:t>団体生命共済の新制度について</a:t>
            </a:r>
            <a:endParaRPr lang="en-US" altLang="ja-JP" sz="4800" b="1" dirty="0">
              <a:solidFill>
                <a:srgbClr val="002060"/>
              </a:solidFill>
            </a:endParaRPr>
          </a:p>
          <a:p>
            <a:pPr marL="0" indent="0">
              <a:lnSpc>
                <a:spcPct val="120000"/>
              </a:lnSpc>
              <a:buNone/>
            </a:pPr>
            <a:r>
              <a:rPr lang="en-US" altLang="ja-JP" sz="4800" b="1" dirty="0" smtClean="0">
                <a:solidFill>
                  <a:srgbClr val="FF0000"/>
                </a:solidFill>
              </a:rPr>
              <a:t>Ⅲ</a:t>
            </a:r>
            <a:r>
              <a:rPr lang="ja-JP" altLang="en-US" sz="4800" b="1" dirty="0" err="1" smtClean="0">
                <a:solidFill>
                  <a:srgbClr val="FF0000"/>
                </a:solidFill>
              </a:rPr>
              <a:t>．じちろう</a:t>
            </a:r>
            <a:r>
              <a:rPr lang="ja-JP" altLang="en-US" sz="4800" b="1" dirty="0" smtClean="0">
                <a:solidFill>
                  <a:srgbClr val="FF0000"/>
                </a:solidFill>
              </a:rPr>
              <a:t>共済をもっと活用</a:t>
            </a:r>
            <a:endParaRPr lang="ja-JP" altLang="en-US" sz="4800" b="1" dirty="0">
              <a:solidFill>
                <a:srgbClr val="FF0000"/>
              </a:solidFill>
            </a:endParaRPr>
          </a:p>
        </p:txBody>
      </p:sp>
      <p:sp>
        <p:nvSpPr>
          <p:cNvPr id="6"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a:t>
            </a:r>
            <a:r>
              <a:rPr lang="en-US" altLang="ja-JP" sz="2000" dirty="0">
                <a:solidFill>
                  <a:schemeClr val="bg1"/>
                </a:solidFill>
                <a:latin typeface="+mn-ea"/>
              </a:rPr>
              <a:t>4</a:t>
            </a:r>
            <a:endParaRPr lang="ja-JP" altLang="en-US" sz="2000" dirty="0">
              <a:solidFill>
                <a:schemeClr val="bg1"/>
              </a:solidFill>
              <a:latin typeface="+mn-ea"/>
            </a:endParaRPr>
          </a:p>
        </p:txBody>
      </p:sp>
      <p:sp>
        <p:nvSpPr>
          <p:cNvPr id="8" name="正方形/長方形 7"/>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9799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右矢印 7"/>
          <p:cNvSpPr/>
          <p:nvPr/>
        </p:nvSpPr>
        <p:spPr>
          <a:xfrm>
            <a:off x="729761" y="2109847"/>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30897" y="2522057"/>
            <a:ext cx="1020673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団体生命共済加入者は、自治労組合員専用の</a:t>
            </a:r>
            <a:endParaRPr lang="en-US" altLang="ja-JP" sz="3200" b="1" dirty="0" smtClean="0">
              <a:solidFill>
                <a:schemeClr val="accent3">
                  <a:lumMod val="50000"/>
                </a:schemeClr>
              </a:solidFill>
            </a:endParaRPr>
          </a:p>
          <a:p>
            <a:pPr algn="ctr"/>
            <a:r>
              <a:rPr lang="ja-JP" altLang="en-US" sz="3200" b="1" dirty="0" smtClean="0">
                <a:solidFill>
                  <a:schemeClr val="accent3">
                    <a:lumMod val="50000"/>
                  </a:schemeClr>
                </a:solidFill>
              </a:rPr>
              <a:t>「お得な」積み立て制度を</a:t>
            </a:r>
            <a:r>
              <a:rPr lang="ja-JP" altLang="en-US" sz="3200" b="1" dirty="0">
                <a:solidFill>
                  <a:schemeClr val="accent3">
                    <a:lumMod val="50000"/>
                  </a:schemeClr>
                </a:solidFill>
              </a:rPr>
              <a:t>利用</a:t>
            </a:r>
            <a:r>
              <a:rPr lang="ja-JP" altLang="en-US" sz="3200" b="1" dirty="0" smtClean="0">
                <a:solidFill>
                  <a:schemeClr val="accent3">
                    <a:lumMod val="50000"/>
                  </a:schemeClr>
                </a:solidFill>
              </a:rPr>
              <a:t>できます</a:t>
            </a:r>
            <a:endParaRPr lang="en-US" altLang="ja-JP" sz="3200" b="1" dirty="0">
              <a:solidFill>
                <a:schemeClr val="accent3">
                  <a:lumMod val="50000"/>
                </a:schemeClr>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a:t>
            </a:r>
            <a:r>
              <a:rPr lang="en-US" altLang="ja-JP" sz="2000" dirty="0">
                <a:solidFill>
                  <a:schemeClr val="bg1"/>
                </a:solidFill>
                <a:latin typeface="+mn-ea"/>
              </a:rPr>
              <a:t>5</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7741594" cy="727306"/>
          </a:xfrm>
        </p:spPr>
        <p:txBody>
          <a:bodyPr>
            <a:noAutofit/>
          </a:bodyPr>
          <a:lstStyle/>
          <a:p>
            <a:r>
              <a:rPr lang="en-US" altLang="ja-JP" sz="4000" b="1" u="sng" dirty="0">
                <a:solidFill>
                  <a:srgbClr val="002060"/>
                </a:solidFill>
              </a:rPr>
              <a:t>Ⅲ</a:t>
            </a:r>
            <a:r>
              <a:rPr lang="ja-JP" altLang="en-US" sz="4000" b="1" u="sng" dirty="0" err="1" smtClean="0">
                <a:solidFill>
                  <a:srgbClr val="002060"/>
                </a:solidFill>
              </a:rPr>
              <a:t>．じちろう</a:t>
            </a:r>
            <a:r>
              <a:rPr lang="ja-JP" altLang="en-US" sz="4000" b="1" u="sng" dirty="0" smtClean="0">
                <a:solidFill>
                  <a:srgbClr val="002060"/>
                </a:solidFill>
              </a:rPr>
              <a:t>共済をもっと活用</a:t>
            </a:r>
            <a:r>
              <a:rPr lang="ja-JP" altLang="en-US" sz="4000" b="1" u="sng" dirty="0">
                <a:solidFill>
                  <a:srgbClr val="002060"/>
                </a:solidFill>
              </a:rPr>
              <a:t/>
            </a:r>
            <a:br>
              <a:rPr lang="ja-JP" altLang="en-US" sz="4000" b="1" u="sng" dirty="0">
                <a:solidFill>
                  <a:srgbClr val="002060"/>
                </a:solidFill>
              </a:rPr>
            </a:br>
            <a:endParaRPr kumimoji="1" lang="ja-JP" altLang="en-US" sz="4000" b="1" u="sng" dirty="0">
              <a:solidFill>
                <a:srgbClr val="002060"/>
              </a:solidFill>
            </a:endParaRPr>
          </a:p>
        </p:txBody>
      </p:sp>
      <p:pic>
        <p:nvPicPr>
          <p:cNvPr id="2" name="図 1"/>
          <p:cNvPicPr>
            <a:picLocks noChangeAspect="1"/>
          </p:cNvPicPr>
          <p:nvPr/>
        </p:nvPicPr>
        <p:blipFill>
          <a:blip r:embed="rId3"/>
          <a:stretch>
            <a:fillRect/>
          </a:stretch>
        </p:blipFill>
        <p:spPr>
          <a:xfrm>
            <a:off x="445803" y="4915907"/>
            <a:ext cx="5474489" cy="1251122"/>
          </a:xfrm>
          <a:prstGeom prst="rect">
            <a:avLst/>
          </a:prstGeom>
        </p:spPr>
      </p:pic>
      <p:pic>
        <p:nvPicPr>
          <p:cNvPr id="3" name="図 2"/>
          <p:cNvPicPr>
            <a:picLocks noChangeAspect="1"/>
          </p:cNvPicPr>
          <p:nvPr/>
        </p:nvPicPr>
        <p:blipFill>
          <a:blip r:embed="rId4"/>
          <a:stretch>
            <a:fillRect/>
          </a:stretch>
        </p:blipFill>
        <p:spPr>
          <a:xfrm>
            <a:off x="5235699" y="4934957"/>
            <a:ext cx="5413251" cy="1237127"/>
          </a:xfrm>
          <a:prstGeom prst="rect">
            <a:avLst/>
          </a:prstGeom>
        </p:spPr>
      </p:pic>
      <p:sp>
        <p:nvSpPr>
          <p:cNvPr id="4" name="角丸四角形吹き出し 3"/>
          <p:cNvSpPr/>
          <p:nvPr/>
        </p:nvSpPr>
        <p:spPr>
          <a:xfrm>
            <a:off x="1346568" y="3925762"/>
            <a:ext cx="3600450" cy="1013666"/>
          </a:xfrm>
          <a:prstGeom prst="wedgeRoundRectCallout">
            <a:avLst>
              <a:gd name="adj1" fmla="val -22048"/>
              <a:gd name="adj2" fmla="val 69625"/>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solidFill>
                  <a:srgbClr val="FF0000"/>
                </a:solidFill>
              </a:rPr>
              <a:t>ライフスタイルに合わせて</a:t>
            </a:r>
            <a:endParaRPr kumimoji="1" lang="en-US" altLang="ja-JP" b="1" dirty="0" smtClean="0">
              <a:solidFill>
                <a:srgbClr val="FF0000"/>
              </a:solidFill>
            </a:endParaRPr>
          </a:p>
          <a:p>
            <a:pPr algn="ctr"/>
            <a:r>
              <a:rPr lang="ja-JP" altLang="en-US" b="1" dirty="0" smtClean="0">
                <a:solidFill>
                  <a:srgbClr val="FF0000"/>
                </a:solidFill>
              </a:rPr>
              <a:t>増額・減額できる</a:t>
            </a:r>
            <a:endParaRPr kumimoji="1" lang="ja-JP" altLang="en-US" b="1" dirty="0">
              <a:solidFill>
                <a:srgbClr val="FF0000"/>
              </a:solidFill>
            </a:endParaRPr>
          </a:p>
        </p:txBody>
      </p:sp>
      <p:sp>
        <p:nvSpPr>
          <p:cNvPr id="14" name="角丸四角形吹き出し 13"/>
          <p:cNvSpPr/>
          <p:nvPr/>
        </p:nvSpPr>
        <p:spPr>
          <a:xfrm>
            <a:off x="6142099" y="3897898"/>
            <a:ext cx="3600450" cy="1013666"/>
          </a:xfrm>
          <a:prstGeom prst="wedgeRoundRectCallout">
            <a:avLst>
              <a:gd name="adj1" fmla="val -14111"/>
              <a:gd name="adj2" fmla="val 639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solidFill>
                  <a:srgbClr val="FF0000"/>
                </a:solidFill>
              </a:rPr>
              <a:t>個人年金保険料控除対象で</a:t>
            </a:r>
            <a:endParaRPr kumimoji="1" lang="en-US" altLang="ja-JP" b="1" dirty="0" smtClean="0">
              <a:solidFill>
                <a:srgbClr val="FF0000"/>
              </a:solidFill>
            </a:endParaRPr>
          </a:p>
          <a:p>
            <a:pPr algn="ctr"/>
            <a:r>
              <a:rPr lang="ja-JP" altLang="en-US" b="1" dirty="0" smtClean="0">
                <a:solidFill>
                  <a:srgbClr val="FF0000"/>
                </a:solidFill>
              </a:rPr>
              <a:t>節税効果も</a:t>
            </a:r>
            <a:endParaRPr kumimoji="1" lang="ja-JP" altLang="en-US" b="1" dirty="0">
              <a:solidFill>
                <a:srgbClr val="FF0000"/>
              </a:solidFill>
            </a:endParaRPr>
          </a:p>
        </p:txBody>
      </p:sp>
      <p:sp>
        <p:nvSpPr>
          <p:cNvPr id="12" name="正方形/長方形 11"/>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5" name="グループ化 4"/>
          <p:cNvGrpSpPr/>
          <p:nvPr/>
        </p:nvGrpSpPr>
        <p:grpSpPr bwMode="gray">
          <a:xfrm>
            <a:off x="462035" y="970156"/>
            <a:ext cx="6340209" cy="711353"/>
            <a:chOff x="462035" y="970156"/>
            <a:chExt cx="6340209" cy="711353"/>
          </a:xfrm>
        </p:grpSpPr>
        <p:sp>
          <p:nvSpPr>
            <p:cNvPr id="13" name="角丸四角形 12"/>
            <p:cNvSpPr/>
            <p:nvPr/>
          </p:nvSpPr>
          <p:spPr bwMode="gray">
            <a:xfrm>
              <a:off x="462035" y="1406413"/>
              <a:ext cx="6340209"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488461" y="970156"/>
              <a:ext cx="5923489" cy="707886"/>
            </a:xfrm>
            <a:prstGeom prst="rect">
              <a:avLst/>
            </a:prstGeom>
            <a:noFill/>
          </p:spPr>
          <p:txBody>
            <a:bodyPr wrap="square" rtlCol="0">
              <a:spAutoFit/>
            </a:bodyPr>
            <a:lstStyle/>
            <a:p>
              <a:r>
                <a:rPr kumimoji="1" lang="en-US" altLang="ja-JP" sz="4000" b="1" dirty="0" smtClean="0">
                  <a:solidFill>
                    <a:srgbClr val="002060"/>
                  </a:solidFill>
                </a:rPr>
                <a:t>1.</a:t>
              </a:r>
              <a:r>
                <a:rPr lang="ja-JP" altLang="en-US" sz="4000" b="1" dirty="0" smtClean="0">
                  <a:solidFill>
                    <a:srgbClr val="002060"/>
                  </a:solidFill>
                </a:rPr>
                <a:t>積み立て</a:t>
              </a:r>
              <a:r>
                <a:rPr lang="ja-JP" altLang="en-US" sz="4000" b="1" dirty="0">
                  <a:solidFill>
                    <a:srgbClr val="002060"/>
                  </a:solidFill>
                </a:rPr>
                <a:t>タイプ</a:t>
              </a:r>
              <a:r>
                <a:rPr lang="ja-JP" altLang="en-US" sz="4000" b="1" dirty="0" smtClean="0">
                  <a:solidFill>
                    <a:srgbClr val="002060"/>
                  </a:solidFill>
                </a:rPr>
                <a:t>の共済</a:t>
              </a:r>
              <a:endParaRPr kumimoji="1" lang="en-US" altLang="ja-JP" sz="4000" b="1" dirty="0" smtClean="0">
                <a:solidFill>
                  <a:srgbClr val="002060"/>
                </a:solidFill>
              </a:endParaRPr>
            </a:p>
          </p:txBody>
        </p:sp>
      </p:grpSp>
      <p:sp>
        <p:nvSpPr>
          <p:cNvPr id="18" name="テキスト ボックス 17"/>
          <p:cNvSpPr txBox="1"/>
          <p:nvPr/>
        </p:nvSpPr>
        <p:spPr>
          <a:xfrm>
            <a:off x="670394" y="1741568"/>
            <a:ext cx="5923489" cy="707886"/>
          </a:xfrm>
          <a:prstGeom prst="rect">
            <a:avLst/>
          </a:prstGeom>
          <a:noFill/>
        </p:spPr>
        <p:txBody>
          <a:bodyPr wrap="square" rtlCol="0">
            <a:spAutoFit/>
          </a:bodyPr>
          <a:lstStyle/>
          <a:p>
            <a:r>
              <a:rPr kumimoji="1" lang="ja-JP" altLang="en-US" sz="4000" b="1" dirty="0" smtClean="0">
                <a:solidFill>
                  <a:srgbClr val="002060"/>
                </a:solidFill>
              </a:rPr>
              <a:t>ご存知ですか？</a:t>
            </a:r>
            <a:endParaRPr kumimoji="1" lang="en-US" altLang="ja-JP" sz="4000" b="1" dirty="0" smtClean="0">
              <a:solidFill>
                <a:srgbClr val="002060"/>
              </a:solidFill>
            </a:endParaRPr>
          </a:p>
        </p:txBody>
      </p:sp>
    </p:spTree>
    <p:extLst>
      <p:ext uri="{BB962C8B-B14F-4D97-AF65-F5344CB8AC3E}">
        <p14:creationId xmlns:p14="http://schemas.microsoft.com/office/powerpoint/2010/main" val="33980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a:t>
            </a:r>
            <a:r>
              <a:rPr lang="en-US" altLang="ja-JP" sz="2000" dirty="0">
                <a:solidFill>
                  <a:schemeClr val="bg1"/>
                </a:solidFill>
                <a:latin typeface="+mn-ea"/>
              </a:rPr>
              <a:t>6</a:t>
            </a:r>
            <a:endParaRPr lang="ja-JP" altLang="en-US" sz="2000" dirty="0">
              <a:solidFill>
                <a:schemeClr val="bg1"/>
              </a:solidFill>
              <a:latin typeface="+mn-ea"/>
            </a:endParaRPr>
          </a:p>
        </p:txBody>
      </p:sp>
      <p:pic>
        <p:nvPicPr>
          <p:cNvPr id="2" name="図 1"/>
          <p:cNvPicPr>
            <a:picLocks noChangeAspect="1"/>
          </p:cNvPicPr>
          <p:nvPr/>
        </p:nvPicPr>
        <p:blipFill>
          <a:blip r:embed="rId3"/>
          <a:stretch>
            <a:fillRect/>
          </a:stretch>
        </p:blipFill>
        <p:spPr>
          <a:xfrm>
            <a:off x="2542430" y="1792043"/>
            <a:ext cx="6568117" cy="2458352"/>
          </a:xfrm>
          <a:prstGeom prst="rect">
            <a:avLst/>
          </a:prstGeom>
        </p:spPr>
      </p:pic>
      <p:pic>
        <p:nvPicPr>
          <p:cNvPr id="14" name="図 13"/>
          <p:cNvPicPr>
            <a:picLocks noChangeAspect="1"/>
          </p:cNvPicPr>
          <p:nvPr/>
        </p:nvPicPr>
        <p:blipFill>
          <a:blip r:embed="rId4"/>
          <a:stretch>
            <a:fillRect/>
          </a:stretch>
        </p:blipFill>
        <p:spPr>
          <a:xfrm>
            <a:off x="5984255" y="4345410"/>
            <a:ext cx="5096222" cy="1986108"/>
          </a:xfrm>
          <a:prstGeom prst="rect">
            <a:avLst/>
          </a:prstGeom>
        </p:spPr>
      </p:pic>
      <p:pic>
        <p:nvPicPr>
          <p:cNvPr id="17" name="図 16"/>
          <p:cNvPicPr>
            <a:picLocks noChangeAspect="1"/>
          </p:cNvPicPr>
          <p:nvPr/>
        </p:nvPicPr>
        <p:blipFill>
          <a:blip r:embed="rId5"/>
          <a:stretch>
            <a:fillRect/>
          </a:stretch>
        </p:blipFill>
        <p:spPr>
          <a:xfrm>
            <a:off x="445803" y="4345410"/>
            <a:ext cx="5228962" cy="1986108"/>
          </a:xfrm>
          <a:prstGeom prst="rect">
            <a:avLst/>
          </a:prstGeom>
        </p:spPr>
      </p:pic>
      <p:sp>
        <p:nvSpPr>
          <p:cNvPr id="8" name="タイトル 1"/>
          <p:cNvSpPr txBox="1">
            <a:spLocks/>
          </p:cNvSpPr>
          <p:nvPr/>
        </p:nvSpPr>
        <p:spPr>
          <a:xfrm>
            <a:off x="445803" y="242850"/>
            <a:ext cx="1296911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smtClean="0">
                <a:solidFill>
                  <a:srgbClr val="002060"/>
                </a:solidFill>
              </a:rPr>
              <a:t>Ⅲ</a:t>
            </a:r>
            <a:r>
              <a:rPr lang="ja-JP" altLang="en-US" sz="4000" b="1" u="sng" dirty="0" err="1" smtClean="0">
                <a:solidFill>
                  <a:srgbClr val="002060"/>
                </a:solidFill>
              </a:rPr>
              <a:t>．じちろう</a:t>
            </a:r>
            <a:r>
              <a:rPr lang="ja-JP" altLang="en-US" sz="4000" b="1" u="sng" dirty="0" smtClean="0">
                <a:solidFill>
                  <a:srgbClr val="002060"/>
                </a:solidFill>
              </a:rPr>
              <a:t>共済をもっと活用</a:t>
            </a:r>
            <a:r>
              <a:rPr lang="ja-JP" altLang="en-US" sz="4800" b="1" dirty="0" smtClean="0">
                <a:solidFill>
                  <a:srgbClr val="002060"/>
                </a:solidFill>
              </a:rPr>
              <a:t/>
            </a:r>
            <a:br>
              <a:rPr lang="ja-JP" altLang="en-US" sz="4800" b="1" dirty="0" smtClean="0">
                <a:solidFill>
                  <a:srgbClr val="002060"/>
                </a:solidFill>
              </a:rPr>
            </a:br>
            <a:r>
              <a:rPr lang="ja-JP" altLang="en-US" sz="4800" b="1" u="sng" dirty="0" smtClean="0">
                <a:solidFill>
                  <a:srgbClr val="002060"/>
                </a:solidFill>
              </a:rPr>
              <a:t/>
            </a:r>
            <a:br>
              <a:rPr lang="ja-JP" altLang="en-US" sz="4800" b="1" u="sng" dirty="0" smtClean="0">
                <a:solidFill>
                  <a:srgbClr val="002060"/>
                </a:solidFill>
              </a:rPr>
            </a:br>
            <a:endParaRPr lang="ja-JP" altLang="en-US" sz="4800" b="1" u="sng" dirty="0">
              <a:solidFill>
                <a:srgbClr val="002060"/>
              </a:solidFill>
            </a:endParaRPr>
          </a:p>
        </p:txBody>
      </p:sp>
      <p:sp>
        <p:nvSpPr>
          <p:cNvPr id="9" name="正方形/長方形 8"/>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11" name="グループ化 10"/>
          <p:cNvGrpSpPr/>
          <p:nvPr/>
        </p:nvGrpSpPr>
        <p:grpSpPr bwMode="gray">
          <a:xfrm>
            <a:off x="462035" y="970156"/>
            <a:ext cx="6340209" cy="711353"/>
            <a:chOff x="462035" y="970156"/>
            <a:chExt cx="6340209" cy="711353"/>
          </a:xfrm>
        </p:grpSpPr>
        <p:sp>
          <p:nvSpPr>
            <p:cNvPr id="12" name="角丸四角形 11"/>
            <p:cNvSpPr/>
            <p:nvPr/>
          </p:nvSpPr>
          <p:spPr bwMode="gray">
            <a:xfrm>
              <a:off x="462035" y="1406413"/>
              <a:ext cx="6340209"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3" name="テキスト ボックス 12"/>
            <p:cNvSpPr txBox="1"/>
            <p:nvPr/>
          </p:nvSpPr>
          <p:spPr bwMode="gray">
            <a:xfrm>
              <a:off x="488461" y="970156"/>
              <a:ext cx="5923489" cy="707886"/>
            </a:xfrm>
            <a:prstGeom prst="rect">
              <a:avLst/>
            </a:prstGeom>
            <a:noFill/>
          </p:spPr>
          <p:txBody>
            <a:bodyPr wrap="square" rtlCol="0">
              <a:spAutoFit/>
            </a:bodyPr>
            <a:lstStyle/>
            <a:p>
              <a:r>
                <a:rPr kumimoji="1" lang="en-US" altLang="ja-JP" sz="4000" b="1" dirty="0" smtClean="0">
                  <a:solidFill>
                    <a:srgbClr val="002060"/>
                  </a:solidFill>
                </a:rPr>
                <a:t>1.</a:t>
              </a:r>
              <a:r>
                <a:rPr lang="ja-JP" altLang="en-US" sz="4000" b="1" dirty="0" smtClean="0">
                  <a:solidFill>
                    <a:srgbClr val="002060"/>
                  </a:solidFill>
                </a:rPr>
                <a:t>積み立て</a:t>
              </a:r>
              <a:r>
                <a:rPr lang="ja-JP" altLang="en-US" sz="4000" b="1" dirty="0">
                  <a:solidFill>
                    <a:srgbClr val="002060"/>
                  </a:solidFill>
                </a:rPr>
                <a:t>タイプ</a:t>
              </a:r>
              <a:r>
                <a:rPr lang="ja-JP" altLang="en-US" sz="4000" b="1" dirty="0" smtClean="0">
                  <a:solidFill>
                    <a:srgbClr val="002060"/>
                  </a:solidFill>
                </a:rPr>
                <a:t>の共済</a:t>
              </a:r>
              <a:endParaRPr kumimoji="1" lang="en-US" altLang="ja-JP" sz="4000" b="1" dirty="0" smtClean="0">
                <a:solidFill>
                  <a:srgbClr val="002060"/>
                </a:solidFill>
              </a:endParaRPr>
            </a:p>
          </p:txBody>
        </p:sp>
      </p:grpSp>
    </p:spTree>
    <p:extLst>
      <p:ext uri="{BB962C8B-B14F-4D97-AF65-F5344CB8AC3E}">
        <p14:creationId xmlns:p14="http://schemas.microsoft.com/office/powerpoint/2010/main" val="13936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a:srcRect l="20490" r="16410"/>
          <a:stretch/>
        </p:blipFill>
        <p:spPr>
          <a:xfrm>
            <a:off x="1299002" y="3037118"/>
            <a:ext cx="2079048" cy="752994"/>
          </a:xfrm>
          <a:prstGeom prst="rect">
            <a:avLst/>
          </a:prstGeom>
        </p:spPr>
      </p:pic>
      <p:pic>
        <p:nvPicPr>
          <p:cNvPr id="3" name="図 2"/>
          <p:cNvPicPr>
            <a:picLocks noChangeAspect="1"/>
          </p:cNvPicPr>
          <p:nvPr/>
        </p:nvPicPr>
        <p:blipFill>
          <a:blip r:embed="rId4"/>
          <a:stretch>
            <a:fillRect/>
          </a:stretch>
        </p:blipFill>
        <p:spPr>
          <a:xfrm>
            <a:off x="3631482" y="2948583"/>
            <a:ext cx="5359959" cy="2782493"/>
          </a:xfrm>
          <a:prstGeom prst="rect">
            <a:avLst/>
          </a:prstGeom>
        </p:spPr>
      </p:pic>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27</a:t>
            </a:r>
            <a:endParaRPr lang="ja-JP" altLang="en-US" sz="2000" dirty="0">
              <a:solidFill>
                <a:schemeClr val="bg1"/>
              </a:solidFill>
              <a:latin typeface="+mn-ea"/>
            </a:endParaRPr>
          </a:p>
        </p:txBody>
      </p:sp>
      <p:grpSp>
        <p:nvGrpSpPr>
          <p:cNvPr id="6" name="グループ化 5"/>
          <p:cNvGrpSpPr/>
          <p:nvPr/>
        </p:nvGrpSpPr>
        <p:grpSpPr>
          <a:xfrm>
            <a:off x="589118" y="1474242"/>
            <a:ext cx="10206733" cy="1787339"/>
            <a:chOff x="589118" y="1474242"/>
            <a:chExt cx="10206733" cy="1787339"/>
          </a:xfrm>
        </p:grpSpPr>
        <p:sp>
          <p:nvSpPr>
            <p:cNvPr id="7" name="右矢印 6"/>
            <p:cNvSpPr/>
            <p:nvPr/>
          </p:nvSpPr>
          <p:spPr>
            <a:xfrm>
              <a:off x="1245879" y="1474242"/>
              <a:ext cx="889320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9118" y="1956433"/>
              <a:ext cx="1020673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早く積み立てを始めれば始めるほど、</a:t>
              </a:r>
              <a:endParaRPr lang="en-US" altLang="ja-JP" sz="3200" b="1" dirty="0" smtClean="0">
                <a:solidFill>
                  <a:schemeClr val="accent3">
                    <a:lumMod val="50000"/>
                  </a:schemeClr>
                </a:solidFill>
              </a:endParaRPr>
            </a:p>
            <a:p>
              <a:pPr algn="ctr"/>
              <a:r>
                <a:rPr lang="ja-JP" altLang="en-US" sz="3200" b="1" dirty="0" smtClean="0">
                  <a:solidFill>
                    <a:srgbClr val="FF0000"/>
                  </a:solidFill>
                </a:rPr>
                <a:t>返戻率は大きくなります</a:t>
              </a:r>
              <a:endParaRPr lang="en-US" altLang="ja-JP" sz="3200" b="1" dirty="0">
                <a:solidFill>
                  <a:srgbClr val="FF0000"/>
                </a:solidFill>
              </a:endParaRPr>
            </a:p>
          </p:txBody>
        </p:sp>
      </p:grpSp>
      <p:pic>
        <p:nvPicPr>
          <p:cNvPr id="4" name="図 3"/>
          <p:cNvPicPr>
            <a:picLocks noChangeAspect="1"/>
          </p:cNvPicPr>
          <p:nvPr/>
        </p:nvPicPr>
        <p:blipFill>
          <a:blip r:embed="rId5"/>
          <a:stretch>
            <a:fillRect/>
          </a:stretch>
        </p:blipFill>
        <p:spPr>
          <a:xfrm>
            <a:off x="3631482" y="5605065"/>
            <a:ext cx="5359959" cy="875460"/>
          </a:xfrm>
          <a:prstGeom prst="rect">
            <a:avLst/>
          </a:prstGeom>
        </p:spPr>
      </p:pic>
      <p:pic>
        <p:nvPicPr>
          <p:cNvPr id="5" name="図 4"/>
          <p:cNvPicPr>
            <a:picLocks noChangeAspect="1"/>
          </p:cNvPicPr>
          <p:nvPr/>
        </p:nvPicPr>
        <p:blipFill>
          <a:blip r:embed="rId6"/>
          <a:stretch>
            <a:fillRect/>
          </a:stretch>
        </p:blipFill>
        <p:spPr>
          <a:xfrm>
            <a:off x="1148781" y="4811126"/>
            <a:ext cx="2229269" cy="1415887"/>
          </a:xfrm>
          <a:prstGeom prst="rect">
            <a:avLst/>
          </a:prstGeom>
        </p:spPr>
      </p:pic>
      <p:sp>
        <p:nvSpPr>
          <p:cNvPr id="12" name="タイトル 1"/>
          <p:cNvSpPr txBox="1">
            <a:spLocks/>
          </p:cNvSpPr>
          <p:nvPr/>
        </p:nvSpPr>
        <p:spPr>
          <a:xfrm>
            <a:off x="445803" y="242850"/>
            <a:ext cx="1296911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smtClean="0">
                <a:solidFill>
                  <a:srgbClr val="002060"/>
                </a:solidFill>
              </a:rPr>
              <a:t>Ⅲ</a:t>
            </a:r>
            <a:r>
              <a:rPr lang="ja-JP" altLang="en-US" sz="4000" b="1" u="sng" dirty="0" err="1" smtClean="0">
                <a:solidFill>
                  <a:srgbClr val="002060"/>
                </a:solidFill>
              </a:rPr>
              <a:t>．じちろう</a:t>
            </a:r>
            <a:r>
              <a:rPr lang="ja-JP" altLang="en-US" sz="4000" b="1" u="sng" dirty="0" smtClean="0">
                <a:solidFill>
                  <a:srgbClr val="002060"/>
                </a:solidFill>
              </a:rPr>
              <a:t>共済をもっと活用</a:t>
            </a:r>
            <a:r>
              <a:rPr lang="ja-JP" altLang="en-US" sz="4000" b="1" dirty="0" smtClean="0">
                <a:solidFill>
                  <a:srgbClr val="002060"/>
                </a:solidFill>
              </a:rPr>
              <a:t/>
            </a:r>
            <a:br>
              <a:rPr lang="ja-JP" altLang="en-US" sz="4000" b="1" dirty="0" smtClean="0">
                <a:solidFill>
                  <a:srgbClr val="002060"/>
                </a:solidFill>
              </a:rPr>
            </a:br>
            <a:r>
              <a:rPr lang="ja-JP" altLang="en-US" sz="4000" b="1" u="sng" dirty="0" smtClean="0">
                <a:solidFill>
                  <a:srgbClr val="002060"/>
                </a:solidFill>
              </a:rPr>
              <a:t/>
            </a:r>
            <a:br>
              <a:rPr lang="ja-JP" altLang="en-US" sz="4000" b="1" u="sng" dirty="0" smtClean="0">
                <a:solidFill>
                  <a:srgbClr val="002060"/>
                </a:solidFill>
              </a:rPr>
            </a:br>
            <a:endParaRPr lang="ja-JP" altLang="en-US" sz="4000" b="1" u="sng" dirty="0">
              <a:solidFill>
                <a:srgbClr val="002060"/>
              </a:solidFill>
            </a:endParaRPr>
          </a:p>
        </p:txBody>
      </p:sp>
      <p:sp>
        <p:nvSpPr>
          <p:cNvPr id="13" name="正方形/長方形 12"/>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14" name="グループ化 13"/>
          <p:cNvGrpSpPr/>
          <p:nvPr/>
        </p:nvGrpSpPr>
        <p:grpSpPr bwMode="gray">
          <a:xfrm>
            <a:off x="462035" y="970156"/>
            <a:ext cx="6340209" cy="711353"/>
            <a:chOff x="462035" y="970156"/>
            <a:chExt cx="6340209" cy="711353"/>
          </a:xfrm>
        </p:grpSpPr>
        <p:sp>
          <p:nvSpPr>
            <p:cNvPr id="15" name="角丸四角形 14"/>
            <p:cNvSpPr/>
            <p:nvPr/>
          </p:nvSpPr>
          <p:spPr bwMode="gray">
            <a:xfrm>
              <a:off x="462035" y="1406413"/>
              <a:ext cx="6340209"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gray">
            <a:xfrm>
              <a:off x="488461" y="970156"/>
              <a:ext cx="5923489" cy="707886"/>
            </a:xfrm>
            <a:prstGeom prst="rect">
              <a:avLst/>
            </a:prstGeom>
            <a:noFill/>
          </p:spPr>
          <p:txBody>
            <a:bodyPr wrap="square" rtlCol="0">
              <a:spAutoFit/>
            </a:bodyPr>
            <a:lstStyle/>
            <a:p>
              <a:r>
                <a:rPr kumimoji="1" lang="en-US" altLang="ja-JP" sz="4000" b="1" dirty="0" smtClean="0">
                  <a:solidFill>
                    <a:srgbClr val="002060"/>
                  </a:solidFill>
                </a:rPr>
                <a:t>1.</a:t>
              </a:r>
              <a:r>
                <a:rPr lang="ja-JP" altLang="en-US" sz="4000" b="1" dirty="0" smtClean="0">
                  <a:solidFill>
                    <a:srgbClr val="002060"/>
                  </a:solidFill>
                </a:rPr>
                <a:t>積み立て</a:t>
              </a:r>
              <a:r>
                <a:rPr lang="ja-JP" altLang="en-US" sz="4000" b="1" dirty="0">
                  <a:solidFill>
                    <a:srgbClr val="002060"/>
                  </a:solidFill>
                </a:rPr>
                <a:t>タイプ</a:t>
              </a:r>
              <a:r>
                <a:rPr lang="ja-JP" altLang="en-US" sz="4000" b="1" dirty="0" smtClean="0">
                  <a:solidFill>
                    <a:srgbClr val="002060"/>
                  </a:solidFill>
                </a:rPr>
                <a:t>の共済</a:t>
              </a:r>
              <a:endParaRPr kumimoji="1" lang="en-US" altLang="ja-JP" sz="4000" b="1" dirty="0" smtClean="0">
                <a:solidFill>
                  <a:srgbClr val="002060"/>
                </a:solidFill>
              </a:endParaRPr>
            </a:p>
          </p:txBody>
        </p:sp>
      </p:grpSp>
      <p:sp>
        <p:nvSpPr>
          <p:cNvPr id="2" name="テキスト ボックス 1"/>
          <p:cNvSpPr txBox="1"/>
          <p:nvPr/>
        </p:nvSpPr>
        <p:spPr>
          <a:xfrm>
            <a:off x="8991441" y="3382639"/>
            <a:ext cx="1919288" cy="2308324"/>
          </a:xfrm>
          <a:prstGeom prst="rect">
            <a:avLst/>
          </a:prstGeom>
          <a:noFill/>
        </p:spPr>
        <p:txBody>
          <a:bodyPr wrap="square" rtlCol="0">
            <a:spAutoFit/>
          </a:bodyPr>
          <a:lstStyle/>
          <a:p>
            <a:r>
              <a:rPr kumimoji="1" lang="en-US" altLang="ja-JP" sz="1200" dirty="0" smtClean="0">
                <a:solidFill>
                  <a:schemeClr val="tx1">
                    <a:lumMod val="75000"/>
                  </a:schemeClr>
                </a:solidFill>
              </a:rPr>
              <a:t>※</a:t>
            </a:r>
            <a:r>
              <a:rPr lang="ja-JP" altLang="en-US" sz="1200" dirty="0" smtClean="0">
                <a:solidFill>
                  <a:schemeClr val="tx1">
                    <a:lumMod val="75000"/>
                  </a:schemeClr>
                </a:solidFill>
              </a:rPr>
              <a:t>動画作成日現在の予定利率等にもとづき試算しています。なお、予定利率等は将来変更することがありますので、将来の支払額を</a:t>
            </a:r>
            <a:r>
              <a:rPr lang="ja-JP" altLang="en-US" sz="1200" dirty="0">
                <a:solidFill>
                  <a:schemeClr val="tx1">
                    <a:lumMod val="75000"/>
                  </a:schemeClr>
                </a:solidFill>
              </a:rPr>
              <a:t>約束</a:t>
            </a:r>
            <a:r>
              <a:rPr lang="ja-JP" altLang="en-US" sz="1200" dirty="0" smtClean="0">
                <a:solidFill>
                  <a:schemeClr val="tx1">
                    <a:lumMod val="75000"/>
                  </a:schemeClr>
                </a:solidFill>
              </a:rPr>
              <a:t>するものではありません。</a:t>
            </a:r>
            <a:endParaRPr lang="en-US" altLang="ja-JP" sz="1200" dirty="0" smtClean="0">
              <a:solidFill>
                <a:schemeClr val="tx1">
                  <a:lumMod val="75000"/>
                </a:schemeClr>
              </a:solidFill>
            </a:endParaRPr>
          </a:p>
          <a:p>
            <a:r>
              <a:rPr kumimoji="1" lang="en-US" altLang="ja-JP" sz="1200" dirty="0" smtClean="0">
                <a:solidFill>
                  <a:schemeClr val="tx1">
                    <a:lumMod val="75000"/>
                  </a:schemeClr>
                </a:solidFill>
              </a:rPr>
              <a:t>※</a:t>
            </a:r>
            <a:r>
              <a:rPr kumimoji="1" lang="ja-JP" altLang="en-US" sz="1200" dirty="0" smtClean="0">
                <a:solidFill>
                  <a:schemeClr val="tx1">
                    <a:lumMod val="75000"/>
                  </a:schemeClr>
                </a:solidFill>
              </a:rPr>
              <a:t>在職中の積立期間が月払の場合は</a:t>
            </a:r>
            <a:r>
              <a:rPr kumimoji="1" lang="en-US" altLang="ja-JP" sz="1200" dirty="0" smtClean="0">
                <a:solidFill>
                  <a:schemeClr val="tx1">
                    <a:lumMod val="75000"/>
                  </a:schemeClr>
                </a:solidFill>
              </a:rPr>
              <a:t>5</a:t>
            </a:r>
            <a:r>
              <a:rPr kumimoji="1" lang="ja-JP" altLang="en-US" sz="1200" dirty="0" smtClean="0">
                <a:solidFill>
                  <a:schemeClr val="tx1">
                    <a:lumMod val="75000"/>
                  </a:schemeClr>
                </a:solidFill>
              </a:rPr>
              <a:t>年未満のとき、積立金（解約返戻金）が払込掛金累計額を下回ります。</a:t>
            </a:r>
            <a:endParaRPr kumimoji="1" lang="ja-JP" altLang="en-US" sz="1200" dirty="0">
              <a:solidFill>
                <a:schemeClr val="tx1">
                  <a:lumMod val="75000"/>
                </a:schemeClr>
              </a:solidFill>
            </a:endParaRPr>
          </a:p>
        </p:txBody>
      </p:sp>
    </p:spTree>
    <p:extLst>
      <p:ext uri="{BB962C8B-B14F-4D97-AF65-F5344CB8AC3E}">
        <p14:creationId xmlns:p14="http://schemas.microsoft.com/office/powerpoint/2010/main" val="405577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右矢印 11"/>
          <p:cNvSpPr/>
          <p:nvPr/>
        </p:nvSpPr>
        <p:spPr>
          <a:xfrm>
            <a:off x="445803" y="4092982"/>
            <a:ext cx="4422810" cy="987235"/>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bwMode="gray">
          <a:xfrm>
            <a:off x="1064193" y="5264841"/>
            <a:ext cx="8693758" cy="646331"/>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余裕があれば退職後のために「増額」を</a:t>
            </a:r>
            <a:endParaRPr lang="en-US" altLang="ja-JP" sz="3600" b="1" dirty="0" smtClean="0">
              <a:solidFill>
                <a:srgbClr val="002060"/>
              </a:solidFill>
            </a:endParaRPr>
          </a:p>
        </p:txBody>
      </p:sp>
      <p:sp>
        <p:nvSpPr>
          <p:cNvPr id="8" name="右矢印 7"/>
          <p:cNvSpPr/>
          <p:nvPr/>
        </p:nvSpPr>
        <p:spPr>
          <a:xfrm>
            <a:off x="445803" y="1752944"/>
            <a:ext cx="4422810" cy="987235"/>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54753" y="2004593"/>
            <a:ext cx="3699534" cy="584775"/>
          </a:xfrm>
          <a:prstGeom prst="rect">
            <a:avLst/>
          </a:prstGeom>
          <a:noFill/>
        </p:spPr>
        <p:txBody>
          <a:bodyPr wrap="square" rtlCol="0">
            <a:spAutoFit/>
          </a:bodyPr>
          <a:lstStyle/>
          <a:p>
            <a:pPr algn="ctr"/>
            <a:r>
              <a:rPr lang="ja-JP" altLang="en-US" sz="3200" b="1" dirty="0" smtClean="0">
                <a:solidFill>
                  <a:schemeClr val="accent3">
                    <a:lumMod val="50000"/>
                  </a:schemeClr>
                </a:solidFill>
              </a:rPr>
              <a:t>未加入の方は</a:t>
            </a:r>
            <a:r>
              <a:rPr lang="en-US" altLang="ja-JP" sz="3200" b="1" dirty="0" smtClean="0">
                <a:solidFill>
                  <a:schemeClr val="accent3">
                    <a:lumMod val="50000"/>
                  </a:schemeClr>
                </a:solidFill>
              </a:rPr>
              <a:t>…</a:t>
            </a:r>
            <a:endParaRPr lang="en-US" altLang="ja-JP" sz="3200" b="1" dirty="0">
              <a:solidFill>
                <a:schemeClr val="accent3">
                  <a:lumMod val="50000"/>
                </a:schemeClr>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28</a:t>
            </a:r>
            <a:endParaRPr lang="ja-JP" altLang="en-US" sz="2000" dirty="0">
              <a:solidFill>
                <a:schemeClr val="bg1"/>
              </a:solidFill>
              <a:latin typeface="+mn-ea"/>
            </a:endParaRPr>
          </a:p>
        </p:txBody>
      </p:sp>
      <p:sp>
        <p:nvSpPr>
          <p:cNvPr id="11" name="テキスト ボックス 10"/>
          <p:cNvSpPr txBox="1"/>
          <p:nvPr/>
        </p:nvSpPr>
        <p:spPr>
          <a:xfrm>
            <a:off x="654753" y="4386524"/>
            <a:ext cx="3699534" cy="584775"/>
          </a:xfrm>
          <a:prstGeom prst="rect">
            <a:avLst/>
          </a:prstGeom>
          <a:noFill/>
        </p:spPr>
        <p:txBody>
          <a:bodyPr wrap="square" rtlCol="0">
            <a:spAutoFit/>
          </a:bodyPr>
          <a:lstStyle/>
          <a:p>
            <a:pPr algn="ctr"/>
            <a:r>
              <a:rPr lang="ja-JP" altLang="en-US" sz="3200" b="1" dirty="0" smtClean="0">
                <a:solidFill>
                  <a:schemeClr val="accent3">
                    <a:lumMod val="50000"/>
                  </a:schemeClr>
                </a:solidFill>
              </a:rPr>
              <a:t>利用中の方は</a:t>
            </a:r>
            <a:r>
              <a:rPr lang="en-US" altLang="ja-JP" sz="3200" b="1" dirty="0" smtClean="0">
                <a:solidFill>
                  <a:schemeClr val="accent3">
                    <a:lumMod val="50000"/>
                  </a:schemeClr>
                </a:solidFill>
              </a:rPr>
              <a:t>…</a:t>
            </a:r>
            <a:endParaRPr lang="en-US" altLang="ja-JP" sz="3200" b="1" dirty="0">
              <a:solidFill>
                <a:schemeClr val="accent3">
                  <a:lumMod val="50000"/>
                </a:schemeClr>
              </a:solidFill>
            </a:endParaRPr>
          </a:p>
        </p:txBody>
      </p:sp>
      <p:sp>
        <p:nvSpPr>
          <p:cNvPr id="17" name="テキスト ボックス 16"/>
          <p:cNvSpPr txBox="1"/>
          <p:nvPr/>
        </p:nvSpPr>
        <p:spPr bwMode="gray">
          <a:xfrm>
            <a:off x="1090319" y="2830370"/>
            <a:ext cx="7912163" cy="1200329"/>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今すぐ積み立てを始めましょう</a:t>
            </a:r>
            <a:endParaRPr lang="en-US" altLang="ja-JP" sz="3600" b="1" dirty="0" smtClean="0">
              <a:solidFill>
                <a:srgbClr val="002060"/>
              </a:solidFill>
            </a:endParaRPr>
          </a:p>
          <a:p>
            <a:r>
              <a:rPr lang="ja-JP" altLang="en-US" sz="3600" b="1" u="sng" dirty="0" smtClean="0">
                <a:solidFill>
                  <a:srgbClr val="FF0000"/>
                </a:solidFill>
                <a:effectLst>
                  <a:outerShdw blurRad="38100" dist="38100" dir="2700000" algn="tl">
                    <a:srgbClr val="000000">
                      <a:alpha val="43137"/>
                    </a:srgbClr>
                  </a:outerShdw>
                </a:effectLst>
              </a:rPr>
              <a:t>時間を味方にできる</a:t>
            </a:r>
            <a:r>
              <a:rPr lang="ja-JP" altLang="en-US" sz="3600" b="1" u="sng" dirty="0">
                <a:solidFill>
                  <a:srgbClr val="FF0000"/>
                </a:solidFill>
                <a:effectLst>
                  <a:outerShdw blurRad="38100" dist="38100" dir="2700000" algn="tl">
                    <a:srgbClr val="000000">
                      <a:alpha val="43137"/>
                    </a:srgbClr>
                  </a:outerShdw>
                </a:effectLst>
              </a:rPr>
              <a:t>か</a:t>
            </a:r>
            <a:r>
              <a:rPr lang="ja-JP" altLang="en-US" sz="3600" b="1" u="sng" dirty="0" smtClean="0">
                <a:solidFill>
                  <a:srgbClr val="FF0000"/>
                </a:solidFill>
                <a:effectLst>
                  <a:outerShdw blurRad="38100" dist="38100" dir="2700000" algn="tl">
                    <a:srgbClr val="000000">
                      <a:alpha val="43137"/>
                    </a:srgbClr>
                  </a:outerShdw>
                </a:effectLst>
              </a:rPr>
              <a:t>、できないか</a:t>
            </a:r>
            <a:endParaRPr lang="en-US" altLang="ja-JP" sz="1200" b="1" u="sng" dirty="0" smtClean="0">
              <a:solidFill>
                <a:srgbClr val="FF0000"/>
              </a:solidFill>
              <a:effectLst>
                <a:outerShdw blurRad="38100" dist="38100" dir="2700000" algn="tl">
                  <a:srgbClr val="000000">
                    <a:alpha val="43137"/>
                  </a:srgbClr>
                </a:outerShdw>
              </a:effectLst>
            </a:endParaRPr>
          </a:p>
        </p:txBody>
      </p:sp>
      <p:sp>
        <p:nvSpPr>
          <p:cNvPr id="13" name="タイトル 1"/>
          <p:cNvSpPr txBox="1">
            <a:spLocks/>
          </p:cNvSpPr>
          <p:nvPr/>
        </p:nvSpPr>
        <p:spPr>
          <a:xfrm>
            <a:off x="445803" y="242850"/>
            <a:ext cx="1296911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smtClean="0">
                <a:solidFill>
                  <a:srgbClr val="002060"/>
                </a:solidFill>
              </a:rPr>
              <a:t>Ⅲ</a:t>
            </a:r>
            <a:r>
              <a:rPr lang="ja-JP" altLang="en-US" sz="4000" b="1" u="sng" dirty="0" err="1" smtClean="0">
                <a:solidFill>
                  <a:srgbClr val="002060"/>
                </a:solidFill>
              </a:rPr>
              <a:t>．じちろう</a:t>
            </a:r>
            <a:r>
              <a:rPr lang="ja-JP" altLang="en-US" sz="4000" b="1" u="sng" dirty="0" smtClean="0">
                <a:solidFill>
                  <a:srgbClr val="002060"/>
                </a:solidFill>
              </a:rPr>
              <a:t>共済をもっと活用</a:t>
            </a:r>
            <a:r>
              <a:rPr lang="ja-JP" altLang="en-US" sz="4000" b="1" dirty="0" smtClean="0">
                <a:solidFill>
                  <a:srgbClr val="002060"/>
                </a:solidFill>
              </a:rPr>
              <a:t/>
            </a:r>
            <a:br>
              <a:rPr lang="ja-JP" altLang="en-US" sz="4000" b="1" dirty="0" smtClean="0">
                <a:solidFill>
                  <a:srgbClr val="002060"/>
                </a:solidFill>
              </a:rPr>
            </a:br>
            <a:r>
              <a:rPr lang="ja-JP" altLang="en-US" sz="4000" b="1" u="sng" dirty="0" smtClean="0">
                <a:solidFill>
                  <a:srgbClr val="002060"/>
                </a:solidFill>
              </a:rPr>
              <a:t/>
            </a:r>
            <a:br>
              <a:rPr lang="ja-JP" altLang="en-US" sz="4000" b="1" u="sng" dirty="0" smtClean="0">
                <a:solidFill>
                  <a:srgbClr val="002060"/>
                </a:solidFill>
              </a:rPr>
            </a:br>
            <a:endParaRPr lang="ja-JP" altLang="en-US" sz="4000" b="1" u="sng" dirty="0">
              <a:solidFill>
                <a:srgbClr val="002060"/>
              </a:solidFill>
            </a:endParaRPr>
          </a:p>
        </p:txBody>
      </p:sp>
      <p:sp>
        <p:nvSpPr>
          <p:cNvPr id="14" name="正方形/長方形 13"/>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15" name="グループ化 14"/>
          <p:cNvGrpSpPr/>
          <p:nvPr/>
        </p:nvGrpSpPr>
        <p:grpSpPr bwMode="gray">
          <a:xfrm>
            <a:off x="462035" y="970156"/>
            <a:ext cx="6340209" cy="711353"/>
            <a:chOff x="462035" y="970156"/>
            <a:chExt cx="6340209" cy="711353"/>
          </a:xfrm>
        </p:grpSpPr>
        <p:sp>
          <p:nvSpPr>
            <p:cNvPr id="16" name="角丸四角形 15"/>
            <p:cNvSpPr/>
            <p:nvPr/>
          </p:nvSpPr>
          <p:spPr bwMode="gray">
            <a:xfrm>
              <a:off x="462035" y="1406413"/>
              <a:ext cx="6340209"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 name="テキスト ボックス 17"/>
            <p:cNvSpPr txBox="1"/>
            <p:nvPr/>
          </p:nvSpPr>
          <p:spPr bwMode="gray">
            <a:xfrm>
              <a:off x="488461" y="970156"/>
              <a:ext cx="5923489" cy="707886"/>
            </a:xfrm>
            <a:prstGeom prst="rect">
              <a:avLst/>
            </a:prstGeom>
            <a:noFill/>
          </p:spPr>
          <p:txBody>
            <a:bodyPr wrap="square" rtlCol="0">
              <a:spAutoFit/>
            </a:bodyPr>
            <a:lstStyle/>
            <a:p>
              <a:r>
                <a:rPr kumimoji="1" lang="en-US" altLang="ja-JP" sz="4000" b="1" dirty="0" smtClean="0">
                  <a:solidFill>
                    <a:srgbClr val="002060"/>
                  </a:solidFill>
                </a:rPr>
                <a:t>1.</a:t>
              </a:r>
              <a:r>
                <a:rPr lang="ja-JP" altLang="en-US" sz="4000" b="1" dirty="0" smtClean="0">
                  <a:solidFill>
                    <a:srgbClr val="002060"/>
                  </a:solidFill>
                </a:rPr>
                <a:t>積み立て</a:t>
              </a:r>
              <a:r>
                <a:rPr lang="ja-JP" altLang="en-US" sz="4000" b="1" dirty="0">
                  <a:solidFill>
                    <a:srgbClr val="002060"/>
                  </a:solidFill>
                </a:rPr>
                <a:t>タイプ</a:t>
              </a:r>
              <a:r>
                <a:rPr lang="ja-JP" altLang="en-US" sz="4000" b="1" dirty="0" smtClean="0">
                  <a:solidFill>
                    <a:srgbClr val="002060"/>
                  </a:solidFill>
                </a:rPr>
                <a:t>の共済</a:t>
              </a:r>
              <a:endParaRPr kumimoji="1" lang="en-US" altLang="ja-JP" sz="4000" b="1" dirty="0" smtClean="0">
                <a:solidFill>
                  <a:srgbClr val="002060"/>
                </a:solidFill>
              </a:endParaRPr>
            </a:p>
          </p:txBody>
        </p:sp>
      </p:grpSp>
    </p:spTree>
    <p:extLst>
      <p:ext uri="{BB962C8B-B14F-4D97-AF65-F5344CB8AC3E}">
        <p14:creationId xmlns:p14="http://schemas.microsoft.com/office/powerpoint/2010/main" val="359155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solidFill>
                  <a:schemeClr val="bg1"/>
                </a:solidFill>
                <a:latin typeface="+mn-ea"/>
              </a:rPr>
              <a:t>2</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en-US" altLang="ja-JP" sz="4000" b="1" u="sng" dirty="0">
                <a:solidFill>
                  <a:srgbClr val="002060"/>
                </a:solidFill>
                <a:latin typeface="+mn-ea"/>
                <a:ea typeface="+mn-ea"/>
              </a:rPr>
              <a:t>Ⅰ</a:t>
            </a:r>
            <a:r>
              <a:rPr lang="ja-JP" altLang="en-US" sz="4000" b="1" u="sng" dirty="0" err="1" smtClean="0">
                <a:solidFill>
                  <a:srgbClr val="002060"/>
                </a:solidFill>
              </a:rPr>
              <a:t>．</a:t>
            </a:r>
            <a:r>
              <a:rPr lang="ja-JP" altLang="en-US" sz="4000" b="1" u="sng" dirty="0" smtClean="0">
                <a:solidFill>
                  <a:srgbClr val="002060"/>
                </a:solidFill>
              </a:rPr>
              <a:t>はじめ</a:t>
            </a:r>
            <a:r>
              <a:rPr lang="ja-JP" altLang="en-US" sz="4000" b="1" u="sng" dirty="0">
                <a:solidFill>
                  <a:srgbClr val="002060"/>
                </a:solidFill>
              </a:rPr>
              <a:t>に</a:t>
            </a:r>
            <a:endParaRPr kumimoji="1" lang="ja-JP" altLang="en-US" sz="4000" b="1" u="sng" dirty="0">
              <a:solidFill>
                <a:srgbClr val="002060"/>
              </a:solidFill>
            </a:endParaRPr>
          </a:p>
        </p:txBody>
      </p:sp>
      <p:sp>
        <p:nvSpPr>
          <p:cNvPr id="10" name="テキスト ボックス 9"/>
          <p:cNvSpPr txBox="1"/>
          <p:nvPr/>
        </p:nvSpPr>
        <p:spPr>
          <a:xfrm>
            <a:off x="279931" y="1213006"/>
            <a:ext cx="10701106" cy="5262979"/>
          </a:xfrm>
          <a:prstGeom prst="rect">
            <a:avLst/>
          </a:prstGeom>
          <a:noFill/>
        </p:spPr>
        <p:txBody>
          <a:bodyPr wrap="square" rtlCol="0">
            <a:spAutoFit/>
          </a:bodyPr>
          <a:lstStyle/>
          <a:p>
            <a:endParaRPr lang="en-US" altLang="ja-JP" sz="2400" dirty="0">
              <a:solidFill>
                <a:schemeClr val="tx1">
                  <a:lumMod val="50000"/>
                </a:schemeClr>
              </a:solidFill>
              <a:effectLst>
                <a:outerShdw blurRad="38100" dist="38100" dir="2700000" algn="tl">
                  <a:srgbClr val="000000">
                    <a:alpha val="43137"/>
                  </a:srgbClr>
                </a:outerShdw>
              </a:effectLst>
              <a:latin typeface="+mn-ea"/>
            </a:endParaRPr>
          </a:p>
          <a:p>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自治労では組合員の職場環境と生活を守るための取り組みを行っていますが、</a:t>
            </a:r>
            <a:r>
              <a:rPr kumimoji="1" lang="en-US" altLang="ja-JP" sz="2400" dirty="0" smtClean="0">
                <a:solidFill>
                  <a:schemeClr val="tx1">
                    <a:lumMod val="50000"/>
                  </a:schemeClr>
                </a:solidFill>
                <a:effectLst>
                  <a:outerShdw blurRad="38100" dist="38100" dir="2700000" algn="tl">
                    <a:srgbClr val="000000">
                      <a:alpha val="43137"/>
                    </a:srgbClr>
                  </a:outerShdw>
                </a:effectLst>
                <a:latin typeface="+mn-ea"/>
              </a:rPr>
              <a:t/>
            </a:r>
            <a:br>
              <a:rPr kumimoji="1" lang="en-US" altLang="ja-JP" sz="2400" dirty="0" smtClean="0">
                <a:solidFill>
                  <a:schemeClr val="tx1">
                    <a:lumMod val="50000"/>
                  </a:schemeClr>
                </a:solidFill>
                <a:effectLst>
                  <a:outerShdw blurRad="38100" dist="38100" dir="2700000" algn="tl">
                    <a:srgbClr val="000000">
                      <a:alpha val="43137"/>
                    </a:srgbClr>
                  </a:outerShdw>
                </a:effectLst>
                <a:latin typeface="+mn-ea"/>
              </a:rPr>
            </a:br>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自主福祉活動として組合員の生活の質の向上も取り組んでいます。</a:t>
            </a:r>
            <a:endParaRPr kumimoji="1" lang="en-US" altLang="ja-JP" sz="2400" dirty="0" smtClean="0">
              <a:solidFill>
                <a:schemeClr val="tx1">
                  <a:lumMod val="50000"/>
                </a:schemeClr>
              </a:solidFill>
              <a:effectLst>
                <a:outerShdw blurRad="38100" dist="38100" dir="2700000" algn="tl">
                  <a:srgbClr val="000000">
                    <a:alpha val="43137"/>
                  </a:srgbClr>
                </a:outerShdw>
              </a:effectLst>
              <a:latin typeface="+mn-ea"/>
            </a:endParaRPr>
          </a:p>
          <a:p>
            <a:endParaRPr lang="en-US" altLang="ja-JP" sz="2400" dirty="0">
              <a:solidFill>
                <a:schemeClr val="tx1">
                  <a:lumMod val="50000"/>
                </a:schemeClr>
              </a:solidFill>
              <a:effectLst>
                <a:outerShdw blurRad="38100" dist="38100" dir="2700000" algn="tl">
                  <a:srgbClr val="000000">
                    <a:alpha val="43137"/>
                  </a:srgbClr>
                </a:outerShdw>
              </a:effectLst>
              <a:latin typeface="+mn-ea"/>
            </a:endParaRPr>
          </a:p>
          <a:p>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現在のコロナ禍で心が疲れている組合員も少なくないものと思いますが、様々な取り組みを通じ、仲間同士で支えあいながら健やか</a:t>
            </a:r>
            <a:r>
              <a:rPr lang="ja-JP" altLang="en-US" sz="2400" dirty="0">
                <a:solidFill>
                  <a:schemeClr val="tx1">
                    <a:lumMod val="50000"/>
                  </a:schemeClr>
                </a:solidFill>
                <a:effectLst>
                  <a:outerShdw blurRad="38100" dist="38100" dir="2700000" algn="tl">
                    <a:srgbClr val="000000">
                      <a:alpha val="43137"/>
                    </a:srgbClr>
                  </a:outerShdw>
                </a:effectLst>
                <a:latin typeface="+mn-ea"/>
              </a:rPr>
              <a:t>な</a:t>
            </a:r>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日々を</a:t>
            </a:r>
            <a:r>
              <a:rPr kumimoji="1" lang="en-US" altLang="ja-JP" sz="2400" dirty="0" smtClean="0">
                <a:solidFill>
                  <a:schemeClr val="tx1">
                    <a:lumMod val="50000"/>
                  </a:schemeClr>
                </a:solidFill>
                <a:effectLst>
                  <a:outerShdw blurRad="38100" dist="38100" dir="2700000" algn="tl">
                    <a:srgbClr val="000000">
                      <a:alpha val="43137"/>
                    </a:srgbClr>
                  </a:outerShdw>
                </a:effectLst>
                <a:latin typeface="+mn-ea"/>
              </a:rPr>
              <a:t/>
            </a:r>
            <a:br>
              <a:rPr kumimoji="1" lang="en-US" altLang="ja-JP" sz="2400" dirty="0" smtClean="0">
                <a:solidFill>
                  <a:schemeClr val="tx1">
                    <a:lumMod val="50000"/>
                  </a:schemeClr>
                </a:solidFill>
                <a:effectLst>
                  <a:outerShdw blurRad="38100" dist="38100" dir="2700000" algn="tl">
                    <a:srgbClr val="000000">
                      <a:alpha val="43137"/>
                    </a:srgbClr>
                  </a:outerShdw>
                </a:effectLst>
                <a:latin typeface="+mn-ea"/>
              </a:rPr>
            </a:br>
            <a:r>
              <a:rPr lang="ja-JP" altLang="en-US" sz="2400" dirty="0" smtClean="0">
                <a:solidFill>
                  <a:schemeClr val="tx1">
                    <a:lumMod val="50000"/>
                  </a:schemeClr>
                </a:solidFill>
                <a:effectLst>
                  <a:outerShdw blurRad="38100" dist="38100" dir="2700000" algn="tl">
                    <a:srgbClr val="000000">
                      <a:alpha val="43137"/>
                    </a:srgbClr>
                  </a:outerShdw>
                </a:effectLst>
                <a:latin typeface="+mn-ea"/>
              </a:rPr>
              <a:t>送れる</a:t>
            </a:r>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ことが重要と考えています。</a:t>
            </a:r>
            <a:endParaRPr kumimoji="1" lang="en-US" altLang="ja-JP" sz="2400" dirty="0" smtClean="0">
              <a:solidFill>
                <a:schemeClr val="tx1">
                  <a:lumMod val="50000"/>
                </a:schemeClr>
              </a:solidFill>
              <a:effectLst>
                <a:outerShdw blurRad="38100" dist="38100" dir="2700000" algn="tl">
                  <a:srgbClr val="000000">
                    <a:alpha val="43137"/>
                  </a:srgbClr>
                </a:outerShdw>
              </a:effectLst>
              <a:latin typeface="+mn-ea"/>
            </a:endParaRPr>
          </a:p>
          <a:p>
            <a:endParaRPr lang="en-US" altLang="ja-JP" sz="2400" dirty="0">
              <a:solidFill>
                <a:schemeClr val="tx1">
                  <a:lumMod val="50000"/>
                </a:schemeClr>
              </a:solidFill>
              <a:effectLst>
                <a:outerShdw blurRad="38100" dist="38100" dir="2700000" algn="tl">
                  <a:srgbClr val="000000">
                    <a:alpha val="43137"/>
                  </a:srgbClr>
                </a:outerShdw>
              </a:effectLst>
              <a:latin typeface="+mn-ea"/>
            </a:endParaRPr>
          </a:p>
          <a:p>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自治体</a:t>
            </a:r>
            <a:r>
              <a:rPr kumimoji="1" lang="ja-JP" altLang="en-US" sz="2400" dirty="0">
                <a:solidFill>
                  <a:schemeClr val="tx1">
                    <a:lumMod val="50000"/>
                  </a:schemeClr>
                </a:solidFill>
                <a:effectLst>
                  <a:outerShdw blurRad="38100" dist="38100" dir="2700000" algn="tl">
                    <a:srgbClr val="000000">
                      <a:alpha val="43137"/>
                    </a:srgbClr>
                  </a:outerShdw>
                </a:effectLst>
                <a:latin typeface="+mn-ea"/>
              </a:rPr>
              <a:t>の</a:t>
            </a:r>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地域公共サービスに従事する私たちが自らの取り組みにより職場環境や日々の生活を整えることは、私たち自身の</a:t>
            </a:r>
            <a:r>
              <a:rPr lang="ja-JP" altLang="en-US" sz="2400" dirty="0" smtClean="0">
                <a:solidFill>
                  <a:schemeClr val="tx1">
                    <a:lumMod val="50000"/>
                  </a:schemeClr>
                </a:solidFill>
                <a:effectLst>
                  <a:outerShdw blurRad="38100" dist="38100" dir="2700000" algn="tl">
                    <a:srgbClr val="000000">
                      <a:alpha val="43137"/>
                    </a:srgbClr>
                  </a:outerShdw>
                </a:effectLst>
                <a:latin typeface="+mn-ea"/>
              </a:rPr>
              <a:t>職務における</a:t>
            </a:r>
            <a:r>
              <a:rPr lang="ja-JP" altLang="en-US" sz="2400" dirty="0">
                <a:solidFill>
                  <a:schemeClr val="tx1">
                    <a:lumMod val="50000"/>
                  </a:schemeClr>
                </a:solidFill>
                <a:effectLst>
                  <a:outerShdw blurRad="38100" dist="38100" dir="2700000" algn="tl">
                    <a:srgbClr val="000000">
                      <a:alpha val="43137"/>
                    </a:srgbClr>
                  </a:outerShdw>
                </a:effectLst>
                <a:latin typeface="+mn-ea"/>
              </a:rPr>
              <a:t>パフォーマンス</a:t>
            </a:r>
            <a:r>
              <a:rPr lang="ja-JP" altLang="en-US" sz="2400" dirty="0" smtClean="0">
                <a:solidFill>
                  <a:schemeClr val="tx1">
                    <a:lumMod val="50000"/>
                  </a:schemeClr>
                </a:solidFill>
                <a:effectLst>
                  <a:outerShdw blurRad="38100" dist="38100" dir="2700000" algn="tl">
                    <a:srgbClr val="000000">
                      <a:alpha val="43137"/>
                    </a:srgbClr>
                  </a:outerShdw>
                </a:effectLst>
                <a:latin typeface="+mn-ea"/>
              </a:rPr>
              <a:t>を</a:t>
            </a:r>
            <a:r>
              <a:rPr lang="ja-JP" altLang="en-US" sz="2400" dirty="0">
                <a:solidFill>
                  <a:schemeClr val="tx1">
                    <a:lumMod val="50000"/>
                  </a:schemeClr>
                </a:solidFill>
                <a:effectLst>
                  <a:outerShdw blurRad="38100" dist="38100" dir="2700000" algn="tl">
                    <a:srgbClr val="000000">
                      <a:alpha val="43137"/>
                    </a:srgbClr>
                  </a:outerShdw>
                </a:effectLst>
                <a:latin typeface="+mn-ea"/>
              </a:rPr>
              <a:t>引き上</a:t>
            </a:r>
            <a:r>
              <a:rPr lang="ja-JP" altLang="en-US" sz="2400" dirty="0" smtClean="0">
                <a:solidFill>
                  <a:schemeClr val="tx1">
                    <a:lumMod val="50000"/>
                  </a:schemeClr>
                </a:solidFill>
                <a:effectLst>
                  <a:outerShdw blurRad="38100" dist="38100" dir="2700000" algn="tl">
                    <a:srgbClr val="000000">
                      <a:alpha val="43137"/>
                    </a:srgbClr>
                  </a:outerShdw>
                </a:effectLst>
                <a:latin typeface="+mn-ea"/>
              </a:rPr>
              <a:t>げ、ひいては地域住民の</a:t>
            </a:r>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幸せにつながるものです。</a:t>
            </a:r>
            <a:endParaRPr kumimoji="1" lang="en-US" altLang="ja-JP" sz="2400" dirty="0" smtClean="0">
              <a:solidFill>
                <a:schemeClr val="tx1">
                  <a:lumMod val="50000"/>
                </a:schemeClr>
              </a:solidFill>
              <a:effectLst>
                <a:outerShdw blurRad="38100" dist="38100" dir="2700000" algn="tl">
                  <a:srgbClr val="000000">
                    <a:alpha val="43137"/>
                  </a:srgbClr>
                </a:outerShdw>
              </a:effectLst>
              <a:latin typeface="+mn-ea"/>
            </a:endParaRPr>
          </a:p>
          <a:p>
            <a:endParaRPr lang="en-US" altLang="ja-JP" sz="2400" dirty="0">
              <a:solidFill>
                <a:schemeClr val="tx1">
                  <a:lumMod val="50000"/>
                </a:schemeClr>
              </a:solidFill>
              <a:effectLst>
                <a:outerShdw blurRad="38100" dist="38100" dir="2700000" algn="tl">
                  <a:srgbClr val="000000">
                    <a:alpha val="43137"/>
                  </a:srgbClr>
                </a:outerShdw>
              </a:effectLst>
              <a:latin typeface="+mn-ea"/>
            </a:endParaRPr>
          </a:p>
          <a:p>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本日は、このような視点から私たちのくらしを豊かにする</a:t>
            </a:r>
            <a:r>
              <a:rPr lang="ja-JP" altLang="en-US" sz="2400" dirty="0" smtClean="0">
                <a:solidFill>
                  <a:schemeClr val="tx1">
                    <a:lumMod val="50000"/>
                  </a:schemeClr>
                </a:solidFill>
                <a:effectLst>
                  <a:outerShdw blurRad="38100" dist="38100" dir="2700000" algn="tl">
                    <a:srgbClr val="000000">
                      <a:alpha val="43137"/>
                    </a:srgbClr>
                  </a:outerShdw>
                </a:effectLst>
                <a:latin typeface="+mn-ea"/>
              </a:rPr>
              <a:t>「ツール」である</a:t>
            </a:r>
            <a:r>
              <a:rPr lang="ja-JP" altLang="en-US" sz="2400" dirty="0" err="1" smtClean="0">
                <a:solidFill>
                  <a:schemeClr val="tx1">
                    <a:lumMod val="50000"/>
                  </a:schemeClr>
                </a:solidFill>
                <a:effectLst>
                  <a:outerShdw blurRad="38100" dist="38100" dir="2700000" algn="tl">
                    <a:srgbClr val="000000">
                      <a:alpha val="43137"/>
                    </a:srgbClr>
                  </a:outerShdw>
                </a:effectLst>
                <a:latin typeface="+mn-ea"/>
              </a:rPr>
              <a:t>じちろう</a:t>
            </a:r>
            <a:r>
              <a:rPr lang="ja-JP" altLang="en-US" sz="2400" dirty="0" smtClean="0">
                <a:solidFill>
                  <a:schemeClr val="tx1">
                    <a:lumMod val="50000"/>
                  </a:schemeClr>
                </a:solidFill>
                <a:effectLst>
                  <a:outerShdw blurRad="38100" dist="38100" dir="2700000" algn="tl">
                    <a:srgbClr val="000000">
                      <a:alpha val="43137"/>
                    </a:srgbClr>
                  </a:outerShdw>
                </a:effectLst>
                <a:latin typeface="+mn-ea"/>
              </a:rPr>
              <a:t>共済の制度改定内容と効果的な</a:t>
            </a:r>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利用</a:t>
            </a:r>
            <a:r>
              <a:rPr kumimoji="1" lang="ja-JP" altLang="en-US" sz="2400" dirty="0">
                <a:solidFill>
                  <a:schemeClr val="tx1">
                    <a:lumMod val="50000"/>
                  </a:schemeClr>
                </a:solidFill>
                <a:effectLst>
                  <a:outerShdw blurRad="38100" dist="38100" dir="2700000" algn="tl">
                    <a:srgbClr val="000000">
                      <a:alpha val="43137"/>
                    </a:srgbClr>
                  </a:outerShdw>
                </a:effectLst>
                <a:latin typeface="+mn-ea"/>
              </a:rPr>
              <a:t>方法</a:t>
            </a:r>
            <a:r>
              <a:rPr kumimoji="1" lang="ja-JP" altLang="en-US" sz="2400" dirty="0" smtClean="0">
                <a:solidFill>
                  <a:schemeClr val="tx1">
                    <a:lumMod val="50000"/>
                  </a:schemeClr>
                </a:solidFill>
                <a:effectLst>
                  <a:outerShdw blurRad="38100" dist="38100" dir="2700000" algn="tl">
                    <a:srgbClr val="000000">
                      <a:alpha val="43137"/>
                    </a:srgbClr>
                  </a:outerShdw>
                </a:effectLst>
                <a:latin typeface="+mn-ea"/>
              </a:rPr>
              <a:t>をお伝えします。</a:t>
            </a:r>
            <a:endParaRPr kumimoji="1" lang="en-US" altLang="ja-JP" sz="2400" dirty="0" smtClean="0">
              <a:solidFill>
                <a:schemeClr val="tx1">
                  <a:lumMod val="50000"/>
                </a:schemeClr>
              </a:solidFill>
              <a:effectLst>
                <a:outerShdw blurRad="38100" dist="38100" dir="2700000" algn="tl">
                  <a:srgbClr val="000000">
                    <a:alpha val="43137"/>
                  </a:srgbClr>
                </a:outerShdw>
              </a:effectLst>
              <a:latin typeface="+mn-ea"/>
            </a:endParaRPr>
          </a:p>
        </p:txBody>
      </p:sp>
      <p:sp>
        <p:nvSpPr>
          <p:cNvPr id="6" name="正方形/長方形 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916883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23457" y="5584371"/>
            <a:ext cx="5442857" cy="369332"/>
          </a:xfrm>
          <a:prstGeom prst="rect">
            <a:avLst/>
          </a:prstGeom>
          <a:noFill/>
        </p:spPr>
        <p:txBody>
          <a:bodyPr wrap="square" rtlCol="0">
            <a:spAutoFit/>
          </a:bodyPr>
          <a:lstStyle/>
          <a:p>
            <a:endParaRPr kumimoji="1" lang="ja-JP" altLang="en-US" dirty="0"/>
          </a:p>
        </p:txBody>
      </p:sp>
      <p:sp>
        <p:nvSpPr>
          <p:cNvPr id="8" name="右矢印 7"/>
          <p:cNvSpPr/>
          <p:nvPr/>
        </p:nvSpPr>
        <p:spPr>
          <a:xfrm>
            <a:off x="219723" y="1648926"/>
            <a:ext cx="8784578"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67678" y="2041483"/>
            <a:ext cx="10197208" cy="1077218"/>
          </a:xfrm>
          <a:prstGeom prst="rect">
            <a:avLst/>
          </a:prstGeom>
          <a:noFill/>
        </p:spPr>
        <p:txBody>
          <a:bodyPr wrap="square" rtlCol="0">
            <a:spAutoFit/>
          </a:bodyPr>
          <a:lstStyle/>
          <a:p>
            <a:pPr algn="ctr"/>
            <a:r>
              <a:rPr lang="ja-JP" altLang="en-US" sz="3200" b="1" dirty="0">
                <a:solidFill>
                  <a:srgbClr val="FF0000"/>
                </a:solidFill>
              </a:rPr>
              <a:t>自治労組合員専用の自動車</a:t>
            </a:r>
            <a:r>
              <a:rPr lang="ja-JP" altLang="en-US" sz="3200" b="1" dirty="0" smtClean="0">
                <a:solidFill>
                  <a:srgbClr val="FF0000"/>
                </a:solidFill>
              </a:rPr>
              <a:t>補償</a:t>
            </a:r>
            <a:endParaRPr lang="en-US" altLang="ja-JP" sz="3200" b="1" dirty="0" smtClean="0">
              <a:solidFill>
                <a:srgbClr val="FF0000"/>
              </a:solidFill>
            </a:endParaRPr>
          </a:p>
          <a:p>
            <a:pPr algn="ctr"/>
            <a:r>
              <a:rPr lang="ja-JP" altLang="en-US" sz="3200" b="1" dirty="0" smtClean="0">
                <a:solidFill>
                  <a:schemeClr val="accent3">
                    <a:lumMod val="50000"/>
                  </a:schemeClr>
                </a:solidFill>
              </a:rPr>
              <a:t>掛金を抑えつつ安心</a:t>
            </a:r>
            <a:r>
              <a:rPr lang="ja-JP" altLang="en-US" sz="3200" b="1" dirty="0">
                <a:solidFill>
                  <a:schemeClr val="accent3">
                    <a:lumMod val="50000"/>
                  </a:schemeClr>
                </a:solidFill>
              </a:rPr>
              <a:t>なカーライフ</a:t>
            </a:r>
            <a:r>
              <a:rPr lang="ja-JP" altLang="en-US" sz="3200" b="1" dirty="0" smtClean="0">
                <a:solidFill>
                  <a:schemeClr val="accent3">
                    <a:lumMod val="50000"/>
                  </a:schemeClr>
                </a:solidFill>
              </a:rPr>
              <a:t>を</a:t>
            </a:r>
            <a:endParaRPr lang="en-US" altLang="ja-JP" sz="3200" b="1" dirty="0">
              <a:solidFill>
                <a:schemeClr val="accent3">
                  <a:lumMod val="50000"/>
                </a:schemeClr>
              </a:solidFill>
            </a:endParaRPr>
          </a:p>
        </p:txBody>
      </p:sp>
      <p:sp>
        <p:nvSpPr>
          <p:cNvPr id="11"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a:t>
            </a:r>
            <a:r>
              <a:rPr lang="en-US" altLang="ja-JP" sz="2000" dirty="0">
                <a:solidFill>
                  <a:schemeClr val="bg1"/>
                </a:solidFill>
                <a:latin typeface="+mn-ea"/>
              </a:rPr>
              <a:t>9</a:t>
            </a:r>
            <a:endParaRPr lang="ja-JP" altLang="en-US" sz="2000" dirty="0">
              <a:solidFill>
                <a:schemeClr val="bg1"/>
              </a:solidFill>
              <a:latin typeface="+mn-ea"/>
            </a:endParaRPr>
          </a:p>
        </p:txBody>
      </p:sp>
      <p:sp>
        <p:nvSpPr>
          <p:cNvPr id="17" name="タイトル 1"/>
          <p:cNvSpPr>
            <a:spLocks noGrp="1"/>
          </p:cNvSpPr>
          <p:nvPr>
            <p:ph type="title"/>
          </p:nvPr>
        </p:nvSpPr>
        <p:spPr>
          <a:xfrm>
            <a:off x="445803" y="242850"/>
            <a:ext cx="12969114" cy="727306"/>
          </a:xfrm>
        </p:spPr>
        <p:txBody>
          <a:bodyPr>
            <a:noAutofit/>
          </a:bodyPr>
          <a:lstStyle/>
          <a:p>
            <a:r>
              <a:rPr lang="en-US" altLang="ja-JP" sz="4000" b="1" u="sng" dirty="0">
                <a:solidFill>
                  <a:srgbClr val="002060"/>
                </a:solidFill>
              </a:rPr>
              <a:t>Ⅲ</a:t>
            </a:r>
            <a:r>
              <a:rPr lang="ja-JP" altLang="en-US" sz="4000" b="1" u="sng" dirty="0" err="1">
                <a:solidFill>
                  <a:srgbClr val="002060"/>
                </a:solidFill>
              </a:rPr>
              <a:t>．じちろう</a:t>
            </a:r>
            <a:r>
              <a:rPr lang="ja-JP" altLang="en-US" sz="4000" b="1" u="sng" dirty="0">
                <a:solidFill>
                  <a:srgbClr val="002060"/>
                </a:solidFill>
              </a:rPr>
              <a:t>共済をもっと活用</a:t>
            </a:r>
            <a:br>
              <a:rPr lang="ja-JP" altLang="en-US" sz="4000" b="1" u="sng" dirty="0">
                <a:solidFill>
                  <a:srgbClr val="002060"/>
                </a:solidFill>
              </a:rPr>
            </a:br>
            <a:endParaRPr kumimoji="1" lang="ja-JP" altLang="en-US" sz="4000" b="1" u="sng" dirty="0">
              <a:solidFill>
                <a:srgbClr val="002060"/>
              </a:solidFill>
            </a:endParaRPr>
          </a:p>
        </p:txBody>
      </p:sp>
      <p:pic>
        <p:nvPicPr>
          <p:cNvPr id="2" name="図 1"/>
          <p:cNvPicPr>
            <a:picLocks noChangeAspect="1"/>
          </p:cNvPicPr>
          <p:nvPr/>
        </p:nvPicPr>
        <p:blipFill>
          <a:blip r:embed="rId3"/>
          <a:stretch>
            <a:fillRect/>
          </a:stretch>
        </p:blipFill>
        <p:spPr>
          <a:xfrm>
            <a:off x="445803" y="3605999"/>
            <a:ext cx="10885139" cy="2886876"/>
          </a:xfrm>
          <a:prstGeom prst="rect">
            <a:avLst/>
          </a:prstGeom>
        </p:spPr>
      </p:pic>
      <p:pic>
        <p:nvPicPr>
          <p:cNvPr id="3" name="図 2"/>
          <p:cNvPicPr>
            <a:picLocks noChangeAspect="1"/>
          </p:cNvPicPr>
          <p:nvPr/>
        </p:nvPicPr>
        <p:blipFill>
          <a:blip r:embed="rId4">
            <a:clrChange>
              <a:clrFrom>
                <a:srgbClr val="FFFFFF"/>
              </a:clrFrom>
              <a:clrTo>
                <a:srgbClr val="FFFFFF">
                  <a:alpha val="0"/>
                </a:srgbClr>
              </a:clrTo>
            </a:clrChange>
          </a:blip>
          <a:stretch>
            <a:fillRect/>
          </a:stretch>
        </p:blipFill>
        <p:spPr>
          <a:xfrm>
            <a:off x="9004301" y="2040788"/>
            <a:ext cx="2326641" cy="1260923"/>
          </a:xfrm>
          <a:prstGeom prst="rect">
            <a:avLst/>
          </a:prstGeom>
        </p:spPr>
      </p:pic>
      <p:sp>
        <p:nvSpPr>
          <p:cNvPr id="12" name="正方形/長方形 11"/>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14" name="グループ化 13"/>
          <p:cNvGrpSpPr/>
          <p:nvPr/>
        </p:nvGrpSpPr>
        <p:grpSpPr bwMode="gray">
          <a:xfrm>
            <a:off x="462035" y="970156"/>
            <a:ext cx="6340209" cy="711353"/>
            <a:chOff x="462035" y="970156"/>
            <a:chExt cx="6340209" cy="711353"/>
          </a:xfrm>
        </p:grpSpPr>
        <p:sp>
          <p:nvSpPr>
            <p:cNvPr id="15" name="角丸四角形 14"/>
            <p:cNvSpPr/>
            <p:nvPr/>
          </p:nvSpPr>
          <p:spPr bwMode="gray">
            <a:xfrm>
              <a:off x="462035" y="1406413"/>
              <a:ext cx="6340209"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gray">
            <a:xfrm>
              <a:off x="488461" y="970156"/>
              <a:ext cx="5923489" cy="707886"/>
            </a:xfrm>
            <a:prstGeom prst="rect">
              <a:avLst/>
            </a:prstGeom>
            <a:noFill/>
          </p:spPr>
          <p:txBody>
            <a:bodyPr wrap="square" rtlCol="0">
              <a:spAutoFit/>
            </a:bodyPr>
            <a:lstStyle/>
            <a:p>
              <a:r>
                <a:rPr lang="en-US" altLang="ja-JP" sz="4000" b="1" dirty="0" smtClean="0">
                  <a:solidFill>
                    <a:srgbClr val="002060"/>
                  </a:solidFill>
                </a:rPr>
                <a:t>2</a:t>
              </a:r>
              <a:r>
                <a:rPr kumimoji="1" lang="en-US" altLang="ja-JP" sz="4000" b="1" dirty="0" smtClean="0">
                  <a:solidFill>
                    <a:srgbClr val="002060"/>
                  </a:solidFill>
                </a:rPr>
                <a:t>.</a:t>
              </a:r>
              <a:r>
                <a:rPr kumimoji="1" lang="ja-JP" altLang="en-US" sz="4000" b="1" dirty="0" err="1" smtClean="0">
                  <a:solidFill>
                    <a:srgbClr val="002060"/>
                  </a:solidFill>
                </a:rPr>
                <a:t>じちろう</a:t>
              </a:r>
              <a:r>
                <a:rPr kumimoji="1" lang="ja-JP" altLang="en-US" sz="4000" b="1" dirty="0" smtClean="0">
                  <a:solidFill>
                    <a:srgbClr val="002060"/>
                  </a:solidFill>
                </a:rPr>
                <a:t>マイカー共済</a:t>
              </a:r>
              <a:endParaRPr kumimoji="1" lang="en-US" altLang="ja-JP" sz="4000" b="1" dirty="0" smtClean="0">
                <a:solidFill>
                  <a:srgbClr val="002060"/>
                </a:solidFill>
              </a:endParaRPr>
            </a:p>
          </p:txBody>
        </p:sp>
      </p:grpSp>
    </p:spTree>
    <p:extLst>
      <p:ext uri="{BB962C8B-B14F-4D97-AF65-F5344CB8AC3E}">
        <p14:creationId xmlns:p14="http://schemas.microsoft.com/office/powerpoint/2010/main" val="2195617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23457" y="5584371"/>
            <a:ext cx="5442857" cy="369332"/>
          </a:xfrm>
          <a:prstGeom prst="rect">
            <a:avLst/>
          </a:prstGeom>
          <a:noFill/>
        </p:spPr>
        <p:txBody>
          <a:bodyPr wrap="square" rtlCol="0">
            <a:spAutoFit/>
          </a:bodyPr>
          <a:lstStyle/>
          <a:p>
            <a:endParaRPr kumimoji="1" lang="ja-JP" altLang="en-US" dirty="0"/>
          </a:p>
        </p:txBody>
      </p:sp>
      <p:sp>
        <p:nvSpPr>
          <p:cNvPr id="11"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3</a:t>
            </a:r>
            <a:r>
              <a:rPr lang="en-US" altLang="ja-JP" sz="2000" dirty="0">
                <a:solidFill>
                  <a:schemeClr val="bg1"/>
                </a:solidFill>
                <a:latin typeface="+mn-ea"/>
              </a:rPr>
              <a:t>0</a:t>
            </a:r>
            <a:endParaRPr lang="ja-JP" altLang="en-US" sz="2000" dirty="0">
              <a:solidFill>
                <a:schemeClr val="bg1"/>
              </a:solidFill>
              <a:latin typeface="+mn-ea"/>
            </a:endParaRPr>
          </a:p>
        </p:txBody>
      </p:sp>
      <p:sp>
        <p:nvSpPr>
          <p:cNvPr id="17" name="タイトル 1"/>
          <p:cNvSpPr>
            <a:spLocks noGrp="1"/>
          </p:cNvSpPr>
          <p:nvPr>
            <p:ph type="title"/>
          </p:nvPr>
        </p:nvSpPr>
        <p:spPr>
          <a:xfrm>
            <a:off x="445803" y="242850"/>
            <a:ext cx="12969114" cy="727306"/>
          </a:xfrm>
        </p:spPr>
        <p:txBody>
          <a:bodyPr>
            <a:noAutofit/>
          </a:bodyPr>
          <a:lstStyle/>
          <a:p>
            <a:r>
              <a:rPr lang="en-US" altLang="ja-JP" sz="4000" b="1" u="sng" dirty="0">
                <a:solidFill>
                  <a:srgbClr val="002060"/>
                </a:solidFill>
              </a:rPr>
              <a:t>Ⅲ</a:t>
            </a:r>
            <a:r>
              <a:rPr lang="ja-JP" altLang="en-US" sz="4000" b="1" u="sng" dirty="0" err="1">
                <a:solidFill>
                  <a:srgbClr val="002060"/>
                </a:solidFill>
              </a:rPr>
              <a:t>．じちろう</a:t>
            </a:r>
            <a:r>
              <a:rPr lang="ja-JP" altLang="en-US" sz="4000" b="1" u="sng" dirty="0">
                <a:solidFill>
                  <a:srgbClr val="002060"/>
                </a:solidFill>
              </a:rPr>
              <a:t>共済をもっと活用</a:t>
            </a:r>
            <a:br>
              <a:rPr lang="ja-JP" altLang="en-US" sz="4000" b="1" u="sng" dirty="0">
                <a:solidFill>
                  <a:srgbClr val="002060"/>
                </a:solidFill>
              </a:rPr>
            </a:br>
            <a:endParaRPr kumimoji="1" lang="ja-JP" altLang="en-US" sz="4000" b="1" u="sng" dirty="0">
              <a:solidFill>
                <a:srgbClr val="002060"/>
              </a:solidFill>
            </a:endParaRPr>
          </a:p>
        </p:txBody>
      </p:sp>
      <p:sp>
        <p:nvSpPr>
          <p:cNvPr id="12" name="タイトル 1">
            <a:extLst>
              <a:ext uri="{FF2B5EF4-FFF2-40B4-BE49-F238E27FC236}">
                <a16:creationId xmlns:a16="http://schemas.microsoft.com/office/drawing/2014/main" id="{19304E83-A4F0-49C5-BB01-F5773509A2B3}"/>
              </a:ext>
            </a:extLst>
          </p:cNvPr>
          <p:cNvSpPr txBox="1">
            <a:spLocks/>
          </p:cNvSpPr>
          <p:nvPr/>
        </p:nvSpPr>
        <p:spPr>
          <a:xfrm>
            <a:off x="0" y="2016248"/>
            <a:ext cx="11328000" cy="71409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accent1">
                    <a:lumMod val="50000"/>
                  </a:schemeClr>
                </a:solidFill>
              </a:rPr>
              <a:t>　見積り方法</a:t>
            </a:r>
            <a:endParaRPr lang="ja-JP" altLang="en-US" sz="4400" b="1" dirty="0">
              <a:solidFill>
                <a:schemeClr val="accent1">
                  <a:lumMod val="50000"/>
                </a:schemeClr>
              </a:solidFill>
            </a:endParaRPr>
          </a:p>
        </p:txBody>
      </p:sp>
      <p:sp>
        <p:nvSpPr>
          <p:cNvPr id="15" name="正方形/長方形 14"/>
          <p:cNvSpPr/>
          <p:nvPr/>
        </p:nvSpPr>
        <p:spPr>
          <a:xfrm>
            <a:off x="445803" y="2730339"/>
            <a:ext cx="7620511" cy="3539430"/>
          </a:xfrm>
          <a:prstGeom prst="rect">
            <a:avLst/>
          </a:prstGeom>
          <a:noFill/>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①　</a:t>
            </a:r>
            <a:r>
              <a:rPr lang="ja-JP" altLang="en-US" sz="2400" b="1" dirty="0">
                <a:solidFill>
                  <a:srgbClr val="FF0000"/>
                </a:solidFill>
                <a:latin typeface="Meiryo UI" panose="020B0604030504040204" pitchFamily="50" charset="-128"/>
                <a:ea typeface="Meiryo UI" panose="020B0604030504040204" pitchFamily="50" charset="-128"/>
              </a:rPr>
              <a:t>組合</a:t>
            </a:r>
            <a:r>
              <a:rPr lang="ja-JP" altLang="en-US" sz="2400" b="1" dirty="0" smtClean="0">
                <a:solidFill>
                  <a:srgbClr val="FF0000"/>
                </a:solidFill>
                <a:latin typeface="Meiryo UI" panose="020B0604030504040204" pitchFamily="50" charset="-128"/>
                <a:ea typeface="Meiryo UI" panose="020B0604030504040204" pitchFamily="50" charset="-128"/>
              </a:rPr>
              <a:t>経由で共済県支部に依頼</a:t>
            </a:r>
            <a:endParaRPr lang="en-US" altLang="ja-JP" sz="2400" b="1" dirty="0" smtClean="0">
              <a:solidFill>
                <a:srgbClr val="FF0000"/>
              </a:solidFill>
              <a:latin typeface="Meiryo UI" panose="020B0604030504040204" pitchFamily="50" charset="-128"/>
              <a:ea typeface="Meiryo UI" panose="020B0604030504040204" pitchFamily="50" charset="-128"/>
            </a:endParaRPr>
          </a:p>
          <a:p>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以下３点</a:t>
            </a:r>
            <a:r>
              <a:rPr lang="ja-JP" altLang="en-US" sz="2400" dirty="0">
                <a:solidFill>
                  <a:schemeClr val="tx1">
                    <a:lumMod val="50000"/>
                  </a:schemeClr>
                </a:solidFill>
                <a:latin typeface="Meiryo UI" panose="020B0604030504040204" pitchFamily="50" charset="-128"/>
                <a:ea typeface="Meiryo UI" panose="020B0604030504040204" pitchFamily="50" charset="-128"/>
              </a:rPr>
              <a:t>を用意していただき</a:t>
            </a:r>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a:t>
            </a:r>
            <a:r>
              <a:rPr lang="ja-JP" altLang="en-US" sz="2400" dirty="0">
                <a:solidFill>
                  <a:schemeClr val="tx1">
                    <a:lumMod val="50000"/>
                  </a:schemeClr>
                </a:solidFill>
                <a:latin typeface="Meiryo UI" panose="020B0604030504040204" pitchFamily="50" charset="-128"/>
                <a:ea typeface="Meiryo UI" panose="020B0604030504040204" pitchFamily="50" charset="-128"/>
              </a:rPr>
              <a:t>組合</a:t>
            </a:r>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から</a:t>
            </a:r>
            <a:r>
              <a:rPr lang="ja-JP" altLang="en-US" sz="2400" dirty="0">
                <a:solidFill>
                  <a:schemeClr val="tx1">
                    <a:lumMod val="50000"/>
                  </a:schemeClr>
                </a:solidFill>
                <a:latin typeface="Meiryo UI" panose="020B0604030504040204" pitchFamily="50" charset="-128"/>
                <a:ea typeface="Meiryo UI" panose="020B0604030504040204" pitchFamily="50" charset="-128"/>
              </a:rPr>
              <a:t>共済県支部に</a:t>
            </a:r>
            <a:r>
              <a:rPr lang="en-US" altLang="ja-JP" sz="2400" dirty="0">
                <a:solidFill>
                  <a:schemeClr val="tx1">
                    <a:lumMod val="50000"/>
                  </a:schemeClr>
                </a:solidFill>
                <a:latin typeface="Meiryo UI" panose="020B0604030504040204" pitchFamily="50" charset="-128"/>
                <a:ea typeface="Meiryo UI" panose="020B0604030504040204" pitchFamily="50" charset="-128"/>
              </a:rPr>
              <a:t>FAX</a:t>
            </a:r>
          </a:p>
          <a:p>
            <a:r>
              <a:rPr lang="ja-JP" altLang="en-US" sz="2400" dirty="0" smtClean="0">
                <a:solidFill>
                  <a:srgbClr val="0000FF"/>
                </a:solidFill>
                <a:latin typeface="Meiryo UI" panose="020B0604030504040204" pitchFamily="50" charset="-128"/>
                <a:ea typeface="Meiryo UI" panose="020B0604030504040204" pitchFamily="50" charset="-128"/>
              </a:rPr>
              <a:t>　①　加入している自動車保険証券（共済証書）の写し</a:t>
            </a:r>
            <a:endParaRPr lang="en-US" altLang="ja-JP" sz="2400" dirty="0" smtClean="0">
              <a:solidFill>
                <a:srgbClr val="0000FF"/>
              </a:solidFill>
              <a:latin typeface="Meiryo UI" panose="020B0604030504040204" pitchFamily="50" charset="-128"/>
              <a:ea typeface="Meiryo UI" panose="020B0604030504040204" pitchFamily="50" charset="-128"/>
            </a:endParaRPr>
          </a:p>
          <a:p>
            <a:r>
              <a:rPr lang="ja-JP" altLang="en-US" sz="2400" dirty="0" smtClean="0">
                <a:solidFill>
                  <a:srgbClr val="0000FF"/>
                </a:solidFill>
                <a:latin typeface="Meiryo UI" panose="020B0604030504040204" pitchFamily="50" charset="-128"/>
                <a:ea typeface="Meiryo UI" panose="020B0604030504040204" pitchFamily="50" charset="-128"/>
              </a:rPr>
              <a:t>　②　車検証の写し</a:t>
            </a:r>
            <a:endParaRPr lang="en-US" altLang="ja-JP" sz="2400" dirty="0" smtClean="0">
              <a:solidFill>
                <a:srgbClr val="0000FF"/>
              </a:solidFill>
              <a:latin typeface="Meiryo UI" panose="020B0604030504040204" pitchFamily="50" charset="-128"/>
              <a:ea typeface="Meiryo UI" panose="020B0604030504040204" pitchFamily="50" charset="-128"/>
            </a:endParaRPr>
          </a:p>
          <a:p>
            <a:r>
              <a:rPr lang="ja-JP" altLang="en-US" sz="2400" dirty="0" smtClean="0">
                <a:solidFill>
                  <a:srgbClr val="0000FF"/>
                </a:solidFill>
                <a:latin typeface="Meiryo UI" panose="020B0604030504040204" pitchFamily="50" charset="-128"/>
                <a:ea typeface="Meiryo UI" panose="020B0604030504040204" pitchFamily="50" charset="-128"/>
              </a:rPr>
              <a:t>　③　見積もり依頼書</a:t>
            </a:r>
            <a:endParaRPr lang="en-US" altLang="ja-JP" sz="2400" dirty="0" smtClean="0">
              <a:solidFill>
                <a:srgbClr val="0000FF"/>
              </a:solidFill>
              <a:latin typeface="Meiryo UI" panose="020B0604030504040204" pitchFamily="50" charset="-128"/>
              <a:ea typeface="Meiryo UI" panose="020B0604030504040204" pitchFamily="50" charset="-128"/>
            </a:endParaRPr>
          </a:p>
          <a:p>
            <a:r>
              <a:rPr lang="ja-JP" altLang="en-US" sz="2400" b="1" dirty="0" smtClean="0">
                <a:solidFill>
                  <a:srgbClr val="FF0000"/>
                </a:solidFill>
                <a:latin typeface="Meiryo UI" panose="020B0604030504040204" pitchFamily="50" charset="-128"/>
                <a:ea typeface="Meiryo UI" panose="020B0604030504040204" pitchFamily="50" charset="-128"/>
              </a:rPr>
              <a:t>②</a:t>
            </a:r>
            <a:r>
              <a:rPr lang="ja-JP" altLang="en-US" sz="2400" b="1" dirty="0">
                <a:solidFill>
                  <a:srgbClr val="FF0000"/>
                </a:solidFill>
                <a:latin typeface="Meiryo UI" panose="020B0604030504040204" pitchFamily="50" charset="-128"/>
                <a:ea typeface="Meiryo UI" panose="020B0604030504040204" pitchFamily="50" charset="-128"/>
              </a:rPr>
              <a:t>　</a:t>
            </a:r>
            <a:r>
              <a:rPr lang="ja-JP" altLang="en-US" sz="2400" b="1" dirty="0" smtClean="0">
                <a:solidFill>
                  <a:srgbClr val="FF0000"/>
                </a:solidFill>
                <a:latin typeface="Meiryo UI" panose="020B0604030504040204" pitchFamily="50" charset="-128"/>
                <a:ea typeface="Meiryo UI" panose="020B0604030504040204" pitchFamily="50" charset="-128"/>
              </a:rPr>
              <a:t>組合員自身でネットで見積もり</a:t>
            </a:r>
            <a:endParaRPr lang="en-US" altLang="ja-JP" sz="2400" b="1" dirty="0" smtClean="0">
              <a:solidFill>
                <a:srgbClr val="FF0000"/>
              </a:solidFill>
              <a:latin typeface="Meiryo UI" panose="020B0604030504040204" pitchFamily="50" charset="-128"/>
              <a:ea typeface="Meiryo UI" panose="020B0604030504040204" pitchFamily="50" charset="-128"/>
            </a:endParaRPr>
          </a:p>
          <a:p>
            <a:endParaRPr lang="en-US" altLang="zh-CN" sz="2000" dirty="0" smtClean="0">
              <a:solidFill>
                <a:schemeClr val="tx1">
                  <a:lumMod val="50000"/>
                </a:schemeClr>
              </a:solidFill>
              <a:latin typeface="Meiryo UI" panose="020B0604030504040204" pitchFamily="50" charset="-128"/>
              <a:ea typeface="Meiryo UI" panose="020B0604030504040204" pitchFamily="50" charset="-128"/>
            </a:endParaRPr>
          </a:p>
          <a:p>
            <a:endParaRPr lang="en-US" altLang="zh-CN" sz="2000" dirty="0">
              <a:solidFill>
                <a:schemeClr val="tx1">
                  <a:lumMod val="50000"/>
                </a:schemeClr>
              </a:solidFill>
              <a:latin typeface="Meiryo UI" panose="020B0604030504040204" pitchFamily="50" charset="-128"/>
              <a:ea typeface="Meiryo UI" panose="020B0604030504040204" pitchFamily="50" charset="-128"/>
            </a:endParaRPr>
          </a:p>
          <a:p>
            <a:endParaRPr lang="en-US" altLang="zh-CN" sz="2000" dirty="0" smtClean="0">
              <a:solidFill>
                <a:schemeClr val="tx1">
                  <a:lumMod val="50000"/>
                </a:schemeClr>
              </a:solidFill>
              <a:latin typeface="Meiryo UI" panose="020B0604030504040204" pitchFamily="50" charset="-128"/>
              <a:ea typeface="Meiryo UI" panose="020B0604030504040204" pitchFamily="50" charset="-128"/>
            </a:endParaRPr>
          </a:p>
          <a:p>
            <a:r>
              <a:rPr lang="zh-CN" altLang="en-US" sz="2000" dirty="0" smtClean="0">
                <a:solidFill>
                  <a:schemeClr val="tx1">
                    <a:lumMod val="50000"/>
                  </a:schemeClr>
                </a:solidFill>
                <a:latin typeface="Meiryo UI" panose="020B0604030504040204" pitchFamily="50" charset="-128"/>
                <a:ea typeface="Meiryo UI" panose="020B0604030504040204" pitchFamily="50" charset="-128"/>
              </a:rPr>
              <a:t>アクセスコード</a:t>
            </a:r>
            <a:r>
              <a:rPr lang="zh-CN" altLang="en-US" sz="2000" dirty="0">
                <a:solidFill>
                  <a:schemeClr val="tx1">
                    <a:lumMod val="50000"/>
                  </a:schemeClr>
                </a:solidFill>
                <a:latin typeface="Meiryo UI" panose="020B0604030504040204" pitchFamily="50" charset="-128"/>
                <a:ea typeface="Meiryo UI" panose="020B0604030504040204" pitchFamily="50" charset="-128"/>
              </a:rPr>
              <a:t>：</a:t>
            </a:r>
            <a:r>
              <a:rPr lang="en-US" altLang="zh-CN" sz="2000" dirty="0" err="1">
                <a:solidFill>
                  <a:srgbClr val="0000FF"/>
                </a:solidFill>
                <a:latin typeface="Meiryo UI" panose="020B0604030504040204" pitchFamily="50" charset="-128"/>
                <a:ea typeface="Meiryo UI" panose="020B0604030504040204" pitchFamily="50" charset="-128"/>
              </a:rPr>
              <a:t>jichiro</a:t>
            </a:r>
            <a:r>
              <a:rPr lang="en-US" altLang="zh-CN" sz="2000" dirty="0">
                <a:latin typeface="Meiryo UI" panose="020B0604030504040204" pitchFamily="50" charset="-128"/>
                <a:ea typeface="Meiryo UI" panose="020B0604030504040204" pitchFamily="50" charset="-128"/>
              </a:rPr>
              <a:t> </a:t>
            </a:r>
            <a:r>
              <a:rPr lang="en-US" altLang="zh-CN" sz="2000" dirty="0">
                <a:solidFill>
                  <a:schemeClr val="tx1">
                    <a:lumMod val="50000"/>
                  </a:schemeClr>
                </a:solidFill>
                <a:latin typeface="Meiryo UI" panose="020B0604030504040204" pitchFamily="50" charset="-128"/>
                <a:ea typeface="Meiryo UI" panose="020B0604030504040204" pitchFamily="50" charset="-128"/>
              </a:rPr>
              <a:t>(</a:t>
            </a:r>
            <a:r>
              <a:rPr lang="zh-CN" altLang="en-US" sz="2000" dirty="0">
                <a:solidFill>
                  <a:schemeClr val="tx1">
                    <a:lumMod val="50000"/>
                  </a:schemeClr>
                </a:solidFill>
                <a:latin typeface="Meiryo UI" panose="020B0604030504040204" pitchFamily="50" charset="-128"/>
                <a:ea typeface="Meiryo UI" panose="020B0604030504040204" pitchFamily="50" charset="-128"/>
              </a:rPr>
              <a:t>半角英数字</a:t>
            </a:r>
            <a:r>
              <a:rPr lang="en-US" altLang="zh-CN" sz="2000" dirty="0" smtClean="0">
                <a:solidFill>
                  <a:schemeClr val="tx1">
                    <a:lumMod val="50000"/>
                  </a:schemeClr>
                </a:solidFill>
                <a:latin typeface="Meiryo UI" panose="020B0604030504040204" pitchFamily="50" charset="-128"/>
                <a:ea typeface="Meiryo UI" panose="020B0604030504040204" pitchFamily="50" charset="-128"/>
              </a:rPr>
              <a:t>)</a:t>
            </a:r>
            <a:endParaRPr lang="en-US" altLang="ja-JP" sz="2000" dirty="0" smtClean="0">
              <a:solidFill>
                <a:schemeClr val="tx1">
                  <a:lumMod val="50000"/>
                </a:schemeClr>
              </a:solidFill>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3"/>
          <a:srcRect r="53009" b="12428"/>
          <a:stretch/>
        </p:blipFill>
        <p:spPr>
          <a:xfrm>
            <a:off x="7755330" y="2575683"/>
            <a:ext cx="3645266" cy="3694086"/>
          </a:xfrm>
          <a:prstGeom prst="rect">
            <a:avLst/>
          </a:prstGeom>
        </p:spPr>
      </p:pic>
      <p:sp>
        <p:nvSpPr>
          <p:cNvPr id="19" name="正方形/長方形 18"/>
          <p:cNvSpPr/>
          <p:nvPr/>
        </p:nvSpPr>
        <p:spPr>
          <a:xfrm>
            <a:off x="9875049" y="5862927"/>
            <a:ext cx="1478488" cy="257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20" name="グループ化 19"/>
          <p:cNvGrpSpPr/>
          <p:nvPr/>
        </p:nvGrpSpPr>
        <p:grpSpPr bwMode="gray">
          <a:xfrm>
            <a:off x="462035" y="970156"/>
            <a:ext cx="6340209" cy="711353"/>
            <a:chOff x="462035" y="970156"/>
            <a:chExt cx="6340209" cy="711353"/>
          </a:xfrm>
        </p:grpSpPr>
        <p:sp>
          <p:nvSpPr>
            <p:cNvPr id="21" name="角丸四角形 20"/>
            <p:cNvSpPr/>
            <p:nvPr/>
          </p:nvSpPr>
          <p:spPr bwMode="gray">
            <a:xfrm>
              <a:off x="462035" y="1406413"/>
              <a:ext cx="6340209" cy="27509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 name="テキスト ボックス 21"/>
            <p:cNvSpPr txBox="1"/>
            <p:nvPr/>
          </p:nvSpPr>
          <p:spPr bwMode="gray">
            <a:xfrm>
              <a:off x="488461" y="970156"/>
              <a:ext cx="5923489" cy="707886"/>
            </a:xfrm>
            <a:prstGeom prst="rect">
              <a:avLst/>
            </a:prstGeom>
            <a:noFill/>
          </p:spPr>
          <p:txBody>
            <a:bodyPr wrap="square" rtlCol="0">
              <a:spAutoFit/>
            </a:bodyPr>
            <a:lstStyle/>
            <a:p>
              <a:r>
                <a:rPr lang="en-US" altLang="ja-JP" sz="4000" b="1" dirty="0" smtClean="0">
                  <a:solidFill>
                    <a:srgbClr val="002060"/>
                  </a:solidFill>
                </a:rPr>
                <a:t>2</a:t>
              </a:r>
              <a:r>
                <a:rPr kumimoji="1" lang="en-US" altLang="ja-JP" sz="4000" b="1" dirty="0" smtClean="0">
                  <a:solidFill>
                    <a:srgbClr val="002060"/>
                  </a:solidFill>
                </a:rPr>
                <a:t>.</a:t>
              </a:r>
              <a:r>
                <a:rPr kumimoji="1" lang="ja-JP" altLang="en-US" sz="4000" b="1" dirty="0" err="1" smtClean="0">
                  <a:solidFill>
                    <a:srgbClr val="002060"/>
                  </a:solidFill>
                </a:rPr>
                <a:t>じちろう</a:t>
              </a:r>
              <a:r>
                <a:rPr kumimoji="1" lang="ja-JP" altLang="en-US" sz="4000" b="1" dirty="0" smtClean="0">
                  <a:solidFill>
                    <a:srgbClr val="002060"/>
                  </a:solidFill>
                </a:rPr>
                <a:t>マイカー共済</a:t>
              </a:r>
              <a:endParaRPr kumimoji="1" lang="en-US" altLang="ja-JP" sz="4000" b="1" dirty="0" smtClean="0">
                <a:solidFill>
                  <a:srgbClr val="002060"/>
                </a:solidFill>
              </a:endParaRPr>
            </a:p>
          </p:txBody>
        </p:sp>
      </p:grpSp>
      <p:sp>
        <p:nvSpPr>
          <p:cNvPr id="2" name="楕円 1"/>
          <p:cNvSpPr/>
          <p:nvPr/>
        </p:nvSpPr>
        <p:spPr>
          <a:xfrm>
            <a:off x="7186659" y="637248"/>
            <a:ext cx="3022864" cy="189888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186659" y="952158"/>
            <a:ext cx="3042458" cy="1323439"/>
          </a:xfrm>
          <a:prstGeom prst="rect">
            <a:avLst/>
          </a:prstGeom>
          <a:noFill/>
        </p:spPr>
        <p:txBody>
          <a:bodyPr wrap="square" rtlCol="0">
            <a:spAutoFit/>
          </a:bodyPr>
          <a:lstStyle/>
          <a:p>
            <a:pPr algn="ctr"/>
            <a:r>
              <a:rPr kumimoji="1" lang="ja-JP" altLang="en-US" sz="2400" b="1" dirty="0" smtClean="0">
                <a:solidFill>
                  <a:schemeClr val="accent1">
                    <a:lumMod val="50000"/>
                  </a:schemeClr>
                </a:solidFill>
              </a:rPr>
              <a:t>実際に見積もり</a:t>
            </a:r>
            <a:endParaRPr kumimoji="1" lang="en-US" altLang="ja-JP" sz="2400" b="1" dirty="0" smtClean="0">
              <a:solidFill>
                <a:schemeClr val="accent1">
                  <a:lumMod val="50000"/>
                </a:schemeClr>
              </a:solidFill>
            </a:endParaRPr>
          </a:p>
          <a:p>
            <a:pPr algn="ctr"/>
            <a:r>
              <a:rPr kumimoji="1" lang="ja-JP" altLang="en-US" sz="2400" b="1" dirty="0" smtClean="0">
                <a:solidFill>
                  <a:schemeClr val="accent1">
                    <a:lumMod val="50000"/>
                  </a:schemeClr>
                </a:solidFill>
              </a:rPr>
              <a:t>をした方のうち</a:t>
            </a:r>
            <a:endParaRPr kumimoji="1" lang="en-US" altLang="ja-JP" sz="2400" b="1" dirty="0" smtClean="0">
              <a:solidFill>
                <a:schemeClr val="accent1">
                  <a:lumMod val="50000"/>
                </a:schemeClr>
              </a:solidFill>
            </a:endParaRPr>
          </a:p>
          <a:p>
            <a:pPr algn="ctr"/>
            <a:r>
              <a:rPr kumimoji="1" lang="ja-JP" altLang="en-US" sz="3200" b="1" dirty="0" smtClean="0">
                <a:solidFill>
                  <a:srgbClr val="FF0000"/>
                </a:solidFill>
              </a:rPr>
              <a:t>約</a:t>
            </a:r>
            <a:r>
              <a:rPr kumimoji="1" lang="en-US" altLang="ja-JP" sz="3200" b="1" dirty="0">
                <a:solidFill>
                  <a:srgbClr val="FF0000"/>
                </a:solidFill>
              </a:rPr>
              <a:t>8</a:t>
            </a:r>
            <a:r>
              <a:rPr kumimoji="1" lang="ja-JP" altLang="en-US" sz="3200" b="1" dirty="0" smtClean="0">
                <a:solidFill>
                  <a:srgbClr val="FF0000"/>
                </a:solidFill>
              </a:rPr>
              <a:t>割</a:t>
            </a:r>
            <a:r>
              <a:rPr lang="ja-JP" altLang="en-US" sz="3200" b="1" dirty="0">
                <a:solidFill>
                  <a:srgbClr val="FF0000"/>
                </a:solidFill>
              </a:rPr>
              <a:t>が</a:t>
            </a:r>
            <a:r>
              <a:rPr kumimoji="1" lang="ja-JP" altLang="en-US" sz="3200" b="1" dirty="0" smtClean="0">
                <a:solidFill>
                  <a:srgbClr val="FF0000"/>
                </a:solidFill>
              </a:rPr>
              <a:t>切替！</a:t>
            </a:r>
            <a:endParaRPr kumimoji="1" lang="en-US" altLang="ja-JP" sz="3200" b="1" dirty="0" smtClean="0">
              <a:solidFill>
                <a:srgbClr val="FF0000"/>
              </a:solidFill>
            </a:endParaRPr>
          </a:p>
        </p:txBody>
      </p:sp>
      <p:pic>
        <p:nvPicPr>
          <p:cNvPr id="5" name="図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8261" y1="90088" x2="48261" y2="90088"/>
                        <a14:foregroundMark x1="39917" y1="86549" x2="39917" y2="86549"/>
                        <a14:foregroundMark x1="44784" y1="89204" x2="44784" y2="89204"/>
                        <a14:foregroundMark x1="40195" y1="92389" x2="40195" y2="92389"/>
                        <a14:foregroundMark x1="39499" y1="94513" x2="39499" y2="95929"/>
                        <a14:foregroundMark x1="41307" y1="96814" x2="41307" y2="96814"/>
                        <a14:foregroundMark x1="47844" y1="96283" x2="47844" y2="96283"/>
                        <a14:foregroundMark x1="51321" y1="95929" x2="51321" y2="95929"/>
                        <a14:foregroundMark x1="54798" y1="95929" x2="54798" y2="95929"/>
                        <a14:foregroundMark x1="58275" y1="95929" x2="58275" y2="95929"/>
                        <a14:foregroundMark x1="61474" y1="96283" x2="62865" y2="84425"/>
                        <a14:foregroundMark x1="59388" y1="86195" x2="58275" y2="94513"/>
                        <a14:foregroundMark x1="52434" y1="85664" x2="51321" y2="93628"/>
                        <a14:foregroundMark x1="1947" y1="83894" x2="3060" y2="98053"/>
                        <a14:foregroundMark x1="13769" y1="90973" x2="10292" y2="96814"/>
                        <a14:foregroundMark x1="4451" y1="86549" x2="9318" y2="96814"/>
                        <a14:foregroundMark x1="3060" y1="95398" x2="10292" y2="95929"/>
                        <a14:foregroundMark x1="95549" y1="81770" x2="93741" y2="97699"/>
                        <a14:foregroundMark x1="85118" y1="87434" x2="97218" y2="96283"/>
                        <a14:foregroundMark x1="86787" y1="88319" x2="86509" y2="96814"/>
                        <a14:foregroundMark x1="50626" y1="87965" x2="29764" y2="84779"/>
                      </a14:backgroundRemoval>
                    </a14:imgEffect>
                  </a14:imgLayer>
                </a14:imgProps>
              </a:ext>
            </a:extLst>
          </a:blip>
          <a:stretch>
            <a:fillRect/>
          </a:stretch>
        </p:blipFill>
        <p:spPr>
          <a:xfrm>
            <a:off x="5686294" y="1586690"/>
            <a:ext cx="1692203" cy="1329757"/>
          </a:xfrm>
          <a:prstGeom prst="rect">
            <a:avLst/>
          </a:prstGeom>
        </p:spPr>
      </p:pic>
      <p:grpSp>
        <p:nvGrpSpPr>
          <p:cNvPr id="23" name="グループ化 22"/>
          <p:cNvGrpSpPr/>
          <p:nvPr/>
        </p:nvGrpSpPr>
        <p:grpSpPr>
          <a:xfrm>
            <a:off x="989388" y="5187783"/>
            <a:ext cx="6389109" cy="793175"/>
            <a:chOff x="587711" y="5101048"/>
            <a:chExt cx="6389109" cy="793175"/>
          </a:xfrm>
        </p:grpSpPr>
        <p:grpSp>
          <p:nvGrpSpPr>
            <p:cNvPr id="24" name="グループ化 23"/>
            <p:cNvGrpSpPr/>
            <p:nvPr/>
          </p:nvGrpSpPr>
          <p:grpSpPr>
            <a:xfrm>
              <a:off x="587711" y="5101048"/>
              <a:ext cx="6142893" cy="609600"/>
              <a:chOff x="2508738" y="2502512"/>
              <a:chExt cx="6142893" cy="609600"/>
            </a:xfrm>
          </p:grpSpPr>
          <p:sp>
            <p:nvSpPr>
              <p:cNvPr id="26" name="角丸四角形 25"/>
              <p:cNvSpPr/>
              <p:nvPr/>
            </p:nvSpPr>
            <p:spPr>
              <a:xfrm>
                <a:off x="2508738" y="2502512"/>
                <a:ext cx="6142893" cy="609600"/>
              </a:xfrm>
              <a:prstGeom prst="roundRect">
                <a:avLst>
                  <a:gd name="adj" fmla="val 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kumimoji="1" lang="ja-JP" altLang="en-US" sz="3200" dirty="0" smtClean="0">
                    <a:solidFill>
                      <a:schemeClr val="tx1">
                        <a:lumMod val="75000"/>
                        <a:lumOff val="25000"/>
                      </a:schemeClr>
                    </a:solidFill>
                  </a:rPr>
                  <a:t>　</a:t>
                </a:r>
                <a:r>
                  <a:rPr kumimoji="1" lang="ja-JP" altLang="en-US" sz="3200" dirty="0" err="1" smtClean="0">
                    <a:solidFill>
                      <a:schemeClr val="tx1">
                        <a:lumMod val="75000"/>
                        <a:lumOff val="25000"/>
                      </a:schemeClr>
                    </a:solidFill>
                  </a:rPr>
                  <a:t>じちろう</a:t>
                </a:r>
                <a:r>
                  <a:rPr kumimoji="1" lang="ja-JP" altLang="en-US" sz="3200" dirty="0" smtClean="0">
                    <a:solidFill>
                      <a:schemeClr val="tx1">
                        <a:lumMod val="75000"/>
                        <a:lumOff val="25000"/>
                      </a:schemeClr>
                    </a:solidFill>
                  </a:rPr>
                  <a:t>マイカー共済</a:t>
                </a:r>
                <a:endParaRPr kumimoji="1" lang="ja-JP" altLang="en-US" sz="3200" dirty="0">
                  <a:solidFill>
                    <a:schemeClr val="tx1">
                      <a:lumMod val="75000"/>
                      <a:lumOff val="25000"/>
                    </a:schemeClr>
                  </a:solidFill>
                </a:endParaRPr>
              </a:p>
            </p:txBody>
          </p:sp>
          <p:sp>
            <p:nvSpPr>
              <p:cNvPr id="27" name="角丸四角形 26"/>
              <p:cNvSpPr/>
              <p:nvPr/>
            </p:nvSpPr>
            <p:spPr>
              <a:xfrm>
                <a:off x="7574280" y="2502513"/>
                <a:ext cx="1077351" cy="609599"/>
              </a:xfrm>
              <a:prstGeom prst="roundRect">
                <a:avLst>
                  <a:gd name="adj" fmla="val 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リーフォーム 27"/>
              <p:cNvSpPr/>
              <p:nvPr/>
            </p:nvSpPr>
            <p:spPr>
              <a:xfrm rot="18742341">
                <a:off x="7911271" y="2515199"/>
                <a:ext cx="402194" cy="619104"/>
              </a:xfrm>
              <a:custGeom>
                <a:avLst/>
                <a:gdLst>
                  <a:gd name="connsiteX0" fmla="*/ 392152 w 515819"/>
                  <a:gd name="connsiteY0" fmla="*/ 135448 h 794005"/>
                  <a:gd name="connsiteX1" fmla="*/ 135448 w 515819"/>
                  <a:gd name="connsiteY1" fmla="*/ 123667 h 794005"/>
                  <a:gd name="connsiteX2" fmla="*/ 123668 w 515819"/>
                  <a:gd name="connsiteY2" fmla="*/ 380371 h 794005"/>
                  <a:gd name="connsiteX3" fmla="*/ 380371 w 515819"/>
                  <a:gd name="connsiteY3" fmla="*/ 392152 h 794005"/>
                  <a:gd name="connsiteX4" fmla="*/ 392152 w 515819"/>
                  <a:gd name="connsiteY4" fmla="*/ 135448 h 794005"/>
                  <a:gd name="connsiteX5" fmla="*/ 448447 w 515819"/>
                  <a:gd name="connsiteY5" fmla="*/ 84094 h 794005"/>
                  <a:gd name="connsiteX6" fmla="*/ 431726 w 515819"/>
                  <a:gd name="connsiteY6" fmla="*/ 448447 h 794005"/>
                  <a:gd name="connsiteX7" fmla="*/ 343901 w 515819"/>
                  <a:gd name="connsiteY7" fmla="*/ 501131 h 794005"/>
                  <a:gd name="connsiteX8" fmla="*/ 300720 w 515819"/>
                  <a:gd name="connsiteY8" fmla="*/ 511801 h 794005"/>
                  <a:gd name="connsiteX9" fmla="*/ 300720 w 515819"/>
                  <a:gd name="connsiteY9" fmla="*/ 774161 h 794005"/>
                  <a:gd name="connsiteX10" fmla="*/ 280876 w 515819"/>
                  <a:gd name="connsiteY10" fmla="*/ 794005 h 794005"/>
                  <a:gd name="connsiteX11" fmla="*/ 201501 w 515819"/>
                  <a:gd name="connsiteY11" fmla="*/ 794005 h 794005"/>
                  <a:gd name="connsiteX12" fmla="*/ 181657 w 515819"/>
                  <a:gd name="connsiteY12" fmla="*/ 774161 h 794005"/>
                  <a:gd name="connsiteX13" fmla="*/ 181657 w 515819"/>
                  <a:gd name="connsiteY13" fmla="*/ 503216 h 794005"/>
                  <a:gd name="connsiteX14" fmla="*/ 150003 w 515819"/>
                  <a:gd name="connsiteY14" fmla="*/ 492232 h 794005"/>
                  <a:gd name="connsiteX15" fmla="*/ 67372 w 515819"/>
                  <a:gd name="connsiteY15" fmla="*/ 431726 h 794005"/>
                  <a:gd name="connsiteX16" fmla="*/ 84094 w 515819"/>
                  <a:gd name="connsiteY16" fmla="*/ 67372 h 794005"/>
                  <a:gd name="connsiteX17" fmla="*/ 448447 w 515819"/>
                  <a:gd name="connsiteY17" fmla="*/ 84094 h 79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819" h="794005">
                    <a:moveTo>
                      <a:pt x="392152" y="135448"/>
                    </a:moveTo>
                    <a:cubicBezTo>
                      <a:pt x="324518" y="61308"/>
                      <a:pt x="209589" y="56034"/>
                      <a:pt x="135448" y="123667"/>
                    </a:cubicBezTo>
                    <a:cubicBezTo>
                      <a:pt x="61308" y="191301"/>
                      <a:pt x="56034" y="306231"/>
                      <a:pt x="123668" y="380371"/>
                    </a:cubicBezTo>
                    <a:cubicBezTo>
                      <a:pt x="191301" y="454511"/>
                      <a:pt x="306231" y="459786"/>
                      <a:pt x="380371" y="392152"/>
                    </a:cubicBezTo>
                    <a:cubicBezTo>
                      <a:pt x="454512" y="324518"/>
                      <a:pt x="459786" y="209589"/>
                      <a:pt x="392152" y="135448"/>
                    </a:cubicBezTo>
                    <a:close/>
                    <a:moveTo>
                      <a:pt x="448447" y="84094"/>
                    </a:moveTo>
                    <a:cubicBezTo>
                      <a:pt x="544443" y="189325"/>
                      <a:pt x="536957" y="352451"/>
                      <a:pt x="431726" y="448447"/>
                    </a:cubicBezTo>
                    <a:cubicBezTo>
                      <a:pt x="405418" y="472446"/>
                      <a:pt x="375492" y="489978"/>
                      <a:pt x="343901" y="501131"/>
                    </a:cubicBezTo>
                    <a:lnTo>
                      <a:pt x="300720" y="511801"/>
                    </a:lnTo>
                    <a:lnTo>
                      <a:pt x="300720" y="774161"/>
                    </a:lnTo>
                    <a:cubicBezTo>
                      <a:pt x="300720" y="785121"/>
                      <a:pt x="291836" y="794005"/>
                      <a:pt x="280876" y="794005"/>
                    </a:cubicBezTo>
                    <a:lnTo>
                      <a:pt x="201501" y="794005"/>
                    </a:lnTo>
                    <a:cubicBezTo>
                      <a:pt x="190541" y="794005"/>
                      <a:pt x="181657" y="785121"/>
                      <a:pt x="181657" y="774161"/>
                    </a:cubicBezTo>
                    <a:lnTo>
                      <a:pt x="181657" y="503216"/>
                    </a:lnTo>
                    <a:lnTo>
                      <a:pt x="150003" y="492232"/>
                    </a:lnTo>
                    <a:cubicBezTo>
                      <a:pt x="119566" y="478232"/>
                      <a:pt x="91371" y="458034"/>
                      <a:pt x="67372" y="431726"/>
                    </a:cubicBezTo>
                    <a:cubicBezTo>
                      <a:pt x="-28624" y="326495"/>
                      <a:pt x="-21137" y="163368"/>
                      <a:pt x="84094" y="67372"/>
                    </a:cubicBezTo>
                    <a:cubicBezTo>
                      <a:pt x="189325" y="-28624"/>
                      <a:pt x="352451" y="-21138"/>
                      <a:pt x="448447" y="840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右矢印 20"/>
            <p:cNvSpPr/>
            <p:nvPr/>
          </p:nvSpPr>
          <p:spPr>
            <a:xfrm rot="13245862">
              <a:off x="6493703" y="5643851"/>
              <a:ext cx="483117" cy="250372"/>
            </a:xfrm>
            <a:custGeom>
              <a:avLst/>
              <a:gdLst>
                <a:gd name="connsiteX0" fmla="*/ 0 w 538088"/>
                <a:gd name="connsiteY0" fmla="*/ 101747 h 406986"/>
                <a:gd name="connsiteX1" fmla="*/ 334595 w 538088"/>
                <a:gd name="connsiteY1" fmla="*/ 101747 h 406986"/>
                <a:gd name="connsiteX2" fmla="*/ 334595 w 538088"/>
                <a:gd name="connsiteY2" fmla="*/ 0 h 406986"/>
                <a:gd name="connsiteX3" fmla="*/ 538088 w 538088"/>
                <a:gd name="connsiteY3" fmla="*/ 203493 h 406986"/>
                <a:gd name="connsiteX4" fmla="*/ 334595 w 538088"/>
                <a:gd name="connsiteY4" fmla="*/ 406986 h 406986"/>
                <a:gd name="connsiteX5" fmla="*/ 334595 w 538088"/>
                <a:gd name="connsiteY5" fmla="*/ 305240 h 406986"/>
                <a:gd name="connsiteX6" fmla="*/ 0 w 538088"/>
                <a:gd name="connsiteY6" fmla="*/ 305240 h 406986"/>
                <a:gd name="connsiteX7" fmla="*/ 0 w 538088"/>
                <a:gd name="connsiteY7" fmla="*/ 101747 h 406986"/>
                <a:gd name="connsiteX0" fmla="*/ 0 w 538088"/>
                <a:gd name="connsiteY0" fmla="*/ 133497 h 438736"/>
                <a:gd name="connsiteX1" fmla="*/ 334595 w 538088"/>
                <a:gd name="connsiteY1" fmla="*/ 133497 h 438736"/>
                <a:gd name="connsiteX2" fmla="*/ 271095 w 538088"/>
                <a:gd name="connsiteY2" fmla="*/ 0 h 438736"/>
                <a:gd name="connsiteX3" fmla="*/ 538088 w 538088"/>
                <a:gd name="connsiteY3" fmla="*/ 235243 h 438736"/>
                <a:gd name="connsiteX4" fmla="*/ 334595 w 538088"/>
                <a:gd name="connsiteY4" fmla="*/ 438736 h 438736"/>
                <a:gd name="connsiteX5" fmla="*/ 334595 w 538088"/>
                <a:gd name="connsiteY5" fmla="*/ 336990 h 438736"/>
                <a:gd name="connsiteX6" fmla="*/ 0 w 538088"/>
                <a:gd name="connsiteY6" fmla="*/ 336990 h 438736"/>
                <a:gd name="connsiteX7" fmla="*/ 0 w 538088"/>
                <a:gd name="connsiteY7" fmla="*/ 133497 h 438736"/>
                <a:gd name="connsiteX0" fmla="*/ 0 w 538088"/>
                <a:gd name="connsiteY0" fmla="*/ 133497 h 460961"/>
                <a:gd name="connsiteX1" fmla="*/ 334595 w 538088"/>
                <a:gd name="connsiteY1" fmla="*/ 133497 h 460961"/>
                <a:gd name="connsiteX2" fmla="*/ 271095 w 538088"/>
                <a:gd name="connsiteY2" fmla="*/ 0 h 460961"/>
                <a:gd name="connsiteX3" fmla="*/ 538088 w 538088"/>
                <a:gd name="connsiteY3" fmla="*/ 235243 h 460961"/>
                <a:gd name="connsiteX4" fmla="*/ 255220 w 538088"/>
                <a:gd name="connsiteY4" fmla="*/ 460961 h 460961"/>
                <a:gd name="connsiteX5" fmla="*/ 334595 w 538088"/>
                <a:gd name="connsiteY5" fmla="*/ 336990 h 460961"/>
                <a:gd name="connsiteX6" fmla="*/ 0 w 538088"/>
                <a:gd name="connsiteY6" fmla="*/ 336990 h 460961"/>
                <a:gd name="connsiteX7" fmla="*/ 0 w 538088"/>
                <a:gd name="connsiteY7" fmla="*/ 133497 h 4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088" h="460961">
                  <a:moveTo>
                    <a:pt x="0" y="133497"/>
                  </a:moveTo>
                  <a:lnTo>
                    <a:pt x="334595" y="133497"/>
                  </a:lnTo>
                  <a:lnTo>
                    <a:pt x="271095" y="0"/>
                  </a:lnTo>
                  <a:lnTo>
                    <a:pt x="538088" y="235243"/>
                  </a:lnTo>
                  <a:lnTo>
                    <a:pt x="255220" y="460961"/>
                  </a:lnTo>
                  <a:lnTo>
                    <a:pt x="334595" y="336990"/>
                  </a:lnTo>
                  <a:lnTo>
                    <a:pt x="0" y="336990"/>
                  </a:lnTo>
                  <a:lnTo>
                    <a:pt x="0" y="133497"/>
                  </a:lnTo>
                  <a:close/>
                </a:path>
              </a:pathLst>
            </a:cu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1732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右矢印 11"/>
          <p:cNvSpPr/>
          <p:nvPr/>
        </p:nvSpPr>
        <p:spPr>
          <a:xfrm>
            <a:off x="278781" y="4860608"/>
            <a:ext cx="10995102" cy="987235"/>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3</a:t>
            </a:r>
            <a:r>
              <a:rPr lang="en-US" altLang="ja-JP" sz="2000" dirty="0">
                <a:solidFill>
                  <a:schemeClr val="bg1"/>
                </a:solidFill>
                <a:latin typeface="+mn-ea"/>
              </a:rPr>
              <a:t>1</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ja-JP" altLang="en-US" sz="4800" b="1" dirty="0" smtClean="0">
                <a:solidFill>
                  <a:srgbClr val="002060"/>
                </a:solidFill>
              </a:rPr>
              <a:t>さいごに</a:t>
            </a:r>
            <a:r>
              <a:rPr lang="en-US" altLang="ja-JP" sz="4800" b="1" dirty="0" smtClean="0">
                <a:solidFill>
                  <a:srgbClr val="002060"/>
                </a:solidFill>
              </a:rPr>
              <a:t>…</a:t>
            </a:r>
            <a:r>
              <a:rPr lang="ja-JP" altLang="en-US" sz="4800" b="1" dirty="0">
                <a:solidFill>
                  <a:srgbClr val="002060"/>
                </a:solidFill>
              </a:rPr>
              <a:t/>
            </a:r>
            <a:br>
              <a:rPr lang="ja-JP" altLang="en-US" sz="4800" b="1" dirty="0">
                <a:solidFill>
                  <a:srgbClr val="002060"/>
                </a:solidFill>
              </a:rPr>
            </a:br>
            <a:r>
              <a:rPr lang="ja-JP" altLang="en-US" sz="4800" b="1" u="sng" dirty="0">
                <a:solidFill>
                  <a:srgbClr val="002060"/>
                </a:solidFill>
              </a:rPr>
              <a:t/>
            </a:r>
            <a:br>
              <a:rPr lang="ja-JP" altLang="en-US" sz="4800" b="1" u="sng" dirty="0">
                <a:solidFill>
                  <a:srgbClr val="002060"/>
                </a:solidFill>
              </a:rPr>
            </a:br>
            <a:endParaRPr kumimoji="1" lang="ja-JP" altLang="en-US" sz="4800" b="1" u="sng" dirty="0">
              <a:solidFill>
                <a:srgbClr val="002060"/>
              </a:solidFill>
            </a:endParaRPr>
          </a:p>
        </p:txBody>
      </p:sp>
      <p:sp>
        <p:nvSpPr>
          <p:cNvPr id="11" name="テキスト ボックス 10"/>
          <p:cNvSpPr txBox="1"/>
          <p:nvPr/>
        </p:nvSpPr>
        <p:spPr>
          <a:xfrm>
            <a:off x="278781" y="5139957"/>
            <a:ext cx="10688428" cy="523220"/>
          </a:xfrm>
          <a:prstGeom prst="rect">
            <a:avLst/>
          </a:prstGeom>
          <a:noFill/>
        </p:spPr>
        <p:txBody>
          <a:bodyPr wrap="square" rtlCol="0">
            <a:spAutoFit/>
          </a:bodyPr>
          <a:lstStyle/>
          <a:p>
            <a:pPr algn="ctr"/>
            <a:r>
              <a:rPr lang="ja-JP" altLang="en-US" sz="2800" b="1" dirty="0" err="1" smtClean="0">
                <a:solidFill>
                  <a:srgbClr val="C04000"/>
                </a:solidFill>
              </a:rPr>
              <a:t>じちろう</a:t>
            </a:r>
            <a:r>
              <a:rPr lang="ja-JP" altLang="en-US" sz="2800" b="1" dirty="0" smtClean="0">
                <a:solidFill>
                  <a:srgbClr val="C04000"/>
                </a:solidFill>
              </a:rPr>
              <a:t>共済の</a:t>
            </a:r>
            <a:r>
              <a:rPr lang="ja-JP" altLang="en-US" sz="2800" b="1" dirty="0" smtClean="0">
                <a:solidFill>
                  <a:schemeClr val="accent3">
                    <a:lumMod val="50000"/>
                  </a:schemeClr>
                </a:solidFill>
              </a:rPr>
              <a:t>メリットを、</a:t>
            </a:r>
            <a:r>
              <a:rPr lang="ja-JP" altLang="en-US" sz="2800" b="1" dirty="0" smtClean="0">
                <a:solidFill>
                  <a:srgbClr val="FF0000"/>
                </a:solidFill>
              </a:rPr>
              <a:t>ぜひ職場の方にも広めてください！</a:t>
            </a:r>
            <a:endParaRPr lang="en-US" altLang="ja-JP" sz="2800" b="1" dirty="0">
              <a:solidFill>
                <a:srgbClr val="FF0000"/>
              </a:solidFill>
            </a:endParaRPr>
          </a:p>
        </p:txBody>
      </p:sp>
      <p:sp>
        <p:nvSpPr>
          <p:cNvPr id="13" name="Rectangle 11"/>
          <p:cNvSpPr>
            <a:spLocks/>
          </p:cNvSpPr>
          <p:nvPr/>
        </p:nvSpPr>
        <p:spPr bwMode="auto">
          <a:xfrm>
            <a:off x="1097280" y="1176377"/>
            <a:ext cx="8709693"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ctr" eaLnBrk="1" hangingPunct="1">
              <a:lnSpc>
                <a:spcPts val="4400"/>
              </a:lnSpc>
              <a:spcBef>
                <a:spcPts val="1200"/>
              </a:spcBef>
            </a:pPr>
            <a:r>
              <a:rPr lang="ja-JP" altLang="en-US" sz="3200" dirty="0" smtClean="0">
                <a:solidFill>
                  <a:srgbClr val="EC6D81"/>
                </a:solidFill>
                <a:latin typeface="HGP創英角ﾎﾟｯﾌﾟ体" pitchFamily="50" charset="-128"/>
                <a:ea typeface="HGP創英角ﾎﾟｯﾌﾟ体" pitchFamily="50" charset="-128"/>
                <a:cs typeface="A-OTF 新ゴ Pro M"/>
                <a:sym typeface="A-OTF 新ゴ Pro L" charset="-128"/>
              </a:rPr>
              <a:t>「</a:t>
            </a:r>
            <a:r>
              <a:rPr lang="ja-JP" altLang="en-US" sz="3200" dirty="0" err="1" smtClean="0">
                <a:solidFill>
                  <a:srgbClr val="EC6D81"/>
                </a:solidFill>
                <a:latin typeface="HGP創英角ﾎﾟｯﾌﾟ体" pitchFamily="50" charset="-128"/>
                <a:ea typeface="HGP創英角ﾎﾟｯﾌﾟ体" pitchFamily="50" charset="-128"/>
                <a:cs typeface="A-OTF 新ゴ Pro M"/>
                <a:sym typeface="A-OTF 新ゴ Pro L" charset="-128"/>
              </a:rPr>
              <a:t>じちろう</a:t>
            </a:r>
            <a:r>
              <a:rPr lang="ja-JP" altLang="en-US" sz="3200" dirty="0" smtClean="0">
                <a:solidFill>
                  <a:srgbClr val="EC6D81"/>
                </a:solidFill>
                <a:latin typeface="HGP創英角ﾎﾟｯﾌﾟ体" pitchFamily="50" charset="-128"/>
                <a:ea typeface="HGP創英角ﾎﾟｯﾌﾟ体" pitchFamily="50" charset="-128"/>
                <a:cs typeface="A-OTF 新ゴ Pro M"/>
                <a:sym typeface="A-OTF 新ゴ Pro L" charset="-128"/>
              </a:rPr>
              <a:t>共済」は自主福祉活動を実践するための</a:t>
            </a:r>
          </a:p>
          <a:p>
            <a:pPr algn="ctr" eaLnBrk="1" hangingPunct="1">
              <a:lnSpc>
                <a:spcPts val="5000"/>
              </a:lnSpc>
            </a:pPr>
            <a:r>
              <a:rPr lang="ja-JP" altLang="en-US" dirty="0" smtClean="0">
                <a:solidFill>
                  <a:srgbClr val="EC6D81"/>
                </a:solidFill>
                <a:latin typeface="HGP創英角ﾎﾟｯﾌﾟ体" pitchFamily="50" charset="-128"/>
                <a:ea typeface="HGP創英角ﾎﾟｯﾌﾟ体" pitchFamily="50" charset="-128"/>
                <a:cs typeface="A-OTF 新ゴ Pro M"/>
                <a:sym typeface="A-OTF 新ゴ Pro L" charset="-128"/>
              </a:rPr>
              <a:t>マストアイテム</a:t>
            </a:r>
            <a:endParaRPr lang="ja-JP" altLang="en-US" dirty="0">
              <a:solidFill>
                <a:srgbClr val="EC6D81"/>
              </a:solidFill>
              <a:latin typeface="HGP創英角ﾎﾟｯﾌﾟ体" pitchFamily="50" charset="-128"/>
              <a:ea typeface="HGP創英角ﾎﾟｯﾌﾟ体" pitchFamily="50" charset="-128"/>
              <a:cs typeface="A-OTF 新ゴ Pro M"/>
              <a:sym typeface="A-OTF 新ゴ Pro L" charset="-128"/>
            </a:endParaRPr>
          </a:p>
        </p:txBody>
      </p:sp>
      <p:sp>
        <p:nvSpPr>
          <p:cNvPr id="16" name="Rectangle 11"/>
          <p:cNvSpPr>
            <a:spLocks/>
          </p:cNvSpPr>
          <p:nvPr/>
        </p:nvSpPr>
        <p:spPr bwMode="auto">
          <a:xfrm>
            <a:off x="499126" y="2472521"/>
            <a:ext cx="99060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ctr" eaLnBrk="1" hangingPunct="1">
              <a:lnSpc>
                <a:spcPts val="3800"/>
              </a:lnSpc>
            </a:pPr>
            <a:r>
              <a:rPr lang="ja-JP" altLang="en-US" sz="2400" b="1" dirty="0" smtClean="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OTF 新ゴ Pro M"/>
                <a:sym typeface="A-OTF 新ゴ Pro L" charset="-128"/>
              </a:rPr>
              <a:t>だから組合が共済に取り組むのです</a:t>
            </a:r>
            <a:endParaRPr lang="ja-JP" altLang="en-US" sz="2400" b="1" dirty="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OTF 新ゴ Pro M"/>
              <a:sym typeface="A-OTF 新ゴ Pro L" charset="-128"/>
            </a:endParaRPr>
          </a:p>
        </p:txBody>
      </p:sp>
      <p:pic>
        <p:nvPicPr>
          <p:cNvPr id="18" name="Picture 2" descr="C:\Users\zz501536\AppData\Local\Temp\notesFFF692\Jichiro-SET_A4-illustration-4C-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09"/>
          <a:stretch/>
        </p:blipFill>
        <p:spPr bwMode="auto">
          <a:xfrm>
            <a:off x="1802048" y="2976577"/>
            <a:ext cx="7787831" cy="1978477"/>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8282202" y="2092178"/>
            <a:ext cx="2648735" cy="849301"/>
          </a:xfrm>
          <a:prstGeom prst="wedgeRoundRectCallout">
            <a:avLst>
              <a:gd name="adj1" fmla="val -33193"/>
              <a:gd name="adj2" fmla="val 685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err="1" smtClean="0">
                <a:solidFill>
                  <a:srgbClr val="FF0000"/>
                </a:solidFill>
              </a:rPr>
              <a:t>じちろう</a:t>
            </a:r>
            <a:r>
              <a:rPr kumimoji="1" lang="ja-JP" altLang="en-US" b="1" dirty="0" smtClean="0">
                <a:solidFill>
                  <a:srgbClr val="FF0000"/>
                </a:solidFill>
              </a:rPr>
              <a:t>共済のことは、</a:t>
            </a:r>
            <a:r>
              <a:rPr lang="ja-JP" altLang="en-US" b="1" dirty="0" smtClean="0">
                <a:solidFill>
                  <a:srgbClr val="FF0000"/>
                </a:solidFill>
              </a:rPr>
              <a:t>まず組合へ</a:t>
            </a:r>
            <a:endParaRPr lang="en-US" altLang="ja-JP" b="1" dirty="0" smtClean="0">
              <a:solidFill>
                <a:srgbClr val="FF0000"/>
              </a:solidFill>
            </a:endParaRPr>
          </a:p>
        </p:txBody>
      </p:sp>
      <p:sp>
        <p:nvSpPr>
          <p:cNvPr id="14" name="正方形/長方形 13"/>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3" name="テキスト ボックス 2"/>
          <p:cNvSpPr txBox="1"/>
          <p:nvPr/>
        </p:nvSpPr>
        <p:spPr>
          <a:xfrm>
            <a:off x="887435" y="5813662"/>
            <a:ext cx="9650437" cy="707886"/>
          </a:xfrm>
          <a:prstGeom prst="rect">
            <a:avLst/>
          </a:prstGeom>
          <a:noFill/>
        </p:spPr>
        <p:txBody>
          <a:bodyPr wrap="square" rtlCol="0">
            <a:spAutoFit/>
          </a:bodyPr>
          <a:lstStyle/>
          <a:p>
            <a:r>
              <a:rPr kumimoji="1" lang="en-US" altLang="ja-JP" sz="1200" dirty="0" smtClean="0">
                <a:solidFill>
                  <a:schemeClr val="tx2">
                    <a:lumMod val="50000"/>
                  </a:schemeClr>
                </a:solidFill>
              </a:rPr>
              <a:t>※</a:t>
            </a:r>
            <a:r>
              <a:rPr kumimoji="1" lang="ja-JP" altLang="en-US" sz="1200" dirty="0" smtClean="0">
                <a:solidFill>
                  <a:schemeClr val="tx2">
                    <a:lumMod val="50000"/>
                  </a:schemeClr>
                </a:solidFill>
              </a:rPr>
              <a:t>契約にあたってはパンフレットをご覧ください。</a:t>
            </a:r>
            <a:endParaRPr kumimoji="1" lang="en-US" altLang="ja-JP" sz="1200" dirty="0" smtClean="0">
              <a:solidFill>
                <a:schemeClr val="tx2">
                  <a:lumMod val="50000"/>
                </a:schemeClr>
              </a:solidFill>
            </a:endParaRPr>
          </a:p>
          <a:p>
            <a:r>
              <a:rPr lang="en-US" altLang="ja-JP" sz="1200" dirty="0" smtClean="0">
                <a:solidFill>
                  <a:schemeClr val="tx2">
                    <a:lumMod val="50000"/>
                  </a:schemeClr>
                </a:solidFill>
              </a:rPr>
              <a:t>※</a:t>
            </a:r>
            <a:r>
              <a:rPr lang="ja-JP" altLang="en-US" sz="1200" dirty="0" err="1" smtClean="0">
                <a:solidFill>
                  <a:schemeClr val="tx2">
                    <a:lumMod val="50000"/>
                  </a:schemeClr>
                </a:solidFill>
              </a:rPr>
              <a:t>じちろう</a:t>
            </a:r>
            <a:r>
              <a:rPr lang="ja-JP" altLang="en-US" sz="1200" dirty="0" smtClean="0">
                <a:solidFill>
                  <a:schemeClr val="tx2">
                    <a:lumMod val="50000"/>
                  </a:schemeClr>
                </a:solidFill>
              </a:rPr>
              <a:t>共済の各制度はこくみん共済 </a:t>
            </a:r>
            <a:r>
              <a:rPr lang="en-US" altLang="ja-JP" sz="1200" dirty="0" smtClean="0">
                <a:solidFill>
                  <a:schemeClr val="tx2">
                    <a:lumMod val="50000"/>
                  </a:schemeClr>
                </a:solidFill>
              </a:rPr>
              <a:t>coop〈</a:t>
            </a:r>
            <a:r>
              <a:rPr lang="ja-JP" altLang="en-US" sz="1200" dirty="0" smtClean="0">
                <a:solidFill>
                  <a:schemeClr val="tx2">
                    <a:lumMod val="50000"/>
                  </a:schemeClr>
                </a:solidFill>
              </a:rPr>
              <a:t>全労済</a:t>
            </a:r>
            <a:r>
              <a:rPr lang="en-US" altLang="ja-JP" sz="1200" dirty="0" smtClean="0">
                <a:solidFill>
                  <a:schemeClr val="tx2">
                    <a:lumMod val="50000"/>
                  </a:schemeClr>
                </a:solidFill>
              </a:rPr>
              <a:t>〉</a:t>
            </a:r>
            <a:r>
              <a:rPr lang="ja-JP" altLang="en-US" sz="1200" dirty="0" smtClean="0">
                <a:solidFill>
                  <a:schemeClr val="tx2">
                    <a:lumMod val="50000"/>
                  </a:schemeClr>
                </a:solidFill>
              </a:rPr>
              <a:t>自治労共済推進本部が募集しています</a:t>
            </a:r>
            <a:r>
              <a:rPr lang="ja-JP" altLang="en-US" sz="1600" dirty="0" smtClean="0">
                <a:solidFill>
                  <a:schemeClr val="tx2">
                    <a:lumMod val="50000"/>
                  </a:schemeClr>
                </a:solidFill>
              </a:rPr>
              <a:t>。</a:t>
            </a:r>
            <a:endParaRPr lang="en-US" altLang="ja-JP" sz="1600" dirty="0" smtClean="0">
              <a:solidFill>
                <a:schemeClr val="tx2">
                  <a:lumMod val="50000"/>
                </a:schemeClr>
              </a:solidFill>
            </a:endParaRPr>
          </a:p>
          <a:p>
            <a:r>
              <a:rPr kumimoji="1" lang="en-US" altLang="ja-JP" sz="1200" dirty="0" smtClean="0">
                <a:solidFill>
                  <a:schemeClr val="tx2">
                    <a:lumMod val="50000"/>
                  </a:schemeClr>
                </a:solidFill>
              </a:rPr>
              <a:t>※</a:t>
            </a:r>
            <a:r>
              <a:rPr kumimoji="1" lang="ja-JP" altLang="en-US" sz="1200" dirty="0" smtClean="0">
                <a:solidFill>
                  <a:schemeClr val="tx2">
                    <a:lumMod val="50000"/>
                  </a:schemeClr>
                </a:solidFill>
              </a:rPr>
              <a:t>本動画は、</a:t>
            </a:r>
            <a:r>
              <a:rPr lang="ja-JP" altLang="en-US" sz="1200" dirty="0" err="1">
                <a:solidFill>
                  <a:schemeClr val="tx2">
                    <a:lumMod val="50000"/>
                  </a:schemeClr>
                </a:solidFill>
              </a:rPr>
              <a:t>こくみん</a:t>
            </a:r>
            <a:r>
              <a:rPr lang="ja-JP" altLang="en-US" sz="1200" dirty="0">
                <a:solidFill>
                  <a:schemeClr val="tx2">
                    <a:lumMod val="50000"/>
                  </a:schemeClr>
                </a:solidFill>
              </a:rPr>
              <a:t>共済 </a:t>
            </a:r>
            <a:r>
              <a:rPr lang="en-US" altLang="ja-JP" sz="1200" dirty="0">
                <a:solidFill>
                  <a:schemeClr val="tx2">
                    <a:lumMod val="50000"/>
                  </a:schemeClr>
                </a:solidFill>
              </a:rPr>
              <a:t>coop〈</a:t>
            </a:r>
            <a:r>
              <a:rPr lang="ja-JP" altLang="en-US" sz="1200" dirty="0">
                <a:solidFill>
                  <a:schemeClr val="tx2">
                    <a:lumMod val="50000"/>
                  </a:schemeClr>
                </a:solidFill>
              </a:rPr>
              <a:t>全労済</a:t>
            </a:r>
            <a:r>
              <a:rPr lang="en-US" altLang="ja-JP" sz="1200" dirty="0">
                <a:solidFill>
                  <a:schemeClr val="tx2">
                    <a:lumMod val="50000"/>
                  </a:schemeClr>
                </a:solidFill>
              </a:rPr>
              <a:t>〉</a:t>
            </a:r>
            <a:r>
              <a:rPr lang="ja-JP" altLang="en-US" sz="1200" dirty="0">
                <a:solidFill>
                  <a:schemeClr val="tx2">
                    <a:lumMod val="50000"/>
                  </a:schemeClr>
                </a:solidFill>
              </a:rPr>
              <a:t>自治労共済推進</a:t>
            </a:r>
            <a:r>
              <a:rPr lang="ja-JP" altLang="en-US" sz="1200" dirty="0" smtClean="0">
                <a:solidFill>
                  <a:schemeClr val="tx2">
                    <a:lumMod val="50000"/>
                  </a:schemeClr>
                </a:solidFill>
              </a:rPr>
              <a:t>本部の資料を一部抜粋して作成しています。</a:t>
            </a:r>
            <a:endParaRPr kumimoji="1" lang="ja-JP" altLang="en-US" sz="1200" dirty="0">
              <a:solidFill>
                <a:schemeClr val="tx2">
                  <a:lumMod val="50000"/>
                </a:schemeClr>
              </a:solidFill>
            </a:endParaRPr>
          </a:p>
        </p:txBody>
      </p:sp>
    </p:spTree>
    <p:extLst>
      <p:ext uri="{BB962C8B-B14F-4D97-AF65-F5344CB8AC3E}">
        <p14:creationId xmlns:p14="http://schemas.microsoft.com/office/powerpoint/2010/main" val="102277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3</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en-US" altLang="ja-JP" sz="4000" b="1" u="sng" dirty="0">
                <a:solidFill>
                  <a:srgbClr val="002060"/>
                </a:solidFill>
                <a:latin typeface="+mn-ea"/>
                <a:ea typeface="+mn-ea"/>
              </a:rPr>
              <a:t>Ⅰ</a:t>
            </a:r>
            <a:r>
              <a:rPr lang="ja-JP" altLang="en-US" sz="4000" b="1" u="sng" dirty="0" err="1" smtClean="0">
                <a:solidFill>
                  <a:srgbClr val="002060"/>
                </a:solidFill>
              </a:rPr>
              <a:t>．</a:t>
            </a:r>
            <a:r>
              <a:rPr lang="ja-JP" altLang="en-US" sz="4000" b="1" u="sng" dirty="0" smtClean="0">
                <a:solidFill>
                  <a:srgbClr val="002060"/>
                </a:solidFill>
              </a:rPr>
              <a:t>はじめ</a:t>
            </a:r>
            <a:r>
              <a:rPr lang="ja-JP" altLang="en-US" sz="4000" b="1" u="sng" dirty="0">
                <a:solidFill>
                  <a:srgbClr val="002060"/>
                </a:solidFill>
              </a:rPr>
              <a:t>に</a:t>
            </a:r>
            <a:endParaRPr kumimoji="1" lang="ja-JP" altLang="en-US" sz="4000" b="1" u="sng" dirty="0">
              <a:solidFill>
                <a:srgbClr val="002060"/>
              </a:solidFill>
            </a:endParaRPr>
          </a:p>
        </p:txBody>
      </p:sp>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7550232" y="1313828"/>
            <a:ext cx="3114702" cy="4835374"/>
          </a:xfrm>
          <a:prstGeom prst="rect">
            <a:avLst/>
          </a:prstGeom>
        </p:spPr>
      </p:pic>
      <p:sp>
        <p:nvSpPr>
          <p:cNvPr id="7" name="雲形吹き出し 6"/>
          <p:cNvSpPr/>
          <p:nvPr/>
        </p:nvSpPr>
        <p:spPr>
          <a:xfrm>
            <a:off x="5373938" y="1384616"/>
            <a:ext cx="1729227" cy="1091335"/>
          </a:xfrm>
          <a:prstGeom prst="cloudCallout">
            <a:avLst>
              <a:gd name="adj1" fmla="val 57648"/>
              <a:gd name="adj2" fmla="val 6862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20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住宅</a:t>
            </a:r>
            <a:endParaRPr lang="en-US" altLang="ja-JP" sz="20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a:p>
            <a:pPr algn="ctr"/>
            <a:r>
              <a:rPr lang="ja-JP" altLang="en-US" sz="20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ローン</a:t>
            </a:r>
            <a:endParaRPr lang="en-US" altLang="ja-JP" sz="20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a:p>
            <a:pPr algn="ctr"/>
            <a:r>
              <a:rPr lang="ja-JP" altLang="en-US" sz="20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の返済</a:t>
            </a:r>
            <a:endParaRPr kumimoji="1" lang="ja-JP" altLang="en-US" sz="2000" b="1" dirty="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13" name="雲形吹き出し 12"/>
          <p:cNvSpPr/>
          <p:nvPr/>
        </p:nvSpPr>
        <p:spPr>
          <a:xfrm>
            <a:off x="5672241" y="4994462"/>
            <a:ext cx="1961214" cy="1383925"/>
          </a:xfrm>
          <a:prstGeom prst="cloudCallout">
            <a:avLst>
              <a:gd name="adj1" fmla="val 45330"/>
              <a:gd name="adj2" fmla="val -58383"/>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20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子どもの</a:t>
            </a:r>
            <a:endParaRPr lang="en-US" altLang="ja-JP" sz="20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a:p>
            <a:pPr algn="ctr"/>
            <a:r>
              <a:rPr lang="ja-JP" altLang="en-US" sz="20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教育費</a:t>
            </a:r>
            <a:endParaRPr kumimoji="1" lang="ja-JP" altLang="en-US" sz="2000" b="1" dirty="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14" name="雲形吹き出し 13"/>
          <p:cNvSpPr/>
          <p:nvPr/>
        </p:nvSpPr>
        <p:spPr>
          <a:xfrm>
            <a:off x="769418" y="4662282"/>
            <a:ext cx="3634982" cy="1612900"/>
          </a:xfrm>
          <a:prstGeom prst="cloudCallout">
            <a:avLst>
              <a:gd name="adj1" fmla="val 90970"/>
              <a:gd name="adj2" fmla="val -3907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24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万一の</a:t>
            </a:r>
            <a:r>
              <a:rPr lang="ja-JP" altLang="en-US" sz="2400" b="1" dirty="0">
                <a:solidFill>
                  <a:schemeClr val="accent3">
                    <a:lumMod val="50000"/>
                  </a:schemeClr>
                </a:solidFill>
                <a:latin typeface="HGS創英角ﾎﾟｯﾌﾟ体" panose="040B0A00000000000000" pitchFamily="50" charset="-128"/>
                <a:ea typeface="HGS創英角ﾎﾟｯﾌﾟ体" panose="040B0A00000000000000" pitchFamily="50" charset="-128"/>
              </a:rPr>
              <a:t>場合</a:t>
            </a:r>
            <a:r>
              <a:rPr lang="ja-JP" altLang="en-US" sz="2400"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の</a:t>
            </a:r>
            <a:endParaRPr lang="en-US" altLang="ja-JP" sz="2400"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2400" b="1" dirty="0">
                <a:solidFill>
                  <a:schemeClr val="accent3">
                    <a:lumMod val="50000"/>
                  </a:schemeClr>
                </a:solidFill>
                <a:latin typeface="HGS創英角ﾎﾟｯﾌﾟ体" panose="040B0A00000000000000" pitchFamily="50" charset="-128"/>
                <a:ea typeface="HGS創英角ﾎﾟｯﾌﾟ体" panose="040B0A00000000000000" pitchFamily="50" charset="-128"/>
              </a:rPr>
              <a:t>家族</a:t>
            </a:r>
            <a:r>
              <a:rPr kumimoji="1" lang="ja-JP" altLang="en-US" sz="24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の</a:t>
            </a:r>
            <a:r>
              <a:rPr kumimoji="1" lang="ja-JP" altLang="en-US" sz="2400" b="1" dirty="0">
                <a:solidFill>
                  <a:schemeClr val="accent3">
                    <a:lumMod val="50000"/>
                  </a:schemeClr>
                </a:solidFill>
                <a:latin typeface="HGS創英角ﾎﾟｯﾌﾟ体" panose="040B0A00000000000000" pitchFamily="50" charset="-128"/>
                <a:ea typeface="HGS創英角ﾎﾟｯﾌﾟ体" panose="040B0A00000000000000" pitchFamily="50" charset="-128"/>
              </a:rPr>
              <a:t>生活</a:t>
            </a:r>
          </a:p>
        </p:txBody>
      </p:sp>
      <p:sp>
        <p:nvSpPr>
          <p:cNvPr id="8" name="雲形吹き出し 7"/>
          <p:cNvSpPr/>
          <p:nvPr/>
        </p:nvSpPr>
        <p:spPr>
          <a:xfrm>
            <a:off x="3339327" y="3107311"/>
            <a:ext cx="2706068" cy="1612900"/>
          </a:xfrm>
          <a:prstGeom prst="cloudCallout">
            <a:avLst>
              <a:gd name="adj1" fmla="val 82739"/>
              <a:gd name="adj2" fmla="val -15302"/>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28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老後の</a:t>
            </a:r>
            <a:endParaRPr lang="en-US" altLang="ja-JP" sz="28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2800" b="1" dirty="0">
                <a:solidFill>
                  <a:schemeClr val="accent3">
                    <a:lumMod val="50000"/>
                  </a:schemeClr>
                </a:solidFill>
                <a:latin typeface="HGS創英角ﾎﾟｯﾌﾟ体" panose="040B0A00000000000000" pitchFamily="50" charset="-128"/>
                <a:ea typeface="HGS創英角ﾎﾟｯﾌﾟ体" panose="040B0A00000000000000" pitchFamily="50" charset="-128"/>
              </a:rPr>
              <a:t>心配</a:t>
            </a:r>
          </a:p>
        </p:txBody>
      </p:sp>
      <p:sp>
        <p:nvSpPr>
          <p:cNvPr id="9" name="雲形吹き出し 8"/>
          <p:cNvSpPr/>
          <p:nvPr/>
        </p:nvSpPr>
        <p:spPr>
          <a:xfrm>
            <a:off x="840224" y="1460386"/>
            <a:ext cx="3117109" cy="1612900"/>
          </a:xfrm>
          <a:prstGeom prst="cloudCallout">
            <a:avLst>
              <a:gd name="adj1" fmla="val 95123"/>
              <a:gd name="adj2" fmla="val 2452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28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病気やけが</a:t>
            </a:r>
            <a:endParaRPr lang="en-US" altLang="ja-JP" sz="28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2800" b="1"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のリスク</a:t>
            </a:r>
            <a:endParaRPr kumimoji="1" lang="ja-JP" altLang="en-US" sz="2800" b="1" dirty="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11" name="正方形/長方形 1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1209833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solidFill>
                  <a:schemeClr val="bg1"/>
                </a:solidFill>
                <a:latin typeface="+mn-ea"/>
              </a:rPr>
              <a:t>4</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en-US" altLang="ja-JP" sz="4000" b="1" u="sng" dirty="0">
                <a:solidFill>
                  <a:srgbClr val="002060"/>
                </a:solidFill>
                <a:latin typeface="+mn-ea"/>
                <a:ea typeface="+mn-ea"/>
              </a:rPr>
              <a:t>Ⅰ</a:t>
            </a:r>
            <a:r>
              <a:rPr lang="ja-JP" altLang="en-US" sz="4000" b="1" u="sng" dirty="0" err="1" smtClean="0">
                <a:solidFill>
                  <a:srgbClr val="002060"/>
                </a:solidFill>
              </a:rPr>
              <a:t>．</a:t>
            </a:r>
            <a:r>
              <a:rPr lang="ja-JP" altLang="en-US" sz="4000" b="1" u="sng" dirty="0" smtClean="0">
                <a:solidFill>
                  <a:srgbClr val="002060"/>
                </a:solidFill>
              </a:rPr>
              <a:t>はじめに</a:t>
            </a:r>
            <a:endParaRPr kumimoji="1" lang="ja-JP" altLang="en-US" sz="4000" b="1" u="sng" dirty="0">
              <a:solidFill>
                <a:srgbClr val="002060"/>
              </a:solidFill>
            </a:endParaRPr>
          </a:p>
        </p:txBody>
      </p:sp>
      <p:sp>
        <p:nvSpPr>
          <p:cNvPr id="8" name="正方形/長方形 7"/>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7" name="グループ化 6"/>
          <p:cNvGrpSpPr/>
          <p:nvPr/>
        </p:nvGrpSpPr>
        <p:grpSpPr>
          <a:xfrm>
            <a:off x="1346199" y="1386842"/>
            <a:ext cx="8026400" cy="1801476"/>
            <a:chOff x="1385992" y="1507037"/>
            <a:chExt cx="8026400" cy="1959498"/>
          </a:xfrm>
        </p:grpSpPr>
        <p:sp>
          <p:nvSpPr>
            <p:cNvPr id="5" name="角丸四角形 4"/>
            <p:cNvSpPr/>
            <p:nvPr/>
          </p:nvSpPr>
          <p:spPr>
            <a:xfrm>
              <a:off x="1385992" y="1507037"/>
              <a:ext cx="8026400" cy="1959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1566435" y="1848860"/>
              <a:ext cx="6156858" cy="1439529"/>
            </a:xfrm>
            <a:prstGeom prst="rect">
              <a:avLst/>
            </a:prstGeom>
            <a:noFill/>
          </p:spPr>
          <p:txBody>
            <a:bodyPr wrap="square" rtlCol="0">
              <a:spAutoFit/>
            </a:bodyPr>
            <a:lstStyle/>
            <a:p>
              <a:r>
                <a:rPr kumimoji="1" lang="ja-JP" altLang="en-US" sz="2800" b="1" dirty="0" smtClean="0">
                  <a:solidFill>
                    <a:schemeClr val="tx1">
                      <a:lumMod val="50000"/>
                    </a:schemeClr>
                  </a:solidFill>
                </a:rPr>
                <a:t>組合員しか利用できない</a:t>
              </a:r>
              <a:endParaRPr kumimoji="1" lang="en-US" altLang="ja-JP" sz="2800" b="1" dirty="0" smtClean="0">
                <a:solidFill>
                  <a:schemeClr val="tx1">
                    <a:lumMod val="50000"/>
                  </a:schemeClr>
                </a:solidFill>
              </a:endParaRPr>
            </a:p>
            <a:p>
              <a:r>
                <a:rPr kumimoji="1" lang="ja-JP" altLang="en-US" sz="2800" b="1" dirty="0" smtClean="0">
                  <a:solidFill>
                    <a:schemeClr val="tx1">
                      <a:lumMod val="50000"/>
                    </a:schemeClr>
                  </a:solidFill>
                </a:rPr>
                <a:t>「</a:t>
              </a:r>
              <a:r>
                <a:rPr kumimoji="1" lang="ja-JP" altLang="en-US" sz="2800" b="1" dirty="0" err="1" smtClean="0">
                  <a:solidFill>
                    <a:schemeClr val="tx1">
                      <a:lumMod val="50000"/>
                    </a:schemeClr>
                  </a:solidFill>
                </a:rPr>
                <a:t>じちろう</a:t>
              </a:r>
              <a:r>
                <a:rPr kumimoji="1" lang="ja-JP" altLang="en-US" sz="2800" b="1" dirty="0" smtClean="0">
                  <a:solidFill>
                    <a:schemeClr val="tx1">
                      <a:lumMod val="50000"/>
                    </a:schemeClr>
                  </a:solidFill>
                </a:rPr>
                <a:t>共済」でリスクに備える</a:t>
              </a:r>
              <a:endParaRPr kumimoji="1" lang="en-US" altLang="ja-JP" sz="2800" b="1" dirty="0" smtClean="0">
                <a:solidFill>
                  <a:schemeClr val="tx1">
                    <a:lumMod val="50000"/>
                  </a:schemeClr>
                </a:solidFill>
              </a:endParaRPr>
            </a:p>
            <a:p>
              <a:r>
                <a:rPr lang="ja-JP" altLang="en-US" sz="2400" b="1" dirty="0" smtClean="0">
                  <a:solidFill>
                    <a:schemeClr val="tx1">
                      <a:lumMod val="50000"/>
                    </a:schemeClr>
                  </a:solidFill>
                </a:rPr>
                <a:t>（いのち・健康・老後に対する不安）</a:t>
              </a:r>
              <a:endParaRPr lang="en-US" altLang="ja-JP" sz="2000" b="1" dirty="0">
                <a:solidFill>
                  <a:srgbClr val="C00000"/>
                </a:solidFill>
              </a:endParaRPr>
            </a:p>
          </p:txBody>
        </p:sp>
      </p:grpSp>
      <p:pic>
        <p:nvPicPr>
          <p:cNvPr id="16" name="図 15"/>
          <p:cNvPicPr>
            <a:picLocks noChangeAspect="1"/>
          </p:cNvPicPr>
          <p:nvPr/>
        </p:nvPicPr>
        <p:blipFill>
          <a:blip r:embed="rId3"/>
          <a:stretch>
            <a:fillRect/>
          </a:stretch>
        </p:blipFill>
        <p:spPr>
          <a:xfrm>
            <a:off x="7374860" y="1497056"/>
            <a:ext cx="1603737" cy="1627673"/>
          </a:xfrm>
          <a:prstGeom prst="rect">
            <a:avLst/>
          </a:prstGeom>
        </p:spPr>
      </p:pic>
      <p:grpSp>
        <p:nvGrpSpPr>
          <p:cNvPr id="20" name="グループ化 19"/>
          <p:cNvGrpSpPr/>
          <p:nvPr/>
        </p:nvGrpSpPr>
        <p:grpSpPr>
          <a:xfrm>
            <a:off x="1346200" y="4303386"/>
            <a:ext cx="8026400" cy="1963079"/>
            <a:chOff x="1396698" y="3739991"/>
            <a:chExt cx="8026400" cy="1963079"/>
          </a:xfrm>
        </p:grpSpPr>
        <p:grpSp>
          <p:nvGrpSpPr>
            <p:cNvPr id="6" name="グループ化 5"/>
            <p:cNvGrpSpPr/>
            <p:nvPr/>
          </p:nvGrpSpPr>
          <p:grpSpPr>
            <a:xfrm>
              <a:off x="1396698" y="3844905"/>
              <a:ext cx="8026400" cy="1858165"/>
              <a:chOff x="3340500" y="1289970"/>
              <a:chExt cx="5410200" cy="2281942"/>
            </a:xfrm>
          </p:grpSpPr>
          <p:sp>
            <p:nvSpPr>
              <p:cNvPr id="13" name="角丸四角形 12"/>
              <p:cNvSpPr/>
              <p:nvPr/>
            </p:nvSpPr>
            <p:spPr>
              <a:xfrm>
                <a:off x="3340500" y="1298612"/>
                <a:ext cx="5410200" cy="2273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376697" y="1289970"/>
                <a:ext cx="5108425" cy="2078828"/>
              </a:xfrm>
              <a:prstGeom prst="rect">
                <a:avLst/>
              </a:prstGeom>
              <a:noFill/>
            </p:spPr>
            <p:txBody>
              <a:bodyPr wrap="square" rtlCol="0">
                <a:spAutoFit/>
              </a:bodyPr>
              <a:lstStyle/>
              <a:p>
                <a:pPr algn="ctr"/>
                <a:endParaRPr lang="en-US" altLang="ja-JP" sz="2400" b="1" dirty="0">
                  <a:solidFill>
                    <a:srgbClr val="C00000"/>
                  </a:solidFill>
                </a:endParaRPr>
              </a:p>
              <a:p>
                <a:pPr algn="ctr"/>
                <a:r>
                  <a:rPr lang="ja-JP" altLang="en-US" sz="4000" b="1" dirty="0" smtClean="0">
                    <a:solidFill>
                      <a:srgbClr val="C00000"/>
                    </a:solidFill>
                  </a:rPr>
                  <a:t>不安の</a:t>
                </a:r>
                <a:r>
                  <a:rPr lang="ja-JP" altLang="en-US" sz="4000" b="1" dirty="0">
                    <a:solidFill>
                      <a:srgbClr val="C00000"/>
                    </a:solidFill>
                  </a:rPr>
                  <a:t>軽減</a:t>
                </a:r>
                <a:r>
                  <a:rPr lang="ja-JP" altLang="en-US" sz="4000" b="1" dirty="0" smtClean="0">
                    <a:solidFill>
                      <a:srgbClr val="C00000"/>
                    </a:solidFill>
                  </a:rPr>
                  <a:t>に</a:t>
                </a:r>
                <a:endParaRPr lang="en-US" altLang="ja-JP" sz="4000" b="1" dirty="0" smtClean="0">
                  <a:solidFill>
                    <a:srgbClr val="C00000"/>
                  </a:solidFill>
                </a:endParaRPr>
              </a:p>
              <a:p>
                <a:pPr algn="ctr"/>
                <a:r>
                  <a:rPr lang="ja-JP" altLang="en-US" sz="4000" b="1" dirty="0" smtClean="0">
                    <a:solidFill>
                      <a:srgbClr val="C00000"/>
                    </a:solidFill>
                  </a:rPr>
                  <a:t>つながります</a:t>
                </a:r>
                <a:endParaRPr lang="en-US" altLang="ja-JP" sz="4000" b="1" dirty="0" smtClean="0">
                  <a:solidFill>
                    <a:srgbClr val="C00000"/>
                  </a:solidFill>
                </a:endParaRPr>
              </a:p>
            </p:txBody>
          </p:sp>
        </p:grpSp>
        <p:grpSp>
          <p:nvGrpSpPr>
            <p:cNvPr id="19" name="グループ化 18"/>
            <p:cNvGrpSpPr/>
            <p:nvPr/>
          </p:nvGrpSpPr>
          <p:grpSpPr>
            <a:xfrm>
              <a:off x="7172330" y="3739991"/>
              <a:ext cx="2250767" cy="1770472"/>
              <a:chOff x="7172330" y="3739991"/>
              <a:chExt cx="2250767" cy="1770472"/>
            </a:xfrm>
          </p:grpSpPr>
          <p:pic>
            <p:nvPicPr>
              <p:cNvPr id="17" name="図 16"/>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72330" y="3739991"/>
                <a:ext cx="2099274" cy="1770472"/>
              </a:xfrm>
              <a:prstGeom prst="rect">
                <a:avLst/>
              </a:prstGeom>
            </p:spPr>
          </p:pic>
          <p:pic>
            <p:nvPicPr>
              <p:cNvPr id="18" name="図 17"/>
              <p:cNvPicPr>
                <a:picLocks noChangeAspect="1"/>
              </p:cNvPicPr>
              <p:nvPr/>
            </p:nvPicPr>
            <p:blipFill rotWithShape="1">
              <a:blip r:embed="rId6">
                <a:extLst>
                  <a:ext uri="{BEBA8EAE-BF5A-486C-A8C5-ECC9F3942E4B}">
                    <a14:imgProps xmlns:a14="http://schemas.microsoft.com/office/drawing/2010/main">
                      <a14:imgLayer r:embed="rId7">
                        <a14:imgEffect>
                          <a14:backgroundRemoval t="17352" b="38311" l="59574" r="87788"/>
                        </a14:imgEffect>
                      </a14:imgLayer>
                    </a14:imgProps>
                  </a:ext>
                </a:extLst>
              </a:blip>
              <a:srcRect l="56047" t="14732" r="8685" b="59069"/>
              <a:stretch/>
            </p:blipFill>
            <p:spPr>
              <a:xfrm>
                <a:off x="8534097" y="3851942"/>
                <a:ext cx="889000" cy="660400"/>
              </a:xfrm>
              <a:prstGeom prst="rect">
                <a:avLst/>
              </a:prstGeom>
            </p:spPr>
          </p:pic>
        </p:grpSp>
      </p:grpSp>
      <p:sp>
        <p:nvSpPr>
          <p:cNvPr id="21" name="下矢印 20"/>
          <p:cNvSpPr/>
          <p:nvPr/>
        </p:nvSpPr>
        <p:spPr bwMode="gray">
          <a:xfrm>
            <a:off x="4745462" y="3341350"/>
            <a:ext cx="1227873" cy="964591"/>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446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5"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163593"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a:solidFill>
                  <a:srgbClr val="002060"/>
                </a:solidFill>
              </a:rPr>
              <a:t>Ⅰ</a:t>
            </a:r>
            <a:r>
              <a:rPr lang="ja-JP" altLang="en-US" sz="4800" b="1" dirty="0" err="1" smtClean="0">
                <a:solidFill>
                  <a:srgbClr val="002060"/>
                </a:solidFill>
              </a:rPr>
              <a:t>．</a:t>
            </a:r>
            <a:r>
              <a:rPr lang="ja-JP" altLang="en-US" sz="4800" b="1" dirty="0" smtClean="0">
                <a:solidFill>
                  <a:srgbClr val="002060"/>
                </a:solidFill>
              </a:rPr>
              <a:t>はじめに</a:t>
            </a:r>
            <a:endParaRPr lang="en-US" altLang="ja-JP" sz="4800" b="1" dirty="0" smtClean="0">
              <a:solidFill>
                <a:srgbClr val="002060"/>
              </a:solidFill>
            </a:endParaRPr>
          </a:p>
          <a:p>
            <a:pPr marL="0" indent="0">
              <a:lnSpc>
                <a:spcPct val="120000"/>
              </a:lnSpc>
              <a:buNone/>
            </a:pPr>
            <a:r>
              <a:rPr lang="en-US" altLang="ja-JP" sz="4800" b="1" dirty="0" smtClean="0">
                <a:solidFill>
                  <a:srgbClr val="FF0000"/>
                </a:solidFill>
              </a:rPr>
              <a:t>Ⅱ</a:t>
            </a:r>
            <a:r>
              <a:rPr lang="ja-JP" altLang="en-US" sz="4800" b="1" dirty="0" err="1">
                <a:solidFill>
                  <a:srgbClr val="FF0000"/>
                </a:solidFill>
              </a:rPr>
              <a:t>．</a:t>
            </a:r>
            <a:r>
              <a:rPr lang="ja-JP" altLang="en-US" sz="4800" b="1" dirty="0">
                <a:solidFill>
                  <a:srgbClr val="FF0000"/>
                </a:solidFill>
              </a:rPr>
              <a:t>団体生命共済の新制度について</a:t>
            </a:r>
            <a:endParaRPr lang="en-US" altLang="ja-JP" sz="4800" b="1" dirty="0">
              <a:solidFill>
                <a:srgbClr val="FF0000"/>
              </a:solidFill>
            </a:endParaRPr>
          </a:p>
          <a:p>
            <a:pPr marL="0" indent="0">
              <a:lnSpc>
                <a:spcPct val="120000"/>
              </a:lnSpc>
              <a:buNone/>
            </a:pPr>
            <a:r>
              <a:rPr lang="en-US" altLang="ja-JP" sz="4800" b="1" dirty="0" smtClean="0">
                <a:solidFill>
                  <a:srgbClr val="002060"/>
                </a:solidFill>
              </a:rPr>
              <a:t>Ⅲ</a:t>
            </a:r>
            <a:r>
              <a:rPr lang="ja-JP" altLang="en-US" sz="4800" b="1" dirty="0" err="1" smtClean="0">
                <a:solidFill>
                  <a:srgbClr val="002060"/>
                </a:solidFill>
              </a:rPr>
              <a:t>．じちろう</a:t>
            </a:r>
            <a:r>
              <a:rPr lang="ja-JP" altLang="en-US" sz="4800" b="1" dirty="0" smtClean="0">
                <a:solidFill>
                  <a:srgbClr val="002060"/>
                </a:solidFill>
              </a:rPr>
              <a:t>共済をもっと活用</a:t>
            </a:r>
            <a:endParaRPr lang="ja-JP" altLang="en-US" sz="4800" b="1" dirty="0">
              <a:solidFill>
                <a:srgbClr val="002060"/>
              </a:solidFill>
            </a:endParaRPr>
          </a:p>
        </p:txBody>
      </p:sp>
      <p:sp>
        <p:nvSpPr>
          <p:cNvPr id="6"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solidFill>
                  <a:schemeClr val="bg1"/>
                </a:solidFill>
                <a:latin typeface="+mn-ea"/>
              </a:rPr>
              <a:t>5</a:t>
            </a:r>
            <a:endParaRPr lang="ja-JP" altLang="en-US" sz="2000" dirty="0">
              <a:solidFill>
                <a:schemeClr val="bg1"/>
              </a:solidFill>
              <a:latin typeface="+mn-ea"/>
            </a:endParaRPr>
          </a:p>
        </p:txBody>
      </p:sp>
      <p:sp>
        <p:nvSpPr>
          <p:cNvPr id="9" name="正方形/長方形 8"/>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4366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gray">
          <a:xfrm>
            <a:off x="103159" y="1683520"/>
            <a:ext cx="4981797" cy="22302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5803" y="1198767"/>
            <a:ext cx="7446068" cy="769441"/>
          </a:xfrm>
          <a:prstGeom prst="rect">
            <a:avLst/>
          </a:prstGeom>
          <a:noFill/>
        </p:spPr>
        <p:txBody>
          <a:bodyPr wrap="square" rtlCol="0">
            <a:spAutoFit/>
          </a:bodyPr>
          <a:lstStyle/>
          <a:p>
            <a:r>
              <a:rPr lang="ja-JP" altLang="en-US" sz="4400" b="1" dirty="0" smtClean="0">
                <a:solidFill>
                  <a:srgbClr val="002060"/>
                </a:solidFill>
              </a:rPr>
              <a:t>新制度のポイント</a:t>
            </a:r>
            <a:endParaRPr kumimoji="1" lang="en-US" altLang="ja-JP" sz="4400" b="1" dirty="0" smtClean="0">
              <a:solidFill>
                <a:srgbClr val="002060"/>
              </a:solidFill>
            </a:endParaRPr>
          </a:p>
        </p:txBody>
      </p:sp>
      <p:grpSp>
        <p:nvGrpSpPr>
          <p:cNvPr id="14" name="グループ化 13"/>
          <p:cNvGrpSpPr/>
          <p:nvPr/>
        </p:nvGrpSpPr>
        <p:grpSpPr bwMode="gray">
          <a:xfrm>
            <a:off x="7661861" y="2527933"/>
            <a:ext cx="4899588" cy="3679902"/>
            <a:chOff x="3669145" y="2452961"/>
            <a:chExt cx="4899588" cy="3679902"/>
          </a:xfrm>
        </p:grpSpPr>
        <p:sp>
          <p:nvSpPr>
            <p:cNvPr id="17" name="楕円 16"/>
            <p:cNvSpPr/>
            <p:nvPr/>
          </p:nvSpPr>
          <p:spPr bwMode="gray">
            <a:xfrm>
              <a:off x="4204851" y="2452961"/>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5" name="テキスト ボックス 14"/>
            <p:cNvSpPr txBox="1"/>
            <p:nvPr/>
          </p:nvSpPr>
          <p:spPr bwMode="gray">
            <a:xfrm>
              <a:off x="3669145" y="3242022"/>
              <a:ext cx="4899588" cy="2492990"/>
            </a:xfrm>
            <a:prstGeom prst="rect">
              <a:avLst/>
            </a:prstGeom>
            <a:solidFill>
              <a:schemeClr val="bg1">
                <a:alpha val="0"/>
              </a:schemeClr>
            </a:solidFill>
          </p:spPr>
          <p:txBody>
            <a:bodyPr wrap="square" rtlCol="0">
              <a:spAutoFit/>
            </a:bodyPr>
            <a:lstStyle/>
            <a:p>
              <a:pPr algn="ctr"/>
              <a:endParaRPr lang="en-US" altLang="ja-JP" sz="3600" b="1" dirty="0" smtClean="0">
                <a:solidFill>
                  <a:srgbClr val="003300"/>
                </a:solidFill>
              </a:endParaRPr>
            </a:p>
            <a:p>
              <a:pPr algn="ctr"/>
              <a:r>
                <a:rPr lang="ja-JP" altLang="en-US" sz="3200" b="1" dirty="0" err="1" smtClean="0">
                  <a:solidFill>
                    <a:srgbClr val="006600"/>
                  </a:solidFill>
                </a:rPr>
                <a:t>じちろう</a:t>
              </a:r>
              <a:r>
                <a:rPr lang="ja-JP" altLang="en-US" sz="3200" b="1" dirty="0" smtClean="0">
                  <a:solidFill>
                    <a:srgbClr val="006600"/>
                  </a:solidFill>
                </a:rPr>
                <a:t>退職者</a:t>
              </a:r>
              <a:endParaRPr lang="en-US" altLang="ja-JP" sz="3200" b="1" dirty="0" smtClean="0">
                <a:solidFill>
                  <a:srgbClr val="006600"/>
                </a:solidFill>
              </a:endParaRPr>
            </a:p>
            <a:p>
              <a:pPr algn="ctr"/>
              <a:r>
                <a:rPr lang="ja-JP" altLang="en-US" sz="3200" b="1" dirty="0" smtClean="0">
                  <a:solidFill>
                    <a:srgbClr val="006600"/>
                  </a:solidFill>
                </a:rPr>
                <a:t>団体生命共済</a:t>
              </a:r>
              <a:endParaRPr lang="en-US" altLang="ja-JP" sz="3200" b="1" dirty="0" smtClean="0">
                <a:solidFill>
                  <a:srgbClr val="006600"/>
                </a:solidFill>
              </a:endParaRPr>
            </a:p>
            <a:p>
              <a:pPr algn="ctr"/>
              <a:r>
                <a:rPr lang="ja-JP" altLang="en-US" sz="3200" b="1" dirty="0" smtClean="0">
                  <a:solidFill>
                    <a:srgbClr val="002060"/>
                  </a:solidFill>
                </a:rPr>
                <a:t>の新設</a:t>
              </a:r>
              <a:endParaRPr lang="en-US" altLang="ja-JP" sz="3200" b="1" dirty="0">
                <a:solidFill>
                  <a:srgbClr val="002060"/>
                </a:solidFill>
              </a:endParaRPr>
            </a:p>
            <a:p>
              <a:endParaRPr lang="en-US" altLang="ja-JP" sz="1200" b="1" u="sng" dirty="0">
                <a:solidFill>
                  <a:srgbClr val="C00000"/>
                </a:solidFill>
              </a:endParaRPr>
            </a:p>
            <a:p>
              <a:endParaRPr lang="en-US" altLang="ja-JP" sz="1200" b="1" dirty="0" smtClean="0">
                <a:solidFill>
                  <a:srgbClr val="002060"/>
                </a:solidFill>
              </a:endParaRPr>
            </a:p>
          </p:txBody>
        </p:sp>
      </p:grpSp>
      <p:sp>
        <p:nvSpPr>
          <p:cNvPr id="13" name="タイトル 1"/>
          <p:cNvSpPr>
            <a:spLocks noGrp="1"/>
          </p:cNvSpPr>
          <p:nvPr>
            <p:ph type="title"/>
          </p:nvPr>
        </p:nvSpPr>
        <p:spPr>
          <a:xfrm>
            <a:off x="445803" y="242850"/>
            <a:ext cx="11274129" cy="1320800"/>
          </a:xfrm>
        </p:spPr>
        <p:txBody>
          <a:bodyPr>
            <a:noAutofit/>
          </a:bodyPr>
          <a:lstStyle/>
          <a:p>
            <a:r>
              <a:rPr lang="en-US" altLang="ja-JP" sz="4000" b="1" u="sng" dirty="0" smtClean="0">
                <a:solidFill>
                  <a:srgbClr val="002060"/>
                </a:solidFill>
                <a:latin typeface="+mn-ea"/>
                <a:ea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a:t>
            </a:r>
            <a:r>
              <a:rPr lang="ja-JP" altLang="en-US" sz="4000" b="1" u="sng" dirty="0" smtClean="0">
                <a:solidFill>
                  <a:srgbClr val="002060"/>
                </a:solidFill>
              </a:rPr>
              <a:t>ついて</a:t>
            </a:r>
            <a:endParaRPr kumimoji="1" lang="ja-JP" altLang="en-US" sz="4000" b="1" u="sng"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solidFill>
                  <a:schemeClr val="bg1"/>
                </a:solidFill>
                <a:latin typeface="+mn-ea"/>
              </a:rPr>
              <a:t>6</a:t>
            </a:r>
            <a:endParaRPr lang="ja-JP" altLang="en-US" sz="2000" dirty="0">
              <a:solidFill>
                <a:schemeClr val="bg1"/>
              </a:solidFill>
              <a:latin typeface="+mn-ea"/>
            </a:endParaRPr>
          </a:p>
        </p:txBody>
      </p:sp>
      <p:grpSp>
        <p:nvGrpSpPr>
          <p:cNvPr id="16" name="グループ化 15"/>
          <p:cNvGrpSpPr/>
          <p:nvPr/>
        </p:nvGrpSpPr>
        <p:grpSpPr bwMode="gray">
          <a:xfrm>
            <a:off x="3671160" y="2516987"/>
            <a:ext cx="4883523" cy="3679902"/>
            <a:chOff x="7724204" y="2452961"/>
            <a:chExt cx="4883523" cy="3679902"/>
          </a:xfrm>
        </p:grpSpPr>
        <p:sp>
          <p:nvSpPr>
            <p:cNvPr id="18" name="楕円 17"/>
            <p:cNvSpPr/>
            <p:nvPr/>
          </p:nvSpPr>
          <p:spPr bwMode="gray">
            <a:xfrm>
              <a:off x="8197567" y="2452961"/>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テキスト ボックス 7"/>
            <p:cNvSpPr txBox="1"/>
            <p:nvPr/>
          </p:nvSpPr>
          <p:spPr bwMode="gray">
            <a:xfrm>
              <a:off x="7724204" y="3765242"/>
              <a:ext cx="4883523" cy="1446550"/>
            </a:xfrm>
            <a:prstGeom prst="rect">
              <a:avLst/>
            </a:prstGeom>
            <a:solidFill>
              <a:schemeClr val="bg1">
                <a:alpha val="0"/>
              </a:schemeClr>
            </a:solidFill>
          </p:spPr>
          <p:txBody>
            <a:bodyPr wrap="square" rtlCol="0">
              <a:spAutoFit/>
            </a:bodyPr>
            <a:lstStyle/>
            <a:p>
              <a:endParaRPr lang="en-US" altLang="ja-JP" sz="1200" b="1" u="sng" dirty="0">
                <a:solidFill>
                  <a:srgbClr val="C00000"/>
                </a:solidFill>
              </a:endParaRPr>
            </a:p>
            <a:p>
              <a:pPr lvl="0" algn="ctr"/>
              <a:r>
                <a:rPr lang="ja-JP" altLang="en-US" sz="3200" b="1" dirty="0" smtClean="0">
                  <a:solidFill>
                    <a:srgbClr val="006600"/>
                  </a:solidFill>
                </a:rPr>
                <a:t>男女</a:t>
              </a:r>
              <a:r>
                <a:rPr lang="ja-JP" altLang="en-US" sz="3200" b="1" dirty="0">
                  <a:solidFill>
                    <a:srgbClr val="006600"/>
                  </a:solidFill>
                </a:rPr>
                <a:t>別</a:t>
              </a:r>
              <a:r>
                <a:rPr lang="ja-JP" altLang="en-US" sz="3200" b="1" dirty="0" smtClean="0">
                  <a:solidFill>
                    <a:srgbClr val="006600"/>
                  </a:solidFill>
                </a:rPr>
                <a:t>・年齢群団別</a:t>
              </a:r>
              <a:endParaRPr lang="en-US" altLang="ja-JP" sz="3200" b="1" dirty="0" smtClean="0">
                <a:solidFill>
                  <a:srgbClr val="006600"/>
                </a:solidFill>
              </a:endParaRPr>
            </a:p>
            <a:p>
              <a:pPr lvl="0" algn="ctr"/>
              <a:r>
                <a:rPr lang="ja-JP" altLang="en-US" sz="3200" b="1" dirty="0" smtClean="0">
                  <a:solidFill>
                    <a:srgbClr val="002060"/>
                  </a:solidFill>
                </a:rPr>
                <a:t>掛金体系への変更</a:t>
              </a:r>
              <a:endParaRPr lang="en-US" altLang="ja-JP" sz="3200" b="1" dirty="0">
                <a:solidFill>
                  <a:srgbClr val="002060"/>
                </a:solidFill>
              </a:endParaRPr>
            </a:p>
            <a:p>
              <a:endParaRPr lang="en-US" altLang="ja-JP" sz="1200" b="1" dirty="0" smtClean="0">
                <a:solidFill>
                  <a:srgbClr val="002060"/>
                </a:solidFill>
              </a:endParaRPr>
            </a:p>
          </p:txBody>
        </p:sp>
      </p:grpSp>
      <p:grpSp>
        <p:nvGrpSpPr>
          <p:cNvPr id="7" name="グループ化 6"/>
          <p:cNvGrpSpPr/>
          <p:nvPr/>
        </p:nvGrpSpPr>
        <p:grpSpPr bwMode="gray">
          <a:xfrm>
            <a:off x="-130409" y="2527933"/>
            <a:ext cx="4299246" cy="3679902"/>
            <a:chOff x="-92777" y="2493792"/>
            <a:chExt cx="4299246" cy="3679902"/>
          </a:xfrm>
        </p:grpSpPr>
        <p:sp>
          <p:nvSpPr>
            <p:cNvPr id="19" name="楕円 18"/>
            <p:cNvSpPr/>
            <p:nvPr/>
          </p:nvSpPr>
          <p:spPr bwMode="gray">
            <a:xfrm>
              <a:off x="237732" y="2493792"/>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1" name="テキスト ボックス 10"/>
            <p:cNvSpPr txBox="1"/>
            <p:nvPr/>
          </p:nvSpPr>
          <p:spPr bwMode="gray">
            <a:xfrm>
              <a:off x="-92777" y="3687411"/>
              <a:ext cx="4299246" cy="1846659"/>
            </a:xfrm>
            <a:prstGeom prst="rect">
              <a:avLst/>
            </a:prstGeom>
            <a:solidFill>
              <a:schemeClr val="bg1">
                <a:alpha val="0"/>
              </a:schemeClr>
            </a:solidFill>
          </p:spPr>
          <p:txBody>
            <a:bodyPr wrap="square" rtlCol="0">
              <a:spAutoFit/>
            </a:bodyPr>
            <a:lstStyle/>
            <a:p>
              <a:pPr algn="ctr"/>
              <a:r>
                <a:rPr lang="ja-JP" altLang="en-US" sz="3600" b="1" dirty="0" smtClean="0">
                  <a:solidFill>
                    <a:srgbClr val="002060"/>
                  </a:solidFill>
                </a:rPr>
                <a:t>医療保障の充実</a:t>
              </a:r>
              <a:endParaRPr lang="en-US" altLang="ja-JP" sz="3600" b="1" dirty="0" smtClean="0">
                <a:solidFill>
                  <a:srgbClr val="002060"/>
                </a:solidFill>
              </a:endParaRPr>
            </a:p>
            <a:p>
              <a:pPr algn="ctr"/>
              <a:endParaRPr lang="en-US" altLang="ja-JP" sz="1000" b="1" dirty="0" smtClean="0">
                <a:solidFill>
                  <a:srgbClr val="002060"/>
                </a:solidFill>
              </a:endParaRPr>
            </a:p>
            <a:p>
              <a:r>
                <a:rPr lang="ja-JP" altLang="en-US" sz="2800" b="1" dirty="0" smtClean="0">
                  <a:solidFill>
                    <a:srgbClr val="002060"/>
                  </a:solidFill>
                </a:rPr>
                <a:t>　　・</a:t>
              </a:r>
              <a:r>
                <a:rPr lang="ja-JP" altLang="en-US" sz="2800" b="1" dirty="0" smtClean="0">
                  <a:solidFill>
                    <a:srgbClr val="006600"/>
                  </a:solidFill>
                </a:rPr>
                <a:t>がん保障</a:t>
              </a:r>
              <a:endParaRPr lang="en-US" altLang="ja-JP" sz="2800" b="1" dirty="0">
                <a:solidFill>
                  <a:srgbClr val="006600"/>
                </a:solidFill>
              </a:endParaRPr>
            </a:p>
            <a:p>
              <a:r>
                <a:rPr lang="ja-JP" altLang="en-US" sz="2800" b="1" dirty="0" smtClean="0">
                  <a:solidFill>
                    <a:srgbClr val="003300"/>
                  </a:solidFill>
                </a:rPr>
                <a:t>　　</a:t>
              </a:r>
              <a:r>
                <a:rPr lang="ja-JP" altLang="en-US" sz="2800" b="1" dirty="0" smtClean="0">
                  <a:solidFill>
                    <a:srgbClr val="002060"/>
                  </a:solidFill>
                </a:rPr>
                <a:t>・</a:t>
              </a:r>
              <a:r>
                <a:rPr lang="ja-JP" altLang="en-US" sz="2800" b="1" dirty="0" smtClean="0">
                  <a:solidFill>
                    <a:srgbClr val="006600"/>
                  </a:solidFill>
                </a:rPr>
                <a:t>先進医療保障 </a:t>
              </a:r>
              <a:r>
                <a:rPr lang="ja-JP" altLang="en-US" sz="2000" b="1" dirty="0" smtClean="0">
                  <a:solidFill>
                    <a:srgbClr val="002060"/>
                  </a:solidFill>
                </a:rPr>
                <a:t>など</a:t>
              </a:r>
              <a:endParaRPr lang="en-US" altLang="ja-JP" sz="2800" b="1" dirty="0" smtClean="0">
                <a:solidFill>
                  <a:srgbClr val="002060"/>
                </a:solidFill>
              </a:endParaRPr>
            </a:p>
            <a:p>
              <a:endParaRPr lang="en-US" altLang="ja-JP" sz="1200" b="1" dirty="0" smtClean="0">
                <a:solidFill>
                  <a:srgbClr val="002060"/>
                </a:solidFill>
              </a:endParaRPr>
            </a:p>
          </p:txBody>
        </p:sp>
      </p:gr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a:xfrm>
            <a:off x="1562014" y="2811061"/>
            <a:ext cx="914400" cy="866775"/>
          </a:xfrm>
          <a:prstGeom prst="rect">
            <a:avLst/>
          </a:prstGeom>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a:xfrm>
            <a:off x="5659906" y="2867016"/>
            <a:ext cx="895350" cy="857250"/>
          </a:xfrm>
          <a:prstGeom prst="rect">
            <a:avLst/>
          </a:prstGeom>
        </p:spPr>
      </p:pic>
      <p:pic>
        <p:nvPicPr>
          <p:cNvPr id="5" name="図 4"/>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a:xfrm>
            <a:off x="9683030" y="2857491"/>
            <a:ext cx="857250" cy="866775"/>
          </a:xfrm>
          <a:prstGeom prst="rect">
            <a:avLst/>
          </a:prstGeom>
        </p:spPr>
      </p:pic>
      <p:sp>
        <p:nvSpPr>
          <p:cNvPr id="20" name="正方形/長方形 19"/>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22337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8</a:t>
            </a:fld>
            <a:endParaRPr kumimoji="1" lang="ja-JP" altLang="en-US"/>
          </a:p>
        </p:txBody>
      </p:sp>
      <p:sp>
        <p:nvSpPr>
          <p:cNvPr id="3"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u="sng" dirty="0">
                <a:solidFill>
                  <a:srgbClr val="002060"/>
                </a:solidFill>
                <a:latin typeface="+mn-ea"/>
                <a:ea typeface="+mn-ea"/>
              </a:rPr>
              <a:t>Ⅱ</a:t>
            </a:r>
            <a:r>
              <a:rPr lang="ja-JP" altLang="en-US" sz="4000" b="1" u="sng" dirty="0" err="1">
                <a:solidFill>
                  <a:srgbClr val="002060"/>
                </a:solidFill>
                <a:latin typeface="+mn-ea"/>
                <a:ea typeface="+mn-ea"/>
              </a:rPr>
              <a:t>．</a:t>
            </a:r>
            <a:r>
              <a:rPr lang="ja-JP" altLang="en-US" sz="4000" b="1" u="sng" dirty="0">
                <a:solidFill>
                  <a:srgbClr val="002060"/>
                </a:solidFill>
                <a:latin typeface="+mn-ea"/>
                <a:ea typeface="+mn-ea"/>
              </a:rPr>
              <a:t>団体生命共済の新制度について</a:t>
            </a:r>
          </a:p>
        </p:txBody>
      </p:sp>
      <p:sp>
        <p:nvSpPr>
          <p:cNvPr id="4" name="角丸四角形 3"/>
          <p:cNvSpPr/>
          <p:nvPr/>
        </p:nvSpPr>
        <p:spPr bwMode="gray">
          <a:xfrm>
            <a:off x="577825" y="1484523"/>
            <a:ext cx="7557989" cy="315168"/>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91592" y="1094339"/>
            <a:ext cx="6808910" cy="769441"/>
          </a:xfrm>
          <a:prstGeom prst="rect">
            <a:avLst/>
          </a:prstGeom>
          <a:noFill/>
          <a:effectLst>
            <a:softEdge rad="635000"/>
          </a:effectLst>
        </p:spPr>
        <p:txBody>
          <a:bodyPr wrap="square" rtlCol="0">
            <a:spAutoFit/>
          </a:bodyPr>
          <a:lstStyle/>
          <a:p>
            <a:r>
              <a:rPr lang="ja-JP" altLang="en-US" sz="4400" b="1" dirty="0" smtClean="0">
                <a:solidFill>
                  <a:srgbClr val="002060"/>
                </a:solidFill>
              </a:rPr>
              <a:t>団体生命共済のおさらい</a:t>
            </a:r>
            <a:endParaRPr kumimoji="1" lang="en-US" altLang="ja-JP" sz="4400" b="1" dirty="0" smtClean="0">
              <a:solidFill>
                <a:srgbClr val="002060"/>
              </a:solidFill>
            </a:endParaRPr>
          </a:p>
        </p:txBody>
      </p:sp>
      <p:grpSp>
        <p:nvGrpSpPr>
          <p:cNvPr id="6" name="グループ化 5"/>
          <p:cNvGrpSpPr/>
          <p:nvPr/>
        </p:nvGrpSpPr>
        <p:grpSpPr>
          <a:xfrm>
            <a:off x="571654" y="2973302"/>
            <a:ext cx="5595777" cy="1421653"/>
            <a:chOff x="967574" y="2510153"/>
            <a:chExt cx="5595777" cy="1421653"/>
          </a:xfrm>
        </p:grpSpPr>
        <p:sp>
          <p:nvSpPr>
            <p:cNvPr id="7" name="右矢印 6"/>
            <p:cNvSpPr/>
            <p:nvPr/>
          </p:nvSpPr>
          <p:spPr>
            <a:xfrm>
              <a:off x="3506607" y="2920009"/>
              <a:ext cx="354596" cy="35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910931" y="2727593"/>
              <a:ext cx="2652420" cy="923330"/>
            </a:xfrm>
            <a:prstGeom prst="rect">
              <a:avLst/>
            </a:prstGeom>
            <a:noFill/>
            <a:ln>
              <a:solidFill>
                <a:schemeClr val="tx1"/>
              </a:solidFill>
            </a:ln>
          </p:spPr>
          <p:txBody>
            <a:bodyPr wrap="square" rtlCol="0">
              <a:spAutoFit/>
            </a:bodyPr>
            <a:lstStyle/>
            <a:p>
              <a:r>
                <a:rPr kumimoji="1" lang="ja-JP" altLang="en-US" sz="1200" b="1" dirty="0" smtClean="0">
                  <a:latin typeface="+mn-ea"/>
                </a:rPr>
                <a:t>不慮の事故による</a:t>
              </a:r>
              <a:r>
                <a:rPr kumimoji="1" lang="en-US" altLang="ja-JP" sz="1200" b="1" dirty="0" smtClean="0">
                  <a:latin typeface="+mn-ea"/>
                </a:rPr>
                <a:t>5</a:t>
              </a:r>
              <a:r>
                <a:rPr kumimoji="1" lang="ja-JP" altLang="en-US" sz="1200" b="1" dirty="0" smtClean="0">
                  <a:latin typeface="+mn-ea"/>
                </a:rPr>
                <a:t>日以上の通院</a:t>
              </a:r>
              <a:endParaRPr kumimoji="1" lang="en-US" altLang="ja-JP" sz="1200" b="1" dirty="0" smtClean="0">
                <a:latin typeface="+mn-ea"/>
              </a:endParaRPr>
            </a:p>
            <a:p>
              <a:endParaRPr lang="en-US" altLang="ja-JP" sz="1200" b="1" dirty="0" smtClean="0">
                <a:latin typeface="+mn-ea"/>
              </a:endParaRPr>
            </a:p>
            <a:p>
              <a:r>
                <a:rPr lang="ja-JP" altLang="en-US" sz="1200" b="1" dirty="0" smtClean="0">
                  <a:latin typeface="+mn-ea"/>
                </a:rPr>
                <a:t>災害通院</a:t>
              </a:r>
              <a:r>
                <a:rPr lang="ja-JP" altLang="en-US" sz="1200" b="1" dirty="0">
                  <a:latin typeface="+mn-ea"/>
                </a:rPr>
                <a:t>共済</a:t>
              </a:r>
              <a:r>
                <a:rPr lang="ja-JP" altLang="en-US" sz="1200" b="1" dirty="0" smtClean="0">
                  <a:latin typeface="+mn-ea"/>
                </a:rPr>
                <a:t>金 日額</a:t>
              </a:r>
              <a:r>
                <a:rPr lang="en-US" altLang="ja-JP" sz="1200" b="1" dirty="0" smtClean="0">
                  <a:latin typeface="+mn-ea"/>
                </a:rPr>
                <a:t>1,500</a:t>
              </a:r>
              <a:r>
                <a:rPr lang="ja-JP" altLang="en-US" sz="1200" b="1" dirty="0" smtClean="0">
                  <a:latin typeface="+mn-ea"/>
                </a:rPr>
                <a:t>円</a:t>
              </a:r>
              <a:r>
                <a:rPr lang="en-US" altLang="ja-JP" sz="1200" b="1" dirty="0" smtClean="0">
                  <a:latin typeface="+mn-ea"/>
                </a:rPr>
                <a:t>×6</a:t>
              </a:r>
              <a:r>
                <a:rPr lang="ja-JP" altLang="en-US" sz="1200" b="1" dirty="0" smtClean="0">
                  <a:latin typeface="+mn-ea"/>
                </a:rPr>
                <a:t>日</a:t>
              </a:r>
              <a:endParaRPr lang="en-US" altLang="ja-JP" sz="1200" b="1" dirty="0" smtClean="0">
                <a:latin typeface="+mn-ea"/>
              </a:endParaRPr>
            </a:p>
            <a:p>
              <a:r>
                <a:rPr kumimoji="1" lang="ja-JP" altLang="en-US" b="1" dirty="0" smtClean="0"/>
                <a:t>＝</a:t>
              </a:r>
              <a:r>
                <a:rPr kumimoji="1" lang="en-US" altLang="ja-JP" b="1" u="sng" dirty="0" smtClean="0">
                  <a:solidFill>
                    <a:srgbClr val="C00000"/>
                  </a:solidFill>
                  <a:latin typeface="+mn-ea"/>
                </a:rPr>
                <a:t>9,000</a:t>
              </a:r>
              <a:r>
                <a:rPr kumimoji="1" lang="ja-JP" altLang="en-US" b="1" dirty="0" smtClean="0">
                  <a:solidFill>
                    <a:srgbClr val="C00000"/>
                  </a:solidFill>
                </a:rPr>
                <a:t>円</a:t>
              </a:r>
              <a:endParaRPr kumimoji="1" lang="ja-JP" altLang="en-US" b="1" dirty="0">
                <a:solidFill>
                  <a:srgbClr val="C00000"/>
                </a:solidFill>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982" y="2510153"/>
              <a:ext cx="1456048" cy="1421653"/>
            </a:xfrm>
            <a:prstGeom prst="rect">
              <a:avLst/>
            </a:prstGeom>
          </p:spPr>
        </p:pic>
        <p:sp>
          <p:nvSpPr>
            <p:cNvPr id="10" name="テキスト ボックス 9"/>
            <p:cNvSpPr txBox="1"/>
            <p:nvPr/>
          </p:nvSpPr>
          <p:spPr>
            <a:xfrm>
              <a:off x="967574" y="2852087"/>
              <a:ext cx="1594624" cy="461665"/>
            </a:xfrm>
            <a:prstGeom prst="rect">
              <a:avLst/>
            </a:prstGeom>
            <a:noFill/>
            <a:ln>
              <a:noFill/>
            </a:ln>
          </p:spPr>
          <p:txBody>
            <a:bodyPr wrap="square" rtlCol="0">
              <a:spAutoFit/>
            </a:bodyPr>
            <a:lstStyle/>
            <a:p>
              <a:r>
                <a:rPr lang="ja-JP" altLang="en-US" sz="1200" b="1" dirty="0" smtClean="0"/>
                <a:t>調理中のヤケドで</a:t>
              </a:r>
              <a:endParaRPr lang="en-US" altLang="ja-JP" sz="1200" b="1" dirty="0" smtClean="0"/>
            </a:p>
            <a:p>
              <a:r>
                <a:rPr lang="en-US" altLang="ja-JP" sz="1200" b="1" dirty="0" smtClean="0"/>
                <a:t>6</a:t>
              </a:r>
              <a:r>
                <a:rPr lang="ja-JP" altLang="en-US" sz="1200" b="1" dirty="0" smtClean="0"/>
                <a:t>日の通院</a:t>
              </a:r>
              <a:endParaRPr kumimoji="1" lang="ja-JP" altLang="en-US" sz="1200" b="1" dirty="0"/>
            </a:p>
          </p:txBody>
        </p:sp>
      </p:grpSp>
      <p:grpSp>
        <p:nvGrpSpPr>
          <p:cNvPr id="11" name="グループ化 10"/>
          <p:cNvGrpSpPr/>
          <p:nvPr/>
        </p:nvGrpSpPr>
        <p:grpSpPr>
          <a:xfrm>
            <a:off x="6264521" y="2953967"/>
            <a:ext cx="5687222" cy="1559231"/>
            <a:chOff x="2346765" y="5802078"/>
            <a:chExt cx="5687222" cy="1559231"/>
          </a:xfrm>
        </p:grpSpPr>
        <p:grpSp>
          <p:nvGrpSpPr>
            <p:cNvPr id="12" name="グループ化 11"/>
            <p:cNvGrpSpPr/>
            <p:nvPr/>
          </p:nvGrpSpPr>
          <p:grpSpPr>
            <a:xfrm>
              <a:off x="2346765" y="5883981"/>
              <a:ext cx="5687222" cy="1477328"/>
              <a:chOff x="919685" y="2716442"/>
              <a:chExt cx="5687222" cy="1477328"/>
            </a:xfrm>
          </p:grpSpPr>
          <p:sp>
            <p:nvSpPr>
              <p:cNvPr id="14" name="右矢印 13"/>
              <p:cNvSpPr/>
              <p:nvPr/>
            </p:nvSpPr>
            <p:spPr>
              <a:xfrm>
                <a:off x="3506607" y="2920009"/>
                <a:ext cx="354596" cy="35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889764" y="2716442"/>
                <a:ext cx="2717143" cy="1477328"/>
              </a:xfrm>
              <a:prstGeom prst="rect">
                <a:avLst/>
              </a:prstGeom>
              <a:solidFill>
                <a:schemeClr val="bg1"/>
              </a:solidFill>
              <a:ln>
                <a:solidFill>
                  <a:schemeClr val="tx1"/>
                </a:solidFill>
              </a:ln>
            </p:spPr>
            <p:txBody>
              <a:bodyPr wrap="square" rtlCol="0">
                <a:spAutoFit/>
              </a:bodyPr>
              <a:lstStyle/>
              <a:p>
                <a:r>
                  <a:rPr kumimoji="1" lang="ja-JP" altLang="en-US" sz="1200" b="1" u="sng" dirty="0" smtClean="0">
                    <a:solidFill>
                      <a:schemeClr val="accent6">
                        <a:lumMod val="50000"/>
                      </a:schemeClr>
                    </a:solidFill>
                    <a:latin typeface="+mn-ea"/>
                  </a:rPr>
                  <a:t>固定具装着期間が、</a:t>
                </a:r>
                <a:endParaRPr kumimoji="1" lang="en-US" altLang="ja-JP" sz="1200" b="1" u="sng" dirty="0" smtClean="0">
                  <a:solidFill>
                    <a:schemeClr val="accent6">
                      <a:lumMod val="50000"/>
                    </a:schemeClr>
                  </a:solidFill>
                  <a:latin typeface="+mn-ea"/>
                </a:endParaRPr>
              </a:p>
              <a:p>
                <a:r>
                  <a:rPr kumimoji="1" lang="ja-JP" altLang="en-US" sz="1200" b="1" u="sng" dirty="0" smtClean="0">
                    <a:solidFill>
                      <a:schemeClr val="accent6">
                        <a:lumMod val="50000"/>
                      </a:schemeClr>
                    </a:solidFill>
                    <a:latin typeface="+mn-ea"/>
                  </a:rPr>
                  <a:t>「不慮の事故による通院」とみなす取り扱いに適合</a:t>
                </a:r>
                <a:r>
                  <a:rPr kumimoji="1" lang="ja-JP" altLang="en-US" sz="1200" b="1" dirty="0" smtClean="0">
                    <a:latin typeface="+mn-ea"/>
                  </a:rPr>
                  <a:t>すると、不慮の事故による</a:t>
                </a:r>
                <a:r>
                  <a:rPr kumimoji="1" lang="en-US" altLang="ja-JP" sz="1200" b="1" dirty="0" smtClean="0">
                    <a:latin typeface="+mn-ea"/>
                  </a:rPr>
                  <a:t>5</a:t>
                </a:r>
                <a:r>
                  <a:rPr kumimoji="1" lang="ja-JP" altLang="en-US" sz="1200" b="1" dirty="0" smtClean="0">
                    <a:latin typeface="+mn-ea"/>
                  </a:rPr>
                  <a:t>日以上の通院となり、</a:t>
                </a:r>
                <a:endParaRPr lang="en-US" altLang="ja-JP" sz="1200" b="1" dirty="0" smtClean="0">
                  <a:latin typeface="+mn-ea"/>
                </a:endParaRPr>
              </a:p>
              <a:p>
                <a:endParaRPr lang="en-US" altLang="ja-JP" sz="1200" b="1" dirty="0" smtClean="0">
                  <a:latin typeface="+mn-ea"/>
                </a:endParaRPr>
              </a:p>
              <a:p>
                <a:r>
                  <a:rPr lang="ja-JP" altLang="en-US" sz="1200" b="1" dirty="0" smtClean="0">
                    <a:latin typeface="+mn-ea"/>
                  </a:rPr>
                  <a:t>災害通院</a:t>
                </a:r>
                <a:r>
                  <a:rPr lang="ja-JP" altLang="en-US" sz="1200" b="1" dirty="0">
                    <a:latin typeface="+mn-ea"/>
                  </a:rPr>
                  <a:t>共済</a:t>
                </a:r>
                <a:r>
                  <a:rPr lang="ja-JP" altLang="en-US" sz="1200" b="1" dirty="0" smtClean="0">
                    <a:latin typeface="+mn-ea"/>
                  </a:rPr>
                  <a:t>金 日額</a:t>
                </a:r>
                <a:r>
                  <a:rPr lang="en-US" altLang="ja-JP" sz="1200" b="1" dirty="0" smtClean="0">
                    <a:latin typeface="+mn-ea"/>
                  </a:rPr>
                  <a:t>1,500</a:t>
                </a:r>
                <a:r>
                  <a:rPr lang="ja-JP" altLang="en-US" sz="1200" b="1" dirty="0" smtClean="0">
                    <a:latin typeface="+mn-ea"/>
                  </a:rPr>
                  <a:t>円</a:t>
                </a:r>
                <a:r>
                  <a:rPr lang="en-US" altLang="ja-JP" sz="1200" b="1" dirty="0" smtClean="0">
                    <a:latin typeface="+mn-ea"/>
                  </a:rPr>
                  <a:t>×12</a:t>
                </a:r>
                <a:r>
                  <a:rPr lang="ja-JP" altLang="en-US" sz="1200" b="1" dirty="0" smtClean="0">
                    <a:latin typeface="+mn-ea"/>
                  </a:rPr>
                  <a:t>日</a:t>
                </a:r>
                <a:endParaRPr lang="en-US" altLang="ja-JP" sz="1200" b="1" dirty="0" smtClean="0">
                  <a:latin typeface="+mn-ea"/>
                </a:endParaRPr>
              </a:p>
              <a:p>
                <a:r>
                  <a:rPr kumimoji="1" lang="ja-JP" altLang="en-US" b="1" dirty="0" smtClean="0"/>
                  <a:t>＝</a:t>
                </a:r>
                <a:r>
                  <a:rPr kumimoji="1" lang="en-US" altLang="ja-JP" b="1" u="sng" dirty="0" smtClean="0">
                    <a:solidFill>
                      <a:srgbClr val="C00000"/>
                    </a:solidFill>
                    <a:latin typeface="+mn-ea"/>
                  </a:rPr>
                  <a:t>18,000</a:t>
                </a:r>
                <a:r>
                  <a:rPr kumimoji="1" lang="ja-JP" altLang="en-US" b="1" dirty="0" smtClean="0">
                    <a:solidFill>
                      <a:srgbClr val="C00000"/>
                    </a:solidFill>
                  </a:rPr>
                  <a:t>円</a:t>
                </a:r>
                <a:endParaRPr kumimoji="1" lang="en-US" altLang="ja-JP" b="1" dirty="0" smtClean="0">
                  <a:solidFill>
                    <a:srgbClr val="C00000"/>
                  </a:solidFill>
                </a:endParaRPr>
              </a:p>
            </p:txBody>
          </p:sp>
          <p:sp>
            <p:nvSpPr>
              <p:cNvPr id="16" name="テキスト ボックス 15"/>
              <p:cNvSpPr txBox="1"/>
              <p:nvPr/>
            </p:nvSpPr>
            <p:spPr>
              <a:xfrm>
                <a:off x="919685" y="2911496"/>
                <a:ext cx="1761992" cy="1015663"/>
              </a:xfrm>
              <a:prstGeom prst="rect">
                <a:avLst/>
              </a:prstGeom>
              <a:noFill/>
              <a:ln>
                <a:noFill/>
              </a:ln>
            </p:spPr>
            <p:txBody>
              <a:bodyPr wrap="square" rtlCol="0">
                <a:spAutoFit/>
              </a:bodyPr>
              <a:lstStyle/>
              <a:p>
                <a:r>
                  <a:rPr lang="ja-JP" altLang="en-US" sz="1200" b="1" dirty="0" smtClean="0"/>
                  <a:t>サッカーで</a:t>
                </a:r>
                <a:endParaRPr lang="en-US" altLang="ja-JP" sz="1200" b="1" dirty="0" smtClean="0"/>
              </a:p>
              <a:p>
                <a:r>
                  <a:rPr lang="ja-JP" altLang="en-US" sz="1200" b="1" dirty="0" smtClean="0"/>
                  <a:t>肋骨にヒビが入り、</a:t>
                </a:r>
                <a:endParaRPr lang="en-US" altLang="ja-JP" sz="1200" b="1" dirty="0" smtClean="0"/>
              </a:p>
              <a:p>
                <a:r>
                  <a:rPr kumimoji="1" lang="ja-JP" altLang="en-US" sz="1200" b="1" dirty="0" smtClean="0"/>
                  <a:t>通院</a:t>
                </a:r>
                <a:r>
                  <a:rPr kumimoji="1" lang="en-US" altLang="ja-JP" sz="1200" b="1" dirty="0" smtClean="0"/>
                  <a:t>4</a:t>
                </a:r>
                <a:r>
                  <a:rPr kumimoji="1" lang="ja-JP" altLang="en-US" sz="1200" b="1" dirty="0" smtClean="0"/>
                  <a:t>日、</a:t>
                </a:r>
                <a:endParaRPr kumimoji="1" lang="en-US" altLang="ja-JP" sz="1200" b="1" dirty="0" smtClean="0"/>
              </a:p>
              <a:p>
                <a:r>
                  <a:rPr kumimoji="1" lang="ja-JP" altLang="en-US" sz="1200" b="1" u="sng" dirty="0" smtClean="0">
                    <a:solidFill>
                      <a:schemeClr val="accent6">
                        <a:lumMod val="50000"/>
                      </a:schemeClr>
                    </a:solidFill>
                  </a:rPr>
                  <a:t>固定具</a:t>
                </a:r>
                <a:r>
                  <a:rPr kumimoji="1" lang="en-US" altLang="ja-JP" sz="1200" b="1" u="sng" dirty="0" smtClean="0">
                    <a:solidFill>
                      <a:schemeClr val="accent6">
                        <a:lumMod val="50000"/>
                      </a:schemeClr>
                    </a:solidFill>
                  </a:rPr>
                  <a:t>12</a:t>
                </a:r>
                <a:r>
                  <a:rPr kumimoji="1" lang="ja-JP" altLang="en-US" sz="1200" b="1" u="sng" dirty="0" smtClean="0">
                    <a:solidFill>
                      <a:schemeClr val="accent6">
                        <a:lumMod val="50000"/>
                      </a:schemeClr>
                    </a:solidFill>
                  </a:rPr>
                  <a:t>日</a:t>
                </a:r>
                <a:endParaRPr kumimoji="1" lang="en-US" altLang="ja-JP" sz="1200" b="1" u="sng" dirty="0" smtClean="0">
                  <a:solidFill>
                    <a:schemeClr val="accent6">
                      <a:lumMod val="50000"/>
                    </a:schemeClr>
                  </a:solidFill>
                </a:endParaRPr>
              </a:p>
              <a:p>
                <a:r>
                  <a:rPr kumimoji="1" lang="ja-JP" altLang="en-US" sz="1200" b="1" u="sng" dirty="0" smtClean="0">
                    <a:solidFill>
                      <a:schemeClr val="accent6">
                        <a:lumMod val="50000"/>
                      </a:schemeClr>
                    </a:solidFill>
                  </a:rPr>
                  <a:t>（通院日を含む）装着</a:t>
                </a:r>
                <a:endParaRPr kumimoji="1" lang="ja-JP" altLang="en-US" sz="1200" b="1" u="sng" dirty="0">
                  <a:solidFill>
                    <a:schemeClr val="accent6">
                      <a:lumMod val="50000"/>
                    </a:schemeClr>
                  </a:solidFill>
                </a:endParaRPr>
              </a:p>
            </p:txBody>
          </p:sp>
        </p:grpSp>
        <p:pic>
          <p:nvPicPr>
            <p:cNvPr id="13" name="図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90414" y="5802078"/>
              <a:ext cx="1681826" cy="1397881"/>
            </a:xfrm>
            <a:prstGeom prst="rect">
              <a:avLst/>
            </a:prstGeom>
          </p:spPr>
        </p:pic>
      </p:grpSp>
      <p:grpSp>
        <p:nvGrpSpPr>
          <p:cNvPr id="17" name="グループ化 16"/>
          <p:cNvGrpSpPr/>
          <p:nvPr/>
        </p:nvGrpSpPr>
        <p:grpSpPr>
          <a:xfrm>
            <a:off x="477827" y="4473034"/>
            <a:ext cx="5689604" cy="1546929"/>
            <a:chOff x="758081" y="4257911"/>
            <a:chExt cx="5689604" cy="1654718"/>
          </a:xfrm>
        </p:grpSpPr>
        <p:grpSp>
          <p:nvGrpSpPr>
            <p:cNvPr id="18" name="グループ化 17"/>
            <p:cNvGrpSpPr/>
            <p:nvPr/>
          </p:nvGrpSpPr>
          <p:grpSpPr>
            <a:xfrm>
              <a:off x="758081" y="4332361"/>
              <a:ext cx="5689604" cy="1580268"/>
              <a:chOff x="919685" y="2660687"/>
              <a:chExt cx="5689604" cy="1580268"/>
            </a:xfrm>
          </p:grpSpPr>
          <p:sp>
            <p:nvSpPr>
              <p:cNvPr id="20" name="右矢印 19"/>
              <p:cNvSpPr/>
              <p:nvPr/>
            </p:nvSpPr>
            <p:spPr>
              <a:xfrm>
                <a:off x="3458718" y="3311204"/>
                <a:ext cx="354596" cy="35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877478" y="2660687"/>
                <a:ext cx="2731811" cy="1580268"/>
              </a:xfrm>
              <a:prstGeom prst="rect">
                <a:avLst/>
              </a:prstGeom>
              <a:noFill/>
              <a:ln>
                <a:solidFill>
                  <a:schemeClr val="tx1"/>
                </a:solidFill>
              </a:ln>
            </p:spPr>
            <p:txBody>
              <a:bodyPr wrap="square" rtlCol="0">
                <a:spAutoFit/>
              </a:bodyPr>
              <a:lstStyle/>
              <a:p>
                <a:r>
                  <a:rPr kumimoji="1" lang="ja-JP" altLang="en-US" sz="1200" b="1" dirty="0" smtClean="0">
                    <a:latin typeface="+mn-ea"/>
                  </a:rPr>
                  <a:t>病気による入院と、連続</a:t>
                </a:r>
                <a:r>
                  <a:rPr kumimoji="1" lang="en-US" altLang="ja-JP" sz="1200" b="1" dirty="0" smtClean="0">
                    <a:latin typeface="+mn-ea"/>
                  </a:rPr>
                  <a:t>5</a:t>
                </a:r>
                <a:r>
                  <a:rPr kumimoji="1" lang="ja-JP" altLang="en-US" sz="1200" b="1" dirty="0" smtClean="0">
                    <a:latin typeface="+mn-ea"/>
                  </a:rPr>
                  <a:t>日以上の病気入院後の通院となるので</a:t>
                </a:r>
                <a:endParaRPr kumimoji="1" lang="en-US" altLang="ja-JP" sz="1200" b="1" dirty="0" smtClean="0">
                  <a:latin typeface="+mn-ea"/>
                </a:endParaRPr>
              </a:p>
              <a:p>
                <a:endParaRPr lang="en-US" altLang="ja-JP" sz="1200" b="1" dirty="0">
                  <a:latin typeface="+mn-ea"/>
                </a:endParaRPr>
              </a:p>
              <a:p>
                <a:r>
                  <a:rPr lang="ja-JP" altLang="en-US" sz="1200" b="1" dirty="0" smtClean="0">
                    <a:latin typeface="+mn-ea"/>
                  </a:rPr>
                  <a:t>病気入院共済金 日額</a:t>
                </a:r>
                <a:r>
                  <a:rPr lang="en-US" altLang="ja-JP" sz="1200" b="1" dirty="0" smtClean="0">
                    <a:latin typeface="+mn-ea"/>
                  </a:rPr>
                  <a:t>3,000</a:t>
                </a:r>
                <a:r>
                  <a:rPr lang="ja-JP" altLang="en-US" sz="1200" b="1" dirty="0" smtClean="0">
                    <a:latin typeface="+mn-ea"/>
                  </a:rPr>
                  <a:t>円</a:t>
                </a:r>
                <a:r>
                  <a:rPr lang="en-US" altLang="ja-JP" sz="1200" b="1" dirty="0" smtClean="0">
                    <a:latin typeface="+mn-ea"/>
                  </a:rPr>
                  <a:t>×7</a:t>
                </a:r>
                <a:r>
                  <a:rPr lang="ja-JP" altLang="en-US" sz="1200" b="1" dirty="0" smtClean="0">
                    <a:latin typeface="+mn-ea"/>
                  </a:rPr>
                  <a:t>日</a:t>
                </a:r>
                <a:endParaRPr lang="en-US" altLang="ja-JP" sz="1200" b="1" dirty="0" smtClean="0">
                  <a:latin typeface="+mn-ea"/>
                </a:endParaRPr>
              </a:p>
              <a:p>
                <a:r>
                  <a:rPr lang="ja-JP" altLang="en-US" sz="1200" b="1" dirty="0" smtClean="0">
                    <a:latin typeface="+mn-ea"/>
                  </a:rPr>
                  <a:t>退院後病気通院</a:t>
                </a:r>
                <a:r>
                  <a:rPr lang="ja-JP" altLang="en-US" sz="1200" b="1" dirty="0">
                    <a:latin typeface="+mn-ea"/>
                  </a:rPr>
                  <a:t>共済</a:t>
                </a:r>
                <a:r>
                  <a:rPr lang="ja-JP" altLang="en-US" sz="1200" b="1" dirty="0" smtClean="0">
                    <a:latin typeface="+mn-ea"/>
                  </a:rPr>
                  <a:t>金 日額</a:t>
                </a:r>
                <a:r>
                  <a:rPr lang="en-US" altLang="ja-JP" sz="1200" b="1" dirty="0" smtClean="0">
                    <a:latin typeface="+mn-ea"/>
                  </a:rPr>
                  <a:t>1,500</a:t>
                </a:r>
                <a:r>
                  <a:rPr lang="ja-JP" altLang="en-US" sz="1200" b="1" dirty="0" smtClean="0">
                    <a:latin typeface="+mn-ea"/>
                  </a:rPr>
                  <a:t>円</a:t>
                </a:r>
                <a:r>
                  <a:rPr lang="en-US" altLang="ja-JP" sz="1200" b="1" dirty="0" smtClean="0">
                    <a:latin typeface="+mn-ea"/>
                  </a:rPr>
                  <a:t>×3</a:t>
                </a:r>
                <a:r>
                  <a:rPr lang="ja-JP" altLang="en-US" sz="1200" b="1" dirty="0" smtClean="0">
                    <a:latin typeface="+mn-ea"/>
                  </a:rPr>
                  <a:t>日</a:t>
                </a:r>
                <a:endParaRPr lang="en-US" altLang="ja-JP" sz="1200" b="1" dirty="0" smtClean="0">
                  <a:latin typeface="+mn-ea"/>
                </a:endParaRPr>
              </a:p>
              <a:p>
                <a:r>
                  <a:rPr kumimoji="1" lang="ja-JP" altLang="en-US" b="1" dirty="0" smtClean="0"/>
                  <a:t>＝</a:t>
                </a:r>
                <a:r>
                  <a:rPr kumimoji="1" lang="en-US" altLang="ja-JP" b="1" u="sng" dirty="0" smtClean="0">
                    <a:solidFill>
                      <a:srgbClr val="C00000"/>
                    </a:solidFill>
                    <a:latin typeface="+mn-ea"/>
                  </a:rPr>
                  <a:t>25,500</a:t>
                </a:r>
                <a:r>
                  <a:rPr kumimoji="1" lang="ja-JP" altLang="en-US" b="1" dirty="0" smtClean="0">
                    <a:solidFill>
                      <a:srgbClr val="C00000"/>
                    </a:solidFill>
                  </a:rPr>
                  <a:t>円</a:t>
                </a:r>
                <a:endParaRPr kumimoji="1" lang="ja-JP" altLang="en-US" b="1" dirty="0">
                  <a:solidFill>
                    <a:srgbClr val="C00000"/>
                  </a:solidFill>
                </a:endParaRPr>
              </a:p>
            </p:txBody>
          </p:sp>
          <p:sp>
            <p:nvSpPr>
              <p:cNvPr id="22" name="テキスト ボックス 21"/>
              <p:cNvSpPr txBox="1"/>
              <p:nvPr/>
            </p:nvSpPr>
            <p:spPr>
              <a:xfrm>
                <a:off x="919685" y="3031301"/>
                <a:ext cx="1761992" cy="646331"/>
              </a:xfrm>
              <a:prstGeom prst="rect">
                <a:avLst/>
              </a:prstGeom>
              <a:noFill/>
              <a:ln>
                <a:noFill/>
              </a:ln>
            </p:spPr>
            <p:txBody>
              <a:bodyPr wrap="square" rtlCol="0">
                <a:spAutoFit/>
              </a:bodyPr>
              <a:lstStyle/>
              <a:p>
                <a:r>
                  <a:rPr lang="ja-JP" altLang="en-US" sz="1200" b="1" dirty="0" smtClean="0"/>
                  <a:t>腰椎椎間板</a:t>
                </a:r>
                <a:r>
                  <a:rPr lang="ja-JP" altLang="en-US" sz="1200" b="1" dirty="0"/>
                  <a:t>ヘルニア</a:t>
                </a:r>
                <a:r>
                  <a:rPr lang="ja-JP" altLang="en-US" sz="1200" b="1" dirty="0" smtClean="0"/>
                  <a:t>で</a:t>
                </a:r>
                <a:endParaRPr lang="en-US" altLang="ja-JP" sz="1200" b="1" dirty="0" smtClean="0"/>
              </a:p>
              <a:p>
                <a:r>
                  <a:rPr lang="en-US" altLang="ja-JP" sz="1200" b="1" dirty="0"/>
                  <a:t>7</a:t>
                </a:r>
                <a:r>
                  <a:rPr lang="ja-JP" altLang="en-US" sz="1200" b="1" dirty="0"/>
                  <a:t>日</a:t>
                </a:r>
                <a:r>
                  <a:rPr lang="ja-JP" altLang="en-US" sz="1200" b="1" dirty="0" smtClean="0"/>
                  <a:t>の入院、</a:t>
                </a:r>
                <a:endParaRPr lang="en-US" altLang="ja-JP" sz="1200" b="1" dirty="0" smtClean="0"/>
              </a:p>
              <a:p>
                <a:r>
                  <a:rPr lang="ja-JP" altLang="en-US" sz="1200" b="1" dirty="0" smtClean="0"/>
                  <a:t>その後</a:t>
                </a:r>
                <a:r>
                  <a:rPr lang="en-US" altLang="ja-JP" sz="1200" b="1" dirty="0" smtClean="0"/>
                  <a:t>3</a:t>
                </a:r>
                <a:r>
                  <a:rPr lang="ja-JP" altLang="en-US" sz="1200" b="1" dirty="0" smtClean="0"/>
                  <a:t>日通院</a:t>
                </a:r>
                <a:endParaRPr lang="en-US" altLang="ja-JP" sz="1200" b="1" dirty="0" smtClean="0"/>
              </a:p>
            </p:txBody>
          </p:sp>
        </p:grpSp>
        <p:pic>
          <p:nvPicPr>
            <p:cNvPr id="19" name="図 1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2062" y="4257911"/>
              <a:ext cx="1237343" cy="1577896"/>
            </a:xfrm>
            <a:prstGeom prst="rect">
              <a:avLst/>
            </a:prstGeom>
          </p:spPr>
        </p:pic>
      </p:grpSp>
      <p:grpSp>
        <p:nvGrpSpPr>
          <p:cNvPr id="23" name="グループ化 22"/>
          <p:cNvGrpSpPr/>
          <p:nvPr/>
        </p:nvGrpSpPr>
        <p:grpSpPr>
          <a:xfrm>
            <a:off x="6264521" y="4399260"/>
            <a:ext cx="5687222" cy="1583919"/>
            <a:chOff x="6400699" y="5587573"/>
            <a:chExt cx="5687222" cy="1583919"/>
          </a:xfrm>
        </p:grpSpPr>
        <p:grpSp>
          <p:nvGrpSpPr>
            <p:cNvPr id="24" name="グループ化 23"/>
            <p:cNvGrpSpPr/>
            <p:nvPr/>
          </p:nvGrpSpPr>
          <p:grpSpPr>
            <a:xfrm>
              <a:off x="6400699" y="5986819"/>
              <a:ext cx="5687222" cy="923330"/>
              <a:chOff x="919685" y="2660687"/>
              <a:chExt cx="5687222" cy="923330"/>
            </a:xfrm>
          </p:grpSpPr>
          <p:sp>
            <p:nvSpPr>
              <p:cNvPr id="26" name="右矢印 25"/>
              <p:cNvSpPr/>
              <p:nvPr/>
            </p:nvSpPr>
            <p:spPr>
              <a:xfrm>
                <a:off x="3506607" y="2920009"/>
                <a:ext cx="354596" cy="35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899780" y="2660687"/>
                <a:ext cx="2707127" cy="923330"/>
              </a:xfrm>
              <a:prstGeom prst="rect">
                <a:avLst/>
              </a:prstGeom>
              <a:solidFill>
                <a:schemeClr val="bg1"/>
              </a:solidFill>
              <a:ln>
                <a:solidFill>
                  <a:schemeClr val="tx1"/>
                </a:solidFill>
              </a:ln>
            </p:spPr>
            <p:txBody>
              <a:bodyPr wrap="square" rtlCol="0">
                <a:spAutoFit/>
              </a:bodyPr>
              <a:lstStyle/>
              <a:p>
                <a:r>
                  <a:rPr kumimoji="1" lang="ja-JP" altLang="en-US" sz="1200" b="1" dirty="0" smtClean="0">
                    <a:latin typeface="+mn-ea"/>
                  </a:rPr>
                  <a:t>所定の</a:t>
                </a:r>
                <a:r>
                  <a:rPr kumimoji="1" lang="en-US" altLang="ja-JP" sz="1200" b="1" dirty="0" smtClean="0">
                    <a:latin typeface="+mn-ea"/>
                  </a:rPr>
                  <a:t>154</a:t>
                </a:r>
                <a:r>
                  <a:rPr kumimoji="1" lang="ja-JP" altLang="en-US" sz="1200" b="1" dirty="0" smtClean="0">
                    <a:latin typeface="+mn-ea"/>
                  </a:rPr>
                  <a:t>種類に分類されている</a:t>
                </a:r>
                <a:endParaRPr kumimoji="1" lang="en-US" altLang="ja-JP" sz="1200" b="1" dirty="0" smtClean="0">
                  <a:latin typeface="+mn-ea"/>
                </a:endParaRPr>
              </a:p>
              <a:p>
                <a:r>
                  <a:rPr kumimoji="1" lang="ja-JP" altLang="en-US" sz="1200" b="1" dirty="0" smtClean="0">
                    <a:latin typeface="+mn-ea"/>
                  </a:rPr>
                  <a:t>手術（入院日額の</a:t>
                </a:r>
                <a:r>
                  <a:rPr kumimoji="1" lang="en-US" altLang="ja-JP" sz="1200" b="1" dirty="0" smtClean="0">
                    <a:latin typeface="+mn-ea"/>
                  </a:rPr>
                  <a:t>10</a:t>
                </a:r>
                <a:r>
                  <a:rPr kumimoji="1" lang="ja-JP" altLang="en-US" sz="1200" b="1" dirty="0" smtClean="0">
                    <a:latin typeface="+mn-ea"/>
                  </a:rPr>
                  <a:t>倍）に該当</a:t>
                </a:r>
                <a:endParaRPr kumimoji="1" lang="en-US" altLang="ja-JP" sz="1200" b="1" dirty="0" smtClean="0">
                  <a:latin typeface="+mn-ea"/>
                </a:endParaRPr>
              </a:p>
              <a:p>
                <a:endParaRPr lang="en-US" altLang="ja-JP" sz="1200" b="1" dirty="0">
                  <a:latin typeface="+mn-ea"/>
                </a:endParaRPr>
              </a:p>
              <a:p>
                <a:r>
                  <a:rPr kumimoji="1" lang="ja-JP" altLang="en-US" sz="1200" b="1" dirty="0" smtClean="0">
                    <a:latin typeface="+mn-ea"/>
                  </a:rPr>
                  <a:t>手術共済金</a:t>
                </a:r>
                <a:r>
                  <a:rPr kumimoji="1" lang="ja-JP" altLang="en-US" b="1" dirty="0" smtClean="0"/>
                  <a:t>＝</a:t>
                </a:r>
                <a:r>
                  <a:rPr kumimoji="1" lang="en-US" altLang="ja-JP" b="1" u="sng" dirty="0" smtClean="0">
                    <a:solidFill>
                      <a:srgbClr val="C00000"/>
                    </a:solidFill>
                    <a:latin typeface="+mn-ea"/>
                  </a:rPr>
                  <a:t>30,000</a:t>
                </a:r>
                <a:r>
                  <a:rPr kumimoji="1" lang="ja-JP" altLang="en-US" b="1" dirty="0" smtClean="0">
                    <a:solidFill>
                      <a:srgbClr val="C00000"/>
                    </a:solidFill>
                  </a:rPr>
                  <a:t>円</a:t>
                </a:r>
                <a:endParaRPr kumimoji="1" lang="ja-JP" altLang="en-US" b="1" dirty="0">
                  <a:solidFill>
                    <a:srgbClr val="C00000"/>
                  </a:solidFill>
                </a:endParaRPr>
              </a:p>
            </p:txBody>
          </p:sp>
          <p:sp>
            <p:nvSpPr>
              <p:cNvPr id="28" name="テキスト ボックス 27"/>
              <p:cNvSpPr txBox="1"/>
              <p:nvPr/>
            </p:nvSpPr>
            <p:spPr>
              <a:xfrm>
                <a:off x="919685" y="2788594"/>
                <a:ext cx="1761992" cy="646331"/>
              </a:xfrm>
              <a:prstGeom prst="rect">
                <a:avLst/>
              </a:prstGeom>
              <a:noFill/>
              <a:ln>
                <a:noFill/>
              </a:ln>
            </p:spPr>
            <p:txBody>
              <a:bodyPr wrap="square" rtlCol="0">
                <a:spAutoFit/>
              </a:bodyPr>
              <a:lstStyle/>
              <a:p>
                <a:r>
                  <a:rPr lang="ja-JP" altLang="en-US" sz="1200" b="1" dirty="0" smtClean="0"/>
                  <a:t>大腸ポリープで</a:t>
                </a:r>
                <a:endParaRPr lang="en-US" altLang="ja-JP" sz="1200" b="1" dirty="0" smtClean="0"/>
              </a:p>
              <a:p>
                <a:r>
                  <a:rPr lang="ja-JP" altLang="en-US" sz="1200" b="1" dirty="0"/>
                  <a:t>入院</a:t>
                </a:r>
                <a:r>
                  <a:rPr lang="ja-JP" altLang="en-US" sz="1200" b="1" dirty="0" smtClean="0"/>
                  <a:t>なしの</a:t>
                </a:r>
                <a:endParaRPr lang="en-US" altLang="ja-JP" sz="1200" b="1" dirty="0" smtClean="0"/>
              </a:p>
              <a:p>
                <a:r>
                  <a:rPr lang="ja-JP" altLang="en-US" sz="1200" b="1" dirty="0" smtClean="0"/>
                  <a:t>日帰り内視鏡手術</a:t>
                </a:r>
                <a:endParaRPr lang="en-US" altLang="ja-JP" sz="1200" b="1" dirty="0" smtClean="0"/>
              </a:p>
            </p:txBody>
          </p:sp>
        </p:grpSp>
        <p:pic>
          <p:nvPicPr>
            <p:cNvPr id="25" name="図 2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2753" y="5587573"/>
              <a:ext cx="1792652" cy="1583919"/>
            </a:xfrm>
            <a:prstGeom prst="rect">
              <a:avLst/>
            </a:prstGeom>
          </p:spPr>
        </p:pic>
      </p:grpSp>
      <p:sp>
        <p:nvSpPr>
          <p:cNvPr id="29" name="テキスト ボックス 28"/>
          <p:cNvSpPr txBox="1"/>
          <p:nvPr/>
        </p:nvSpPr>
        <p:spPr>
          <a:xfrm>
            <a:off x="688520" y="2002805"/>
            <a:ext cx="11351871" cy="830997"/>
          </a:xfrm>
          <a:prstGeom prst="rect">
            <a:avLst/>
          </a:prstGeom>
          <a:noFill/>
        </p:spPr>
        <p:txBody>
          <a:bodyPr vert="horz" wrap="square" rtlCol="0">
            <a:spAutoFit/>
          </a:bodyPr>
          <a:lstStyle/>
          <a:p>
            <a:r>
              <a:rPr kumimoji="1" lang="ja-JP" altLang="en-US" sz="2400" b="1" dirty="0" smtClean="0">
                <a:solidFill>
                  <a:srgbClr val="C00000"/>
                </a:solidFill>
                <a:latin typeface="+mn-ea"/>
              </a:rPr>
              <a:t>給付事例</a:t>
            </a:r>
            <a:endParaRPr lang="en-US" altLang="ja-JP" sz="2400" b="1" dirty="0">
              <a:solidFill>
                <a:srgbClr val="C00000"/>
              </a:solidFill>
              <a:latin typeface="+mn-ea"/>
            </a:endParaRPr>
          </a:p>
          <a:p>
            <a:r>
              <a:rPr lang="en-US" altLang="ja-JP" sz="2400" b="1" dirty="0" smtClean="0">
                <a:solidFill>
                  <a:srgbClr val="C00000"/>
                </a:solidFill>
                <a:latin typeface="+mn-ea"/>
              </a:rPr>
              <a:t>【</a:t>
            </a:r>
            <a:r>
              <a:rPr kumimoji="1" lang="ja-JP" altLang="en-US" sz="2400" b="1" dirty="0" smtClean="0">
                <a:solidFill>
                  <a:srgbClr val="C00000"/>
                </a:solidFill>
                <a:latin typeface="+mn-ea"/>
              </a:rPr>
              <a:t>死亡保障</a:t>
            </a:r>
            <a:r>
              <a:rPr kumimoji="1" lang="en-US" altLang="ja-JP" sz="2400" b="1" dirty="0" smtClean="0">
                <a:solidFill>
                  <a:srgbClr val="C00000"/>
                </a:solidFill>
                <a:latin typeface="+mn-ea"/>
              </a:rPr>
              <a:t>600</a:t>
            </a:r>
            <a:r>
              <a:rPr kumimoji="1" lang="ja-JP" altLang="en-US" sz="2400" b="1" dirty="0" smtClean="0">
                <a:solidFill>
                  <a:srgbClr val="C00000"/>
                </a:solidFill>
                <a:latin typeface="+mn-ea"/>
              </a:rPr>
              <a:t>万円</a:t>
            </a:r>
            <a:r>
              <a:rPr lang="ja-JP" altLang="en-US" sz="2400" b="1" dirty="0">
                <a:solidFill>
                  <a:srgbClr val="C00000"/>
                </a:solidFill>
                <a:latin typeface="+mn-ea"/>
              </a:rPr>
              <a:t>・</a:t>
            </a:r>
            <a:r>
              <a:rPr kumimoji="1" lang="ja-JP" altLang="en-US" sz="2400" b="1" dirty="0" smtClean="0">
                <a:solidFill>
                  <a:srgbClr val="C00000"/>
                </a:solidFill>
                <a:latin typeface="+mn-ea"/>
              </a:rPr>
              <a:t>入院日額 </a:t>
            </a:r>
            <a:r>
              <a:rPr kumimoji="1" lang="en-US" altLang="ja-JP" sz="2400" b="1" dirty="0" smtClean="0">
                <a:solidFill>
                  <a:srgbClr val="C00000"/>
                </a:solidFill>
                <a:latin typeface="+mn-ea"/>
              </a:rPr>
              <a:t>3,000</a:t>
            </a:r>
            <a:r>
              <a:rPr kumimoji="1" lang="ja-JP" altLang="en-US" sz="2400" b="1" dirty="0" smtClean="0">
                <a:solidFill>
                  <a:srgbClr val="C00000"/>
                </a:solidFill>
                <a:latin typeface="+mn-ea"/>
              </a:rPr>
              <a:t>円</a:t>
            </a:r>
            <a:r>
              <a:rPr kumimoji="1" lang="en-US" altLang="ja-JP" sz="2400" b="1" dirty="0" smtClean="0">
                <a:solidFill>
                  <a:srgbClr val="C00000"/>
                </a:solidFill>
                <a:latin typeface="+mn-ea"/>
              </a:rPr>
              <a:t>】</a:t>
            </a:r>
            <a:r>
              <a:rPr kumimoji="1" lang="ja-JP" altLang="en-US" sz="2400" b="1" dirty="0" smtClean="0">
                <a:solidFill>
                  <a:srgbClr val="C00000"/>
                </a:solidFill>
                <a:latin typeface="+mn-ea"/>
              </a:rPr>
              <a:t>の場合</a:t>
            </a:r>
            <a:endParaRPr kumimoji="1" lang="ja-JP" altLang="en-US" sz="2400" b="1" dirty="0">
              <a:solidFill>
                <a:srgbClr val="C00000"/>
              </a:solidFill>
              <a:latin typeface="+mn-ea"/>
            </a:endParaRPr>
          </a:p>
        </p:txBody>
      </p:sp>
      <p:sp>
        <p:nvSpPr>
          <p:cNvPr id="34"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solidFill>
                  <a:schemeClr val="bg1"/>
                </a:solidFill>
                <a:latin typeface="+mn-ea"/>
              </a:rPr>
              <a:t>7</a:t>
            </a:r>
            <a:endParaRPr lang="ja-JP" altLang="en-US" sz="2000" dirty="0">
              <a:solidFill>
                <a:schemeClr val="bg1"/>
              </a:solidFill>
              <a:latin typeface="+mn-ea"/>
            </a:endParaRPr>
          </a:p>
        </p:txBody>
      </p:sp>
      <p:sp>
        <p:nvSpPr>
          <p:cNvPr id="36" name="正方形/長方形 3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sp>
        <p:nvSpPr>
          <p:cNvPr id="30" name="角丸四角形吹き出し 29"/>
          <p:cNvSpPr/>
          <p:nvPr/>
        </p:nvSpPr>
        <p:spPr>
          <a:xfrm>
            <a:off x="8342901" y="1512617"/>
            <a:ext cx="2334632" cy="1153170"/>
          </a:xfrm>
          <a:prstGeom prst="wedgeRoundRectCallout">
            <a:avLst>
              <a:gd name="adj1" fmla="val -32494"/>
              <a:gd name="adj2" fmla="val 7469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rgbClr val="FF0000"/>
                </a:solidFill>
              </a:rPr>
              <a:t>請求も</a:t>
            </a:r>
            <a:r>
              <a:rPr kumimoji="1" lang="ja-JP" altLang="en-US" sz="2000" b="1" dirty="0" smtClean="0">
                <a:solidFill>
                  <a:srgbClr val="FF0000"/>
                </a:solidFill>
              </a:rPr>
              <a:t>れは</a:t>
            </a:r>
            <a:endParaRPr kumimoji="1" lang="en-US" altLang="ja-JP" sz="2000" b="1" dirty="0" smtClean="0">
              <a:solidFill>
                <a:srgbClr val="FF0000"/>
              </a:solidFill>
            </a:endParaRPr>
          </a:p>
          <a:p>
            <a:pPr algn="ctr"/>
            <a:r>
              <a:rPr lang="ja-JP" altLang="en-US" sz="2000" b="1" dirty="0" smtClean="0">
                <a:solidFill>
                  <a:srgbClr val="FF0000"/>
                </a:solidFill>
              </a:rPr>
              <a:t>ありませんか</a:t>
            </a:r>
            <a:r>
              <a:rPr lang="ja-JP" altLang="en-US" sz="2000" b="1" dirty="0">
                <a:solidFill>
                  <a:srgbClr val="FF0000"/>
                </a:solidFill>
              </a:rPr>
              <a:t>？</a:t>
            </a:r>
            <a:endParaRPr kumimoji="1" lang="ja-JP" altLang="en-US" sz="2000" b="1" dirty="0">
              <a:solidFill>
                <a:srgbClr val="FF0000"/>
              </a:solidFill>
            </a:endParaRPr>
          </a:p>
        </p:txBody>
      </p:sp>
      <p:sp>
        <p:nvSpPr>
          <p:cNvPr id="33" name="正方形/長方形 32"/>
          <p:cNvSpPr/>
          <p:nvPr/>
        </p:nvSpPr>
        <p:spPr>
          <a:xfrm>
            <a:off x="-236431" y="6156614"/>
            <a:ext cx="7048832" cy="307777"/>
          </a:xfrm>
          <a:prstGeom prst="rect">
            <a:avLst/>
          </a:prstGeom>
        </p:spPr>
        <p:txBody>
          <a:bodyPr wrap="square">
            <a:spAutoFit/>
          </a:bodyPr>
          <a:lstStyle/>
          <a:p>
            <a:pPr algn="ctr">
              <a:spcAft>
                <a:spcPts val="0"/>
              </a:spcAft>
              <a:tabLst>
                <a:tab pos="2700020" algn="ctr"/>
                <a:tab pos="5400040" algn="r"/>
              </a:tabLst>
            </a:pPr>
            <a:r>
              <a:rPr lang="en-US"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err="1" smtClean="0">
                <a:solidFill>
                  <a:schemeClr val="tx1">
                    <a:lumMod val="75000"/>
                  </a:schemeClr>
                </a:solidFill>
                <a:latin typeface="+mj-ea"/>
                <a:ea typeface="+mj-ea"/>
                <a:cs typeface="Times New Roman" panose="02020603050405020304" pitchFamily="18" charset="0"/>
              </a:rPr>
              <a:t>こくみん</a:t>
            </a:r>
            <a:r>
              <a:rPr lang="ja-JP" altLang="en-US" sz="1400" kern="100" dirty="0" smtClean="0">
                <a:solidFill>
                  <a:schemeClr val="tx1">
                    <a:lumMod val="75000"/>
                  </a:schemeClr>
                </a:solidFill>
                <a:latin typeface="+mj-ea"/>
                <a:ea typeface="+mj-ea"/>
                <a:cs typeface="Times New Roman" panose="02020603050405020304" pitchFamily="18" charset="0"/>
              </a:rPr>
              <a:t>共済 </a:t>
            </a:r>
            <a:r>
              <a:rPr lang="en-US" altLang="ja-JP" sz="1400" kern="100" dirty="0" smtClean="0">
                <a:solidFill>
                  <a:schemeClr val="tx1">
                    <a:lumMod val="75000"/>
                  </a:schemeClr>
                </a:solidFill>
                <a:latin typeface="+mj-ea"/>
                <a:ea typeface="+mj-ea"/>
                <a:cs typeface="Times New Roman" panose="02020603050405020304" pitchFamily="18" charset="0"/>
              </a:rPr>
              <a:t>coop〈</a:t>
            </a:r>
            <a:r>
              <a:rPr lang="ja-JP" altLang="en-US" sz="1400" kern="100" dirty="0" smtClean="0">
                <a:solidFill>
                  <a:schemeClr val="tx1">
                    <a:lumMod val="75000"/>
                  </a:schemeClr>
                </a:solidFill>
                <a:latin typeface="+mj-ea"/>
                <a:ea typeface="+mj-ea"/>
                <a:cs typeface="Times New Roman" panose="02020603050405020304" pitchFamily="18" charset="0"/>
              </a:rPr>
              <a:t>全労済</a:t>
            </a:r>
            <a:r>
              <a:rPr lang="en-US"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自治労共済推進本部資料より一部抜粋</a:t>
            </a:r>
            <a:endParaRPr lang="ja-JP" altLang="ja-JP" kern="100" dirty="0">
              <a:solidFill>
                <a:schemeClr val="tx1">
                  <a:lumMod val="75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82179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80">
                                          <p:stCondLst>
                                            <p:cond delay="0"/>
                                          </p:stCondLst>
                                        </p:cTn>
                                        <p:tgtEl>
                                          <p:spTgt spid="30"/>
                                        </p:tgtEl>
                                      </p:cBhvr>
                                    </p:animEffect>
                                    <p:anim calcmode="lin" valueType="num">
                                      <p:cBhvr>
                                        <p:cTn id="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
                                        </p:tgtEl>
                                      </p:cBhvr>
                                      <p:to x="100000" y="60000"/>
                                    </p:animScale>
                                    <p:animScale>
                                      <p:cBhvr>
                                        <p:cTn id="14" dur="166" decel="50000">
                                          <p:stCondLst>
                                            <p:cond delay="676"/>
                                          </p:stCondLst>
                                        </p:cTn>
                                        <p:tgtEl>
                                          <p:spTgt spid="30"/>
                                        </p:tgtEl>
                                      </p:cBhvr>
                                      <p:to x="100000" y="100000"/>
                                    </p:animScale>
                                    <p:animScale>
                                      <p:cBhvr>
                                        <p:cTn id="15" dur="26">
                                          <p:stCondLst>
                                            <p:cond delay="1312"/>
                                          </p:stCondLst>
                                        </p:cTn>
                                        <p:tgtEl>
                                          <p:spTgt spid="30"/>
                                        </p:tgtEl>
                                      </p:cBhvr>
                                      <p:to x="100000" y="80000"/>
                                    </p:animScale>
                                    <p:animScale>
                                      <p:cBhvr>
                                        <p:cTn id="16" dur="166" decel="50000">
                                          <p:stCondLst>
                                            <p:cond delay="1338"/>
                                          </p:stCondLst>
                                        </p:cTn>
                                        <p:tgtEl>
                                          <p:spTgt spid="30"/>
                                        </p:tgtEl>
                                      </p:cBhvr>
                                      <p:to x="100000" y="100000"/>
                                    </p:animScale>
                                    <p:animScale>
                                      <p:cBhvr>
                                        <p:cTn id="17" dur="26">
                                          <p:stCondLst>
                                            <p:cond delay="1642"/>
                                          </p:stCondLst>
                                        </p:cTn>
                                        <p:tgtEl>
                                          <p:spTgt spid="30"/>
                                        </p:tgtEl>
                                      </p:cBhvr>
                                      <p:to x="100000" y="90000"/>
                                    </p:animScale>
                                    <p:animScale>
                                      <p:cBhvr>
                                        <p:cTn id="18" dur="166" decel="50000">
                                          <p:stCondLst>
                                            <p:cond delay="1668"/>
                                          </p:stCondLst>
                                        </p:cTn>
                                        <p:tgtEl>
                                          <p:spTgt spid="30"/>
                                        </p:tgtEl>
                                      </p:cBhvr>
                                      <p:to x="100000" y="100000"/>
                                    </p:animScale>
                                    <p:animScale>
                                      <p:cBhvr>
                                        <p:cTn id="19" dur="26">
                                          <p:stCondLst>
                                            <p:cond delay="1808"/>
                                          </p:stCondLst>
                                        </p:cTn>
                                        <p:tgtEl>
                                          <p:spTgt spid="30"/>
                                        </p:tgtEl>
                                      </p:cBhvr>
                                      <p:to x="100000" y="95000"/>
                                    </p:animScale>
                                    <p:animScale>
                                      <p:cBhvr>
                                        <p:cTn id="20"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gray">
          <a:xfrm>
            <a:off x="221780" y="1691681"/>
            <a:ext cx="4981797" cy="22302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5803" y="1198767"/>
            <a:ext cx="7446068" cy="769441"/>
          </a:xfrm>
          <a:prstGeom prst="rect">
            <a:avLst/>
          </a:prstGeom>
          <a:noFill/>
        </p:spPr>
        <p:txBody>
          <a:bodyPr wrap="square" rtlCol="0">
            <a:spAutoFit/>
          </a:bodyPr>
          <a:lstStyle/>
          <a:p>
            <a:r>
              <a:rPr lang="ja-JP" altLang="en-US" sz="4400" b="1" dirty="0" smtClean="0">
                <a:solidFill>
                  <a:srgbClr val="002060"/>
                </a:solidFill>
              </a:rPr>
              <a:t>新制度のポイント</a:t>
            </a:r>
            <a:endParaRPr kumimoji="1" lang="en-US" altLang="ja-JP" sz="4400" b="1" dirty="0" smtClean="0">
              <a:solidFill>
                <a:srgbClr val="002060"/>
              </a:solidFill>
            </a:endParaRPr>
          </a:p>
        </p:txBody>
      </p:sp>
      <p:grpSp>
        <p:nvGrpSpPr>
          <p:cNvPr id="14" name="グループ化 13"/>
          <p:cNvGrpSpPr/>
          <p:nvPr/>
        </p:nvGrpSpPr>
        <p:grpSpPr bwMode="gray">
          <a:xfrm>
            <a:off x="7661861" y="2527933"/>
            <a:ext cx="4899588" cy="3679902"/>
            <a:chOff x="3669145" y="2452961"/>
            <a:chExt cx="4899588" cy="3679902"/>
          </a:xfrm>
        </p:grpSpPr>
        <p:sp>
          <p:nvSpPr>
            <p:cNvPr id="17" name="楕円 16"/>
            <p:cNvSpPr/>
            <p:nvPr/>
          </p:nvSpPr>
          <p:spPr bwMode="gray">
            <a:xfrm>
              <a:off x="4204851" y="2452961"/>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5" name="テキスト ボックス 14"/>
            <p:cNvSpPr txBox="1"/>
            <p:nvPr/>
          </p:nvSpPr>
          <p:spPr bwMode="gray">
            <a:xfrm>
              <a:off x="3669145" y="3242022"/>
              <a:ext cx="4899588" cy="2492990"/>
            </a:xfrm>
            <a:prstGeom prst="rect">
              <a:avLst/>
            </a:prstGeom>
            <a:solidFill>
              <a:schemeClr val="bg1">
                <a:alpha val="0"/>
              </a:schemeClr>
            </a:solidFill>
          </p:spPr>
          <p:txBody>
            <a:bodyPr wrap="square" rtlCol="0">
              <a:spAutoFit/>
            </a:bodyPr>
            <a:lstStyle/>
            <a:p>
              <a:pPr algn="ctr"/>
              <a:endParaRPr lang="en-US" altLang="ja-JP" sz="3600" b="1" dirty="0" smtClean="0">
                <a:solidFill>
                  <a:srgbClr val="003300"/>
                </a:solidFill>
              </a:endParaRPr>
            </a:p>
            <a:p>
              <a:pPr algn="ctr"/>
              <a:r>
                <a:rPr lang="ja-JP" altLang="en-US" sz="3200" b="1" dirty="0" err="1" smtClean="0">
                  <a:solidFill>
                    <a:srgbClr val="006600"/>
                  </a:solidFill>
                </a:rPr>
                <a:t>じちろう</a:t>
              </a:r>
              <a:r>
                <a:rPr lang="ja-JP" altLang="en-US" sz="3200" b="1" dirty="0" smtClean="0">
                  <a:solidFill>
                    <a:srgbClr val="006600"/>
                  </a:solidFill>
                </a:rPr>
                <a:t>退職者</a:t>
              </a:r>
              <a:endParaRPr lang="en-US" altLang="ja-JP" sz="3200" b="1" dirty="0" smtClean="0">
                <a:solidFill>
                  <a:srgbClr val="006600"/>
                </a:solidFill>
              </a:endParaRPr>
            </a:p>
            <a:p>
              <a:pPr algn="ctr"/>
              <a:r>
                <a:rPr lang="ja-JP" altLang="en-US" sz="3200" b="1" dirty="0" smtClean="0">
                  <a:solidFill>
                    <a:srgbClr val="006600"/>
                  </a:solidFill>
                </a:rPr>
                <a:t>団体生命共済</a:t>
              </a:r>
              <a:endParaRPr lang="en-US" altLang="ja-JP" sz="3200" b="1" dirty="0" smtClean="0">
                <a:solidFill>
                  <a:srgbClr val="006600"/>
                </a:solidFill>
              </a:endParaRPr>
            </a:p>
            <a:p>
              <a:pPr algn="ctr"/>
              <a:r>
                <a:rPr lang="ja-JP" altLang="en-US" sz="3200" b="1" dirty="0" smtClean="0">
                  <a:solidFill>
                    <a:srgbClr val="002060"/>
                  </a:solidFill>
                </a:rPr>
                <a:t>の新設</a:t>
              </a:r>
              <a:endParaRPr lang="en-US" altLang="ja-JP" sz="3200" b="1" dirty="0">
                <a:solidFill>
                  <a:srgbClr val="002060"/>
                </a:solidFill>
              </a:endParaRPr>
            </a:p>
            <a:p>
              <a:endParaRPr lang="en-US" altLang="ja-JP" sz="1200" b="1" u="sng" dirty="0">
                <a:solidFill>
                  <a:srgbClr val="C00000"/>
                </a:solidFill>
              </a:endParaRPr>
            </a:p>
            <a:p>
              <a:endParaRPr lang="en-US" altLang="ja-JP" sz="1200" b="1" dirty="0" smtClean="0">
                <a:solidFill>
                  <a:srgbClr val="002060"/>
                </a:solidFill>
              </a:endParaRPr>
            </a:p>
          </p:txBody>
        </p:sp>
      </p:grpSp>
      <p:sp>
        <p:nvSpPr>
          <p:cNvPr id="13" name="タイトル 1"/>
          <p:cNvSpPr>
            <a:spLocks noGrp="1"/>
          </p:cNvSpPr>
          <p:nvPr>
            <p:ph type="title"/>
          </p:nvPr>
        </p:nvSpPr>
        <p:spPr>
          <a:xfrm>
            <a:off x="445803" y="242850"/>
            <a:ext cx="11274129" cy="1320800"/>
          </a:xfrm>
        </p:spPr>
        <p:txBody>
          <a:bodyPr>
            <a:noAutofit/>
          </a:bodyPr>
          <a:lstStyle/>
          <a:p>
            <a:r>
              <a:rPr lang="en-US" altLang="ja-JP" sz="4000" b="1" u="sng" dirty="0" smtClean="0">
                <a:solidFill>
                  <a:srgbClr val="002060"/>
                </a:solidFill>
                <a:latin typeface="+mn-ea"/>
                <a:ea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a:t>
            </a:r>
            <a:r>
              <a:rPr lang="ja-JP" altLang="en-US" sz="4000" b="1" u="sng" dirty="0" smtClean="0">
                <a:solidFill>
                  <a:srgbClr val="002060"/>
                </a:solidFill>
              </a:rPr>
              <a:t>ついて</a:t>
            </a:r>
            <a:endParaRPr kumimoji="1" lang="ja-JP" altLang="en-US" sz="4000" b="1" u="sng"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solidFill>
                  <a:schemeClr val="bg1"/>
                </a:solidFill>
                <a:latin typeface="+mn-ea"/>
              </a:rPr>
              <a:t>8</a:t>
            </a:r>
            <a:endParaRPr lang="ja-JP" altLang="en-US" sz="2000" dirty="0">
              <a:solidFill>
                <a:schemeClr val="bg1"/>
              </a:solidFill>
              <a:latin typeface="+mn-ea"/>
            </a:endParaRPr>
          </a:p>
        </p:txBody>
      </p:sp>
      <p:grpSp>
        <p:nvGrpSpPr>
          <p:cNvPr id="16" name="グループ化 15"/>
          <p:cNvGrpSpPr/>
          <p:nvPr/>
        </p:nvGrpSpPr>
        <p:grpSpPr bwMode="gray">
          <a:xfrm>
            <a:off x="3671160" y="2516987"/>
            <a:ext cx="4883523" cy="3679902"/>
            <a:chOff x="7724204" y="2452961"/>
            <a:chExt cx="4883523" cy="3679902"/>
          </a:xfrm>
        </p:grpSpPr>
        <p:sp>
          <p:nvSpPr>
            <p:cNvPr id="18" name="楕円 17"/>
            <p:cNvSpPr/>
            <p:nvPr/>
          </p:nvSpPr>
          <p:spPr bwMode="gray">
            <a:xfrm>
              <a:off x="8197567" y="2452961"/>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テキスト ボックス 7"/>
            <p:cNvSpPr txBox="1"/>
            <p:nvPr/>
          </p:nvSpPr>
          <p:spPr bwMode="gray">
            <a:xfrm>
              <a:off x="7724204" y="3765242"/>
              <a:ext cx="4883523" cy="1446550"/>
            </a:xfrm>
            <a:prstGeom prst="rect">
              <a:avLst/>
            </a:prstGeom>
            <a:solidFill>
              <a:schemeClr val="bg1">
                <a:alpha val="0"/>
              </a:schemeClr>
            </a:solidFill>
          </p:spPr>
          <p:txBody>
            <a:bodyPr wrap="square" rtlCol="0">
              <a:spAutoFit/>
            </a:bodyPr>
            <a:lstStyle/>
            <a:p>
              <a:endParaRPr lang="en-US" altLang="ja-JP" sz="1200" b="1" u="sng" dirty="0">
                <a:solidFill>
                  <a:srgbClr val="C00000"/>
                </a:solidFill>
              </a:endParaRPr>
            </a:p>
            <a:p>
              <a:pPr lvl="0" algn="ctr"/>
              <a:r>
                <a:rPr lang="ja-JP" altLang="en-US" sz="3200" b="1" dirty="0" smtClean="0">
                  <a:solidFill>
                    <a:srgbClr val="006600"/>
                  </a:solidFill>
                </a:rPr>
                <a:t>男女</a:t>
              </a:r>
              <a:r>
                <a:rPr lang="ja-JP" altLang="en-US" sz="3200" b="1" dirty="0">
                  <a:solidFill>
                    <a:srgbClr val="006600"/>
                  </a:solidFill>
                </a:rPr>
                <a:t>別</a:t>
              </a:r>
              <a:r>
                <a:rPr lang="ja-JP" altLang="en-US" sz="3200" b="1" dirty="0" smtClean="0">
                  <a:solidFill>
                    <a:srgbClr val="006600"/>
                  </a:solidFill>
                </a:rPr>
                <a:t>・年齢群団別</a:t>
              </a:r>
              <a:endParaRPr lang="en-US" altLang="ja-JP" sz="3200" b="1" dirty="0" smtClean="0">
                <a:solidFill>
                  <a:srgbClr val="006600"/>
                </a:solidFill>
              </a:endParaRPr>
            </a:p>
            <a:p>
              <a:pPr lvl="0" algn="ctr"/>
              <a:r>
                <a:rPr lang="ja-JP" altLang="en-US" sz="3200" b="1" dirty="0" smtClean="0">
                  <a:solidFill>
                    <a:srgbClr val="002060"/>
                  </a:solidFill>
                </a:rPr>
                <a:t>掛金体系への変更</a:t>
              </a:r>
              <a:endParaRPr lang="en-US" altLang="ja-JP" sz="3200" b="1" dirty="0">
                <a:solidFill>
                  <a:srgbClr val="002060"/>
                </a:solidFill>
              </a:endParaRPr>
            </a:p>
            <a:p>
              <a:endParaRPr lang="en-US" altLang="ja-JP" sz="1200" b="1" dirty="0" smtClean="0">
                <a:solidFill>
                  <a:srgbClr val="002060"/>
                </a:solidFill>
              </a:endParaRPr>
            </a:p>
          </p:txBody>
        </p:sp>
      </p:gr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a:xfrm>
            <a:off x="5659906" y="2867016"/>
            <a:ext cx="895350" cy="857250"/>
          </a:xfrm>
          <a:prstGeom prst="rect">
            <a:avLst/>
          </a:prstGeom>
        </p:spPr>
      </p:pic>
      <p:pic>
        <p:nvPicPr>
          <p:cNvPr id="5" name="図 4"/>
          <p:cNvPicPr>
            <a:picLocks noChangeAspect="1"/>
          </p:cNvPicPr>
          <p:nvPr/>
        </p:nvPicPr>
        <p:blipFill>
          <a:blip r:embed="rId5">
            <a:extLst>
              <a:ext uri="{BEBA8EAE-BF5A-486C-A8C5-ECC9F3942E4B}">
                <a14:imgProps xmlns:a14="http://schemas.microsoft.com/office/drawing/2010/main">
                  <a14:imgLayer r:embed="rId6">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a:xfrm>
            <a:off x="9683030" y="2857491"/>
            <a:ext cx="857250" cy="866775"/>
          </a:xfrm>
          <a:prstGeom prst="rect">
            <a:avLst/>
          </a:prstGeom>
        </p:spPr>
      </p:pic>
      <p:sp>
        <p:nvSpPr>
          <p:cNvPr id="20" name="正方形/長方形 19"/>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tx1">
                    <a:lumMod val="75000"/>
                  </a:schemeClr>
                </a:solidFill>
                <a:latin typeface="+mj-ea"/>
                <a:ea typeface="+mj-ea"/>
                <a:cs typeface="Times New Roman" panose="02020603050405020304" pitchFamily="18" charset="0"/>
              </a:rPr>
              <a:t>本</a:t>
            </a:r>
            <a:r>
              <a:rPr lang="ja-JP" altLang="en-US" sz="1400" kern="100" dirty="0" smtClean="0">
                <a:solidFill>
                  <a:schemeClr val="tx1">
                    <a:lumMod val="75000"/>
                  </a:schemeClr>
                </a:solidFill>
                <a:latin typeface="+mj-ea"/>
                <a:ea typeface="+mj-ea"/>
                <a:cs typeface="Times New Roman" panose="02020603050405020304" pitchFamily="18" charset="0"/>
              </a:rPr>
              <a:t>動画</a:t>
            </a:r>
            <a:r>
              <a:rPr lang="ja-JP" altLang="ja-JP" sz="1400" kern="100" dirty="0" smtClean="0">
                <a:solidFill>
                  <a:schemeClr val="tx1">
                    <a:lumMod val="75000"/>
                  </a:schemeClr>
                </a:solidFill>
                <a:latin typeface="+mj-ea"/>
                <a:ea typeface="+mj-ea"/>
                <a:cs typeface="Times New Roman" panose="02020603050405020304" pitchFamily="18" charset="0"/>
              </a:rPr>
              <a:t>は</a:t>
            </a:r>
            <a:r>
              <a:rPr lang="ja-JP" altLang="en-US" sz="1400" kern="100" dirty="0" smtClean="0">
                <a:solidFill>
                  <a:schemeClr val="tx1">
                    <a:lumMod val="75000"/>
                  </a:schemeClr>
                </a:solidFill>
                <a:latin typeface="+mj-ea"/>
                <a:ea typeface="+mj-ea"/>
                <a:cs typeface="Times New Roman" panose="02020603050405020304" pitchFamily="18" charset="0"/>
              </a:rPr>
              <a:t>、情報提供</a:t>
            </a:r>
            <a:r>
              <a:rPr lang="ja-JP" altLang="ja-JP" sz="1400" kern="100" dirty="0" smtClean="0">
                <a:solidFill>
                  <a:schemeClr val="tx1">
                    <a:lumMod val="75000"/>
                  </a:schemeClr>
                </a:solidFill>
                <a:latin typeface="+mj-ea"/>
                <a:ea typeface="+mj-ea"/>
                <a:cs typeface="Times New Roman" panose="02020603050405020304" pitchFamily="18" charset="0"/>
              </a:rPr>
              <a:t>を</a:t>
            </a:r>
            <a:r>
              <a:rPr lang="ja-JP" altLang="ja-JP" sz="1400" kern="100" dirty="0">
                <a:solidFill>
                  <a:schemeClr val="tx1">
                    <a:lumMod val="75000"/>
                  </a:schemeClr>
                </a:solidFill>
                <a:latin typeface="+mj-ea"/>
                <a:ea typeface="+mj-ea"/>
                <a:cs typeface="Times New Roman" panose="02020603050405020304" pitchFamily="18" charset="0"/>
              </a:rPr>
              <a:t>目的としたものであり</a:t>
            </a:r>
            <a:r>
              <a:rPr lang="ja-JP" altLang="ja-JP" sz="1400" kern="100" dirty="0" smtClean="0">
                <a:solidFill>
                  <a:schemeClr val="tx1">
                    <a:lumMod val="75000"/>
                  </a:schemeClr>
                </a:solidFill>
                <a:latin typeface="+mj-ea"/>
                <a:ea typeface="+mj-ea"/>
                <a:cs typeface="Times New Roman" panose="02020603050405020304" pitchFamily="18" charset="0"/>
              </a:rPr>
              <a:t>、</a:t>
            </a:r>
            <a:r>
              <a:rPr lang="ja-JP" altLang="en-US" sz="1400" kern="100" dirty="0" smtClean="0">
                <a:solidFill>
                  <a:schemeClr val="tx1">
                    <a:lumMod val="75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tx1">
                  <a:lumMod val="75000"/>
                </a:schemeClr>
              </a:solidFill>
              <a:effectLst/>
              <a:latin typeface="+mj-ea"/>
              <a:ea typeface="+mj-ea"/>
              <a:cs typeface="Times New Roman" panose="02020603050405020304" pitchFamily="18" charset="0"/>
            </a:endParaRPr>
          </a:p>
        </p:txBody>
      </p:sp>
      <p:grpSp>
        <p:nvGrpSpPr>
          <p:cNvPr id="2" name="グループ化 1"/>
          <p:cNvGrpSpPr/>
          <p:nvPr/>
        </p:nvGrpSpPr>
        <p:grpSpPr bwMode="gray">
          <a:xfrm>
            <a:off x="-130409" y="2527933"/>
            <a:ext cx="4299246" cy="3694240"/>
            <a:chOff x="-130409" y="2527933"/>
            <a:chExt cx="4299246" cy="3694240"/>
          </a:xfrm>
        </p:grpSpPr>
        <p:grpSp>
          <p:nvGrpSpPr>
            <p:cNvPr id="7" name="グループ化 6"/>
            <p:cNvGrpSpPr/>
            <p:nvPr/>
          </p:nvGrpSpPr>
          <p:grpSpPr bwMode="gray">
            <a:xfrm>
              <a:off x="-130409" y="2527933"/>
              <a:ext cx="4299246" cy="3679902"/>
              <a:chOff x="-92777" y="2493792"/>
              <a:chExt cx="4299246" cy="3679902"/>
            </a:xfrm>
          </p:grpSpPr>
          <p:sp>
            <p:nvSpPr>
              <p:cNvPr id="19" name="楕円 18"/>
              <p:cNvSpPr/>
              <p:nvPr/>
            </p:nvSpPr>
            <p:spPr bwMode="gray">
              <a:xfrm>
                <a:off x="237732" y="2493792"/>
                <a:ext cx="3828176" cy="367990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テキスト ボックス 10"/>
              <p:cNvSpPr txBox="1"/>
              <p:nvPr/>
            </p:nvSpPr>
            <p:spPr bwMode="gray">
              <a:xfrm>
                <a:off x="-92777" y="3687411"/>
                <a:ext cx="4299246" cy="1846659"/>
              </a:xfrm>
              <a:prstGeom prst="rect">
                <a:avLst/>
              </a:prstGeom>
              <a:solidFill>
                <a:schemeClr val="bg1">
                  <a:alpha val="0"/>
                </a:schemeClr>
              </a:solidFill>
            </p:spPr>
            <p:txBody>
              <a:bodyPr wrap="square" rtlCol="0">
                <a:spAutoFit/>
              </a:bodyPr>
              <a:lstStyle/>
              <a:p>
                <a:pPr algn="ctr"/>
                <a:r>
                  <a:rPr lang="ja-JP" altLang="en-US" sz="3600" b="1" dirty="0" smtClean="0">
                    <a:solidFill>
                      <a:srgbClr val="002060"/>
                    </a:solidFill>
                  </a:rPr>
                  <a:t>医療保障の充実</a:t>
                </a:r>
                <a:endParaRPr lang="en-US" altLang="ja-JP" sz="3600" b="1" dirty="0" smtClean="0">
                  <a:solidFill>
                    <a:srgbClr val="002060"/>
                  </a:solidFill>
                </a:endParaRPr>
              </a:p>
              <a:p>
                <a:pPr algn="ctr"/>
                <a:endParaRPr lang="en-US" altLang="ja-JP" sz="1000" b="1" dirty="0" smtClean="0">
                  <a:solidFill>
                    <a:srgbClr val="002060"/>
                  </a:solidFill>
                </a:endParaRPr>
              </a:p>
              <a:p>
                <a:r>
                  <a:rPr lang="ja-JP" altLang="en-US" sz="2800" b="1" dirty="0" smtClean="0">
                    <a:solidFill>
                      <a:srgbClr val="002060"/>
                    </a:solidFill>
                  </a:rPr>
                  <a:t>　　・</a:t>
                </a:r>
                <a:r>
                  <a:rPr lang="ja-JP" altLang="en-US" sz="2800" b="1" dirty="0" smtClean="0">
                    <a:solidFill>
                      <a:srgbClr val="006600"/>
                    </a:solidFill>
                  </a:rPr>
                  <a:t>がん保障</a:t>
                </a:r>
                <a:endParaRPr lang="en-US" altLang="ja-JP" sz="2800" b="1" dirty="0">
                  <a:solidFill>
                    <a:srgbClr val="006600"/>
                  </a:solidFill>
                </a:endParaRPr>
              </a:p>
              <a:p>
                <a:r>
                  <a:rPr lang="ja-JP" altLang="en-US" sz="2800" b="1" dirty="0" smtClean="0">
                    <a:solidFill>
                      <a:srgbClr val="003300"/>
                    </a:solidFill>
                  </a:rPr>
                  <a:t>　　</a:t>
                </a:r>
                <a:r>
                  <a:rPr lang="ja-JP" altLang="en-US" sz="2800" b="1" dirty="0" smtClean="0">
                    <a:solidFill>
                      <a:srgbClr val="002060"/>
                    </a:solidFill>
                  </a:rPr>
                  <a:t>・</a:t>
                </a:r>
                <a:r>
                  <a:rPr lang="ja-JP" altLang="en-US" sz="2800" b="1" dirty="0" smtClean="0">
                    <a:solidFill>
                      <a:srgbClr val="006600"/>
                    </a:solidFill>
                  </a:rPr>
                  <a:t>先進医療保障 </a:t>
                </a:r>
                <a:r>
                  <a:rPr lang="ja-JP" altLang="en-US" sz="2000" b="1" dirty="0" smtClean="0">
                    <a:solidFill>
                      <a:srgbClr val="002060"/>
                    </a:solidFill>
                  </a:rPr>
                  <a:t>など</a:t>
                </a:r>
                <a:endParaRPr lang="en-US" altLang="ja-JP" sz="2800" b="1" dirty="0" smtClean="0">
                  <a:solidFill>
                    <a:srgbClr val="002060"/>
                  </a:solidFill>
                </a:endParaRPr>
              </a:p>
              <a:p>
                <a:endParaRPr lang="en-US" altLang="ja-JP" sz="1200" b="1" dirty="0" smtClean="0">
                  <a:solidFill>
                    <a:srgbClr val="002060"/>
                  </a:solidFill>
                </a:endParaRPr>
              </a:p>
            </p:txBody>
          </p:sp>
        </p:grpSp>
        <p:pic>
          <p:nvPicPr>
            <p:cNvPr id="3" name="図 2"/>
            <p:cNvPicPr>
              <a:picLocks noChangeAspect="1"/>
            </p:cNvPicPr>
            <p:nvPr/>
          </p:nvPicPr>
          <p:blipFill>
            <a:blip r:embed="rId7">
              <a:extLst>
                <a:ext uri="{BEBA8EAE-BF5A-486C-A8C5-ECC9F3942E4B}">
                  <a14:imgProps xmlns:a14="http://schemas.microsoft.com/office/drawing/2010/main">
                    <a14:imgLayer r:embed="rId8">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bwMode="gray">
            <a:xfrm>
              <a:off x="1562014" y="2811061"/>
              <a:ext cx="914400" cy="866775"/>
            </a:xfrm>
            <a:prstGeom prst="rect">
              <a:avLst/>
            </a:prstGeom>
          </p:spPr>
        </p:pic>
        <p:sp>
          <p:nvSpPr>
            <p:cNvPr id="22" name="楕円 21"/>
            <p:cNvSpPr/>
            <p:nvPr/>
          </p:nvSpPr>
          <p:spPr bwMode="gray">
            <a:xfrm>
              <a:off x="204792" y="2542271"/>
              <a:ext cx="3828176" cy="3679902"/>
            </a:xfrm>
            <a:prstGeom prst="ellipse">
              <a:avLst/>
            </a:prstGeom>
            <a:noFill/>
            <a:ln w="762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155317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9696</TotalTime>
  <Words>4931</Words>
  <Application>Microsoft Office PowerPoint</Application>
  <PresentationFormat>ワイド画面</PresentationFormat>
  <Paragraphs>487</Paragraphs>
  <Slides>32</Slides>
  <Notes>32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32</vt:i4>
      </vt:variant>
    </vt:vector>
  </HeadingPairs>
  <TitlesOfParts>
    <vt:vector size="46" baseType="lpstr">
      <vt:lpstr>A-OTF 新ゴ Pro L</vt:lpstr>
      <vt:lpstr>A-OTF 新ゴ Pro M</vt:lpstr>
      <vt:lpstr>HGP創英角ﾎﾟｯﾌﾟ体</vt:lpstr>
      <vt:lpstr>HGS教科書体</vt:lpstr>
      <vt:lpstr>HGS創英角ﾎﾟｯﾌﾟ体</vt:lpstr>
      <vt:lpstr>HG丸ｺﾞｼｯｸM-PRO</vt:lpstr>
      <vt:lpstr>Meiryo UI</vt:lpstr>
      <vt:lpstr>メイリオ</vt:lpstr>
      <vt:lpstr>游ゴシック</vt:lpstr>
      <vt:lpstr>Arial</vt:lpstr>
      <vt:lpstr>Times New Roman</vt:lpstr>
      <vt:lpstr>Trebuchet MS</vt:lpstr>
      <vt:lpstr>Wingdings 3</vt:lpstr>
      <vt:lpstr>ファセット</vt:lpstr>
      <vt:lpstr>新しくなった 団体生命共済について</vt:lpstr>
      <vt:lpstr>PowerPoint プレゼンテーション</vt:lpstr>
      <vt:lpstr>Ⅰ．はじめに</vt:lpstr>
      <vt:lpstr>Ⅰ．はじめに</vt:lpstr>
      <vt:lpstr>Ⅰ．はじめに</vt:lpstr>
      <vt:lpstr>PowerPoint プレゼンテーション</vt:lpstr>
      <vt:lpstr>Ⅱ．団体生命共済の新制度について</vt:lpstr>
      <vt:lpstr>PowerPoint プレゼンテーション</vt:lpstr>
      <vt:lpstr>Ⅱ．団体生命共済の新制度について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Ⅱ．団体生命共済の新制度について</vt:lpstr>
      <vt:lpstr>Ⅱ．団体生命共済の新制度について </vt:lpstr>
      <vt:lpstr>Ⅱ．団体生命共済の新制度について </vt:lpstr>
      <vt:lpstr>Ⅱ．団体生命共済の新制度について</vt:lpstr>
      <vt:lpstr>PowerPoint プレゼンテーション</vt:lpstr>
      <vt:lpstr>Ⅱ．団体生命共済の新制度について  </vt:lpstr>
      <vt:lpstr>Ⅱ．団体生命共済の新制度について </vt:lpstr>
      <vt:lpstr>Ⅱ．団体生命共済の新制度について </vt:lpstr>
      <vt:lpstr>PowerPoint プレゼンテーション</vt:lpstr>
      <vt:lpstr>Ⅲ．じちろう共済をもっと活用 </vt:lpstr>
      <vt:lpstr>PowerPoint プレゼンテーション</vt:lpstr>
      <vt:lpstr>PowerPoint プレゼンテーション</vt:lpstr>
      <vt:lpstr>PowerPoint プレゼンテーション</vt:lpstr>
      <vt:lpstr>Ⅲ．じちろう共済をもっと活用 </vt:lpstr>
      <vt:lpstr>Ⅲ．じちろう共済をもっと活用 </vt:lpstr>
      <vt:lpstr>さいごに…  </vt:lpstr>
    </vt:vector>
  </TitlesOfParts>
  <Company>全国労働者共済生活協同組合連合会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1223</cp:revision>
  <cp:lastPrinted>2021-11-04T04:45:06Z</cp:lastPrinted>
  <dcterms:created xsi:type="dcterms:W3CDTF">2020-12-09T05:06:39Z</dcterms:created>
  <dcterms:modified xsi:type="dcterms:W3CDTF">2022-03-07T05:04:02Z</dcterms:modified>
</cp:coreProperties>
</file>