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31"/>
  </p:notesMasterIdLst>
  <p:handoutMasterIdLst>
    <p:handoutMasterId r:id="rId32"/>
  </p:handoutMasterIdLst>
  <p:sldIdLst>
    <p:sldId id="256" r:id="rId2"/>
    <p:sldId id="353" r:id="rId3"/>
    <p:sldId id="354" r:id="rId4"/>
    <p:sldId id="307" r:id="rId5"/>
    <p:sldId id="355" r:id="rId6"/>
    <p:sldId id="331" r:id="rId7"/>
    <p:sldId id="323" r:id="rId8"/>
    <p:sldId id="334" r:id="rId9"/>
    <p:sldId id="365" r:id="rId10"/>
    <p:sldId id="348" r:id="rId11"/>
    <p:sldId id="356" r:id="rId12"/>
    <p:sldId id="358" r:id="rId13"/>
    <p:sldId id="359" r:id="rId14"/>
    <p:sldId id="343" r:id="rId15"/>
    <p:sldId id="344" r:id="rId16"/>
    <p:sldId id="342" r:id="rId17"/>
    <p:sldId id="361" r:id="rId18"/>
    <p:sldId id="360" r:id="rId19"/>
    <p:sldId id="345" r:id="rId20"/>
    <p:sldId id="350" r:id="rId21"/>
    <p:sldId id="349" r:id="rId22"/>
    <p:sldId id="346" r:id="rId23"/>
    <p:sldId id="362" r:id="rId24"/>
    <p:sldId id="322" r:id="rId25"/>
    <p:sldId id="363" r:id="rId26"/>
    <p:sldId id="313" r:id="rId27"/>
    <p:sldId id="364" r:id="rId28"/>
    <p:sldId id="341" r:id="rId29"/>
    <p:sldId id="336" r:id="rId3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ユーザー" initials="Wユ" lastIdx="2" clrIdx="0">
    <p:extLst>
      <p:ext uri="{19B8F6BF-5375-455C-9EA6-DF929625EA0E}">
        <p15:presenceInfo xmlns:p15="http://schemas.microsoft.com/office/powerpoint/2012/main" userId="Windows ユーザ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7F3FF"/>
    <a:srgbClr val="97CBFF"/>
    <a:srgbClr val="5050A0"/>
    <a:srgbClr val="C9E4FF"/>
    <a:srgbClr val="EFF8DC"/>
    <a:srgbClr val="401B5B"/>
    <a:srgbClr val="D25500"/>
    <a:srgbClr val="E25B00"/>
    <a:srgbClr val="EE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270" autoAdjust="0"/>
  </p:normalViewPr>
  <p:slideViewPr>
    <p:cSldViewPr snapToGrid="0">
      <p:cViewPr varScale="1">
        <p:scale>
          <a:sx n="59" d="100"/>
          <a:sy n="59" d="100"/>
        </p:scale>
        <p:origin x="72" y="270"/>
      </p:cViewPr>
      <p:guideLst/>
    </p:cSldViewPr>
  </p:slideViewPr>
  <p:notesTextViewPr>
    <p:cViewPr>
      <p:scale>
        <a:sx n="100" d="100"/>
        <a:sy n="100" d="100"/>
      </p:scale>
      <p:origin x="0" y="0"/>
    </p:cViewPr>
  </p:notesTextViewPr>
  <p:notesViewPr>
    <p:cSldViewPr snapToGrid="0">
      <p:cViewPr varScale="1">
        <p:scale>
          <a:sx n="81" d="100"/>
          <a:sy n="81"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_____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_____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______11.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___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___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___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20</a:t>
            </a:r>
            <a:r>
              <a:rPr lang="ja-JP" altLang="en-US"/>
              <a:t>代女性</a:t>
            </a:r>
          </a:p>
        </c:rich>
      </c:tx>
      <c:layout/>
      <c:overlay val="0"/>
    </c:title>
    <c:autoTitleDeleted val="0"/>
    <c:plotArea>
      <c:layout/>
      <c:barChart>
        <c:barDir val="bar"/>
        <c:grouping val="clustered"/>
        <c:varyColors val="0"/>
        <c:ser>
          <c:idx val="0"/>
          <c:order val="0"/>
          <c:tx>
            <c:strRef>
              <c:f>全請求事由!$C$35</c:f>
              <c:strCache>
                <c:ptCount val="1"/>
                <c:pt idx="0">
                  <c:v>20代女性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全請求事由!$A$36:$A$43</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全請求事由!$C$36:$C$43</c:f>
              <c:numCache>
                <c:formatCode>0.00%</c:formatCode>
                <c:ptCount val="8"/>
                <c:pt idx="0">
                  <c:v>0.16811955168119552</c:v>
                </c:pt>
                <c:pt idx="1">
                  <c:v>3.4869240348692404E-2</c:v>
                </c:pt>
                <c:pt idx="2">
                  <c:v>2.1170610211706103E-2</c:v>
                </c:pt>
                <c:pt idx="3">
                  <c:v>9.8381070983810714E-2</c:v>
                </c:pt>
                <c:pt idx="4">
                  <c:v>5.6039850560398508E-2</c:v>
                </c:pt>
                <c:pt idx="5">
                  <c:v>0.32752179327521791</c:v>
                </c:pt>
                <c:pt idx="6">
                  <c:v>4.1095890410958902E-2</c:v>
                </c:pt>
                <c:pt idx="7">
                  <c:v>0.25280199252801994</c:v>
                </c:pt>
              </c:numCache>
            </c:numRef>
          </c:val>
          <c:extLst>
            <c:ext xmlns:c16="http://schemas.microsoft.com/office/drawing/2014/chart" uri="{C3380CC4-5D6E-409C-BE32-E72D297353CC}">
              <c16:uniqueId val="{00000000-8A65-4784-A800-5647E1A23C6E}"/>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60</a:t>
            </a:r>
            <a:r>
              <a:rPr lang="ja-JP" altLang="en-US"/>
              <a:t>代男性</a:t>
            </a:r>
          </a:p>
        </c:rich>
      </c:tx>
      <c:layout/>
      <c:overlay val="0"/>
    </c:title>
    <c:autoTitleDeleted val="0"/>
    <c:plotArea>
      <c:layout/>
      <c:barChart>
        <c:barDir val="bar"/>
        <c:grouping val="clustered"/>
        <c:varyColors val="0"/>
        <c:ser>
          <c:idx val="0"/>
          <c:order val="0"/>
          <c:tx>
            <c:strRef>
              <c:f>全請求事由!$G$14</c:f>
              <c:strCache>
                <c:ptCount val="1"/>
                <c:pt idx="0">
                  <c:v>60代男性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全請求事由!$A$15:$A$22</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全請求事由!$G$15:$G$22</c:f>
              <c:numCache>
                <c:formatCode>0.00%</c:formatCode>
                <c:ptCount val="8"/>
                <c:pt idx="0">
                  <c:v>0.16585024492652203</c:v>
                </c:pt>
                <c:pt idx="1">
                  <c:v>0.30090972708187541</c:v>
                </c:pt>
                <c:pt idx="2">
                  <c:v>0.17984604618614417</c:v>
                </c:pt>
                <c:pt idx="3">
                  <c:v>6.1581525542337298E-2</c:v>
                </c:pt>
                <c:pt idx="4">
                  <c:v>5.8782365290412877E-2</c:v>
                </c:pt>
                <c:pt idx="5">
                  <c:v>0</c:v>
                </c:pt>
                <c:pt idx="6">
                  <c:v>8.3974807557732675E-3</c:v>
                </c:pt>
                <c:pt idx="7">
                  <c:v>0.22463261021693492</c:v>
                </c:pt>
              </c:numCache>
            </c:numRef>
          </c:val>
          <c:extLst>
            <c:ext xmlns:c16="http://schemas.microsoft.com/office/drawing/2014/chart" uri="{C3380CC4-5D6E-409C-BE32-E72D297353CC}">
              <c16:uniqueId val="{00000000-9D49-4E18-982B-225C332D1E2D}"/>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50</a:t>
            </a:r>
            <a:r>
              <a:rPr lang="ja-JP" altLang="en-US"/>
              <a:t>代男性</a:t>
            </a:r>
          </a:p>
        </c:rich>
      </c:tx>
      <c:layout/>
      <c:overlay val="0"/>
    </c:title>
    <c:autoTitleDeleted val="0"/>
    <c:plotArea>
      <c:layout/>
      <c:barChart>
        <c:barDir val="bar"/>
        <c:grouping val="clustered"/>
        <c:varyColors val="0"/>
        <c:ser>
          <c:idx val="0"/>
          <c:order val="0"/>
          <c:tx>
            <c:strRef>
              <c:f>全請求事由!$F$14</c:f>
              <c:strCache>
                <c:ptCount val="1"/>
                <c:pt idx="0">
                  <c:v>50代男性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全請求事由!$A$15:$A$22</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全請求事由!$F$15:$F$22</c:f>
              <c:numCache>
                <c:formatCode>0.00%</c:formatCode>
                <c:ptCount val="8"/>
                <c:pt idx="0">
                  <c:v>0.2378505673303361</c:v>
                </c:pt>
                <c:pt idx="1">
                  <c:v>0.20402483408263755</c:v>
                </c:pt>
                <c:pt idx="2">
                  <c:v>0.17469492614001284</c:v>
                </c:pt>
                <c:pt idx="3">
                  <c:v>7.7713551701991013E-2</c:v>
                </c:pt>
                <c:pt idx="4">
                  <c:v>7.0434596446157141E-2</c:v>
                </c:pt>
                <c:pt idx="5">
                  <c:v>0</c:v>
                </c:pt>
                <c:pt idx="6">
                  <c:v>2.6546777991864699E-2</c:v>
                </c:pt>
                <c:pt idx="7">
                  <c:v>0.20873474630700065</c:v>
                </c:pt>
              </c:numCache>
            </c:numRef>
          </c:val>
          <c:extLst>
            <c:ext xmlns:c16="http://schemas.microsoft.com/office/drawing/2014/chart" uri="{C3380CC4-5D6E-409C-BE32-E72D297353CC}">
              <c16:uniqueId val="{00000000-D674-49E4-93E1-F987E725286D}"/>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50</a:t>
            </a:r>
            <a:r>
              <a:rPr lang="ja-JP" altLang="en-US"/>
              <a:t>代女性</a:t>
            </a:r>
          </a:p>
        </c:rich>
      </c:tx>
      <c:layout/>
      <c:overlay val="0"/>
    </c:title>
    <c:autoTitleDeleted val="0"/>
    <c:plotArea>
      <c:layout/>
      <c:barChart>
        <c:barDir val="bar"/>
        <c:grouping val="clustered"/>
        <c:varyColors val="0"/>
        <c:ser>
          <c:idx val="0"/>
          <c:order val="0"/>
          <c:tx>
            <c:strRef>
              <c:f>全請求事由!$F$35</c:f>
              <c:strCache>
                <c:ptCount val="1"/>
                <c:pt idx="0">
                  <c:v>50代女性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全請求事由!$A$36:$A$43</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全請求事由!$F$36:$F$43</c:f>
              <c:numCache>
                <c:formatCode>0.00%</c:formatCode>
                <c:ptCount val="8"/>
                <c:pt idx="0">
                  <c:v>0.22785714285714287</c:v>
                </c:pt>
                <c:pt idx="1">
                  <c:v>0.33607142857142858</c:v>
                </c:pt>
                <c:pt idx="2">
                  <c:v>8.0357142857142863E-2</c:v>
                </c:pt>
                <c:pt idx="3">
                  <c:v>4.4999999999999998E-2</c:v>
                </c:pt>
                <c:pt idx="4">
                  <c:v>5.6785714285714287E-2</c:v>
                </c:pt>
                <c:pt idx="5">
                  <c:v>0</c:v>
                </c:pt>
                <c:pt idx="6">
                  <c:v>2.5000000000000001E-2</c:v>
                </c:pt>
                <c:pt idx="7">
                  <c:v>0.22892857142857143</c:v>
                </c:pt>
              </c:numCache>
            </c:numRef>
          </c:val>
          <c:extLst>
            <c:ext xmlns:c16="http://schemas.microsoft.com/office/drawing/2014/chart" uri="{C3380CC4-5D6E-409C-BE32-E72D297353CC}">
              <c16:uniqueId val="{00000000-18F4-49D9-995F-30A35188DEAE}"/>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20</a:t>
            </a:r>
            <a:r>
              <a:rPr lang="ja-JP" altLang="en-US"/>
              <a:t>代男性</a:t>
            </a:r>
          </a:p>
        </c:rich>
      </c:tx>
      <c:layout/>
      <c:overlay val="0"/>
    </c:title>
    <c:autoTitleDeleted val="0"/>
    <c:plotArea>
      <c:layout/>
      <c:barChart>
        <c:barDir val="bar"/>
        <c:grouping val="clustered"/>
        <c:varyColors val="0"/>
        <c:ser>
          <c:idx val="0"/>
          <c:order val="0"/>
          <c:tx>
            <c:strRef>
              <c:f>全請求事由!$C$14</c:f>
              <c:strCache>
                <c:ptCount val="1"/>
                <c:pt idx="0">
                  <c:v>20代男性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全請求事由!$A$15:$A$22</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全請求事由!$C$15:$C$22</c:f>
              <c:numCache>
                <c:formatCode>0.00%</c:formatCode>
                <c:ptCount val="8"/>
                <c:pt idx="0">
                  <c:v>0.45680819912152271</c:v>
                </c:pt>
                <c:pt idx="1">
                  <c:v>4.6852122986822842E-2</c:v>
                </c:pt>
                <c:pt idx="2">
                  <c:v>1.7569546120058566E-2</c:v>
                </c:pt>
                <c:pt idx="3">
                  <c:v>0.1171303074670571</c:v>
                </c:pt>
                <c:pt idx="4">
                  <c:v>2.7818448023426062E-2</c:v>
                </c:pt>
                <c:pt idx="5">
                  <c:v>0</c:v>
                </c:pt>
                <c:pt idx="6">
                  <c:v>4.3923865300146414E-2</c:v>
                </c:pt>
                <c:pt idx="7">
                  <c:v>0.28989751098096633</c:v>
                </c:pt>
              </c:numCache>
            </c:numRef>
          </c:val>
          <c:extLst>
            <c:ext xmlns:c16="http://schemas.microsoft.com/office/drawing/2014/chart" uri="{C3380CC4-5D6E-409C-BE32-E72D297353CC}">
              <c16:uniqueId val="{00000000-4C88-4D66-8A7D-0A09C1979AA9}"/>
            </c:ext>
          </c:extLst>
        </c:ser>
        <c:dLbls>
          <c:showLegendKey val="0"/>
          <c:showVal val="0"/>
          <c:showCatName val="0"/>
          <c:showSerName val="0"/>
          <c:showPercent val="0"/>
          <c:showBubbleSize val="0"/>
        </c:dLbls>
        <c:gapWidth val="150"/>
        <c:axId val="450576240"/>
        <c:axId val="1"/>
      </c:barChart>
      <c:catAx>
        <c:axId val="450576240"/>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450576240"/>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30</a:t>
            </a:r>
            <a:r>
              <a:rPr lang="ja-JP" altLang="en-US"/>
              <a:t>代女性</a:t>
            </a:r>
          </a:p>
        </c:rich>
      </c:tx>
      <c:layout/>
      <c:overlay val="0"/>
    </c:title>
    <c:autoTitleDeleted val="0"/>
    <c:plotArea>
      <c:layout/>
      <c:barChart>
        <c:barDir val="bar"/>
        <c:grouping val="clustered"/>
        <c:varyColors val="0"/>
        <c:ser>
          <c:idx val="0"/>
          <c:order val="0"/>
          <c:tx>
            <c:strRef>
              <c:f>全請求事由!$D$35</c:f>
              <c:strCache>
                <c:ptCount val="1"/>
                <c:pt idx="0">
                  <c:v>30代女性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全請求事由!$A$36:$A$43</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全請求事由!$D$36:$D$43</c:f>
              <c:numCache>
                <c:formatCode>0.00%</c:formatCode>
                <c:ptCount val="8"/>
                <c:pt idx="0">
                  <c:v>0.11538461538461539</c:v>
                </c:pt>
                <c:pt idx="1">
                  <c:v>8.2517482517482518E-2</c:v>
                </c:pt>
                <c:pt idx="2">
                  <c:v>2.5174825174825177E-2</c:v>
                </c:pt>
                <c:pt idx="3">
                  <c:v>3.2867132867132866E-2</c:v>
                </c:pt>
                <c:pt idx="4">
                  <c:v>5.1748251748251747E-2</c:v>
                </c:pt>
                <c:pt idx="5">
                  <c:v>0.51258741258741258</c:v>
                </c:pt>
                <c:pt idx="6">
                  <c:v>1.5384615384615385E-2</c:v>
                </c:pt>
                <c:pt idx="7">
                  <c:v>0.16433566433566432</c:v>
                </c:pt>
              </c:numCache>
            </c:numRef>
          </c:val>
          <c:extLst>
            <c:ext xmlns:c16="http://schemas.microsoft.com/office/drawing/2014/chart" uri="{C3380CC4-5D6E-409C-BE32-E72D297353CC}">
              <c16:uniqueId val="{00000000-6A6E-4059-9872-CFDAACDDA2A7}"/>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30</a:t>
            </a:r>
            <a:r>
              <a:rPr lang="ja-JP" altLang="en-US"/>
              <a:t>代男性</a:t>
            </a:r>
          </a:p>
        </c:rich>
      </c:tx>
      <c:layout/>
      <c:overlay val="0"/>
    </c:title>
    <c:autoTitleDeleted val="0"/>
    <c:plotArea>
      <c:layout/>
      <c:barChart>
        <c:barDir val="bar"/>
        <c:grouping val="clustered"/>
        <c:varyColors val="0"/>
        <c:ser>
          <c:idx val="0"/>
          <c:order val="0"/>
          <c:tx>
            <c:strRef>
              <c:f>全請求事由!$D$14</c:f>
              <c:strCache>
                <c:ptCount val="1"/>
                <c:pt idx="0">
                  <c:v>30代男性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全請求事由!$A$15:$A$22</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全請求事由!$D$15:$D$22</c:f>
              <c:numCache>
                <c:formatCode>0.00%</c:formatCode>
                <c:ptCount val="8"/>
                <c:pt idx="0">
                  <c:v>0.5</c:v>
                </c:pt>
                <c:pt idx="1">
                  <c:v>5.808656036446469E-2</c:v>
                </c:pt>
                <c:pt idx="2">
                  <c:v>6.3781321184510256E-2</c:v>
                </c:pt>
                <c:pt idx="3">
                  <c:v>8.0865603644646927E-2</c:v>
                </c:pt>
                <c:pt idx="4">
                  <c:v>3.8724373576309798E-2</c:v>
                </c:pt>
                <c:pt idx="5">
                  <c:v>0</c:v>
                </c:pt>
                <c:pt idx="6">
                  <c:v>3.1890660592255128E-2</c:v>
                </c:pt>
                <c:pt idx="7">
                  <c:v>0.22665148063781321</c:v>
                </c:pt>
              </c:numCache>
            </c:numRef>
          </c:val>
          <c:extLst>
            <c:ext xmlns:c16="http://schemas.microsoft.com/office/drawing/2014/chart" uri="{C3380CC4-5D6E-409C-BE32-E72D297353CC}">
              <c16:uniqueId val="{00000000-DBCC-4929-A092-717CAF6B7BF2}"/>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40</a:t>
            </a:r>
            <a:r>
              <a:rPr lang="ja-JP" altLang="en-US"/>
              <a:t>代女性</a:t>
            </a:r>
          </a:p>
        </c:rich>
      </c:tx>
      <c:layout/>
      <c:overlay val="0"/>
    </c:title>
    <c:autoTitleDeleted val="0"/>
    <c:plotArea>
      <c:layout/>
      <c:barChart>
        <c:barDir val="bar"/>
        <c:grouping val="clustered"/>
        <c:varyColors val="0"/>
        <c:ser>
          <c:idx val="0"/>
          <c:order val="0"/>
          <c:tx>
            <c:strRef>
              <c:f>全請求事由!$E$35</c:f>
              <c:strCache>
                <c:ptCount val="1"/>
                <c:pt idx="0">
                  <c:v>40代女性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全請求事由!$A$36:$A$43</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全請求事由!$E$36:$E$43</c:f>
              <c:numCache>
                <c:formatCode>0.00%</c:formatCode>
                <c:ptCount val="8"/>
                <c:pt idx="0">
                  <c:v>0.2227954971857411</c:v>
                </c:pt>
                <c:pt idx="1">
                  <c:v>0.3048780487804878</c:v>
                </c:pt>
                <c:pt idx="2">
                  <c:v>6.6604127579737341E-2</c:v>
                </c:pt>
                <c:pt idx="3">
                  <c:v>4.9718574108818012E-2</c:v>
                </c:pt>
                <c:pt idx="4">
                  <c:v>8.7242026266416514E-2</c:v>
                </c:pt>
                <c:pt idx="5">
                  <c:v>5.3939962476547844E-2</c:v>
                </c:pt>
                <c:pt idx="6">
                  <c:v>2.4390243902439025E-2</c:v>
                </c:pt>
                <c:pt idx="7">
                  <c:v>0.1904315196998124</c:v>
                </c:pt>
              </c:numCache>
            </c:numRef>
          </c:val>
          <c:extLst>
            <c:ext xmlns:c16="http://schemas.microsoft.com/office/drawing/2014/chart" uri="{C3380CC4-5D6E-409C-BE32-E72D297353CC}">
              <c16:uniqueId val="{00000000-B5BB-49BA-958D-C32BCF6FE670}"/>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40</a:t>
            </a:r>
            <a:r>
              <a:rPr lang="ja-JP" altLang="en-US"/>
              <a:t>代男性</a:t>
            </a:r>
          </a:p>
        </c:rich>
      </c:tx>
      <c:layout/>
      <c:overlay val="0"/>
    </c:title>
    <c:autoTitleDeleted val="0"/>
    <c:plotArea>
      <c:layout/>
      <c:barChart>
        <c:barDir val="bar"/>
        <c:grouping val="clustered"/>
        <c:varyColors val="0"/>
        <c:ser>
          <c:idx val="0"/>
          <c:order val="0"/>
          <c:tx>
            <c:strRef>
              <c:f>全請求事由!$E$14</c:f>
              <c:strCache>
                <c:ptCount val="1"/>
                <c:pt idx="0">
                  <c:v>40代男性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全請求事由!$A$15:$A$22</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全請求事由!$E$15:$E$22</c:f>
              <c:numCache>
                <c:formatCode>0.00%</c:formatCode>
                <c:ptCount val="8"/>
                <c:pt idx="0">
                  <c:v>0.3785764131193301</c:v>
                </c:pt>
                <c:pt idx="1">
                  <c:v>0.12770411723656663</c:v>
                </c:pt>
                <c:pt idx="2">
                  <c:v>0.10816468946266573</c:v>
                </c:pt>
                <c:pt idx="3">
                  <c:v>8.2344731332868112E-2</c:v>
                </c:pt>
                <c:pt idx="4">
                  <c:v>6.1409630146545706E-2</c:v>
                </c:pt>
                <c:pt idx="5">
                  <c:v>0</c:v>
                </c:pt>
                <c:pt idx="6">
                  <c:v>4.3265875785066292E-2</c:v>
                </c:pt>
                <c:pt idx="7">
                  <c:v>0.19853454291695743</c:v>
                </c:pt>
              </c:numCache>
            </c:numRef>
          </c:val>
          <c:extLst>
            <c:ext xmlns:c16="http://schemas.microsoft.com/office/drawing/2014/chart" uri="{C3380CC4-5D6E-409C-BE32-E72D297353CC}">
              <c16:uniqueId val="{00000000-F22A-4D4D-AB33-65C0B3A720AB}"/>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50</a:t>
            </a:r>
            <a:r>
              <a:rPr lang="ja-JP" altLang="en-US"/>
              <a:t>代女性</a:t>
            </a:r>
          </a:p>
        </c:rich>
      </c:tx>
      <c:layout/>
      <c:overlay val="0"/>
    </c:title>
    <c:autoTitleDeleted val="0"/>
    <c:plotArea>
      <c:layout/>
      <c:barChart>
        <c:barDir val="bar"/>
        <c:grouping val="clustered"/>
        <c:varyColors val="0"/>
        <c:ser>
          <c:idx val="0"/>
          <c:order val="0"/>
          <c:tx>
            <c:strRef>
              <c:f>全請求事由!$F$35</c:f>
              <c:strCache>
                <c:ptCount val="1"/>
                <c:pt idx="0">
                  <c:v>50代女性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全請求事由!$A$36:$A$43</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全請求事由!$F$36:$F$43</c:f>
              <c:numCache>
                <c:formatCode>0.00%</c:formatCode>
                <c:ptCount val="8"/>
                <c:pt idx="0">
                  <c:v>0.22785714285714287</c:v>
                </c:pt>
                <c:pt idx="1">
                  <c:v>0.33607142857142858</c:v>
                </c:pt>
                <c:pt idx="2">
                  <c:v>8.0357142857142863E-2</c:v>
                </c:pt>
                <c:pt idx="3">
                  <c:v>4.4999999999999998E-2</c:v>
                </c:pt>
                <c:pt idx="4">
                  <c:v>5.6785714285714287E-2</c:v>
                </c:pt>
                <c:pt idx="5">
                  <c:v>0</c:v>
                </c:pt>
                <c:pt idx="6">
                  <c:v>2.5000000000000001E-2</c:v>
                </c:pt>
                <c:pt idx="7">
                  <c:v>0.22892857142857143</c:v>
                </c:pt>
              </c:numCache>
            </c:numRef>
          </c:val>
          <c:extLst>
            <c:ext xmlns:c16="http://schemas.microsoft.com/office/drawing/2014/chart" uri="{C3380CC4-5D6E-409C-BE32-E72D297353CC}">
              <c16:uniqueId val="{00000000-18F4-49D9-995F-30A35188DEAE}"/>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50</a:t>
            </a:r>
            <a:r>
              <a:rPr lang="ja-JP" altLang="en-US"/>
              <a:t>代男性</a:t>
            </a:r>
          </a:p>
        </c:rich>
      </c:tx>
      <c:layout/>
      <c:overlay val="0"/>
    </c:title>
    <c:autoTitleDeleted val="0"/>
    <c:plotArea>
      <c:layout/>
      <c:barChart>
        <c:barDir val="bar"/>
        <c:grouping val="clustered"/>
        <c:varyColors val="0"/>
        <c:ser>
          <c:idx val="0"/>
          <c:order val="0"/>
          <c:tx>
            <c:strRef>
              <c:f>全請求事由!$F$14</c:f>
              <c:strCache>
                <c:ptCount val="1"/>
                <c:pt idx="0">
                  <c:v>50代男性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全請求事由!$A$15:$A$22</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全請求事由!$F$15:$F$22</c:f>
              <c:numCache>
                <c:formatCode>0.00%</c:formatCode>
                <c:ptCount val="8"/>
                <c:pt idx="0">
                  <c:v>0.2378505673303361</c:v>
                </c:pt>
                <c:pt idx="1">
                  <c:v>0.20402483408263755</c:v>
                </c:pt>
                <c:pt idx="2">
                  <c:v>0.17469492614001284</c:v>
                </c:pt>
                <c:pt idx="3">
                  <c:v>7.7713551701991013E-2</c:v>
                </c:pt>
                <c:pt idx="4">
                  <c:v>7.0434596446157141E-2</c:v>
                </c:pt>
                <c:pt idx="5">
                  <c:v>0</c:v>
                </c:pt>
                <c:pt idx="6">
                  <c:v>2.6546777991864699E-2</c:v>
                </c:pt>
                <c:pt idx="7">
                  <c:v>0.20873474630700065</c:v>
                </c:pt>
              </c:numCache>
            </c:numRef>
          </c:val>
          <c:extLst>
            <c:ext xmlns:c16="http://schemas.microsoft.com/office/drawing/2014/chart" uri="{C3380CC4-5D6E-409C-BE32-E72D297353CC}">
              <c16:uniqueId val="{00000000-D674-49E4-93E1-F987E725286D}"/>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ja-JP"/>
              <a:t>60</a:t>
            </a:r>
            <a:r>
              <a:rPr lang="ja-JP" altLang="en-US"/>
              <a:t>代女性</a:t>
            </a:r>
          </a:p>
        </c:rich>
      </c:tx>
      <c:layout/>
      <c:overlay val="0"/>
    </c:title>
    <c:autoTitleDeleted val="0"/>
    <c:plotArea>
      <c:layout/>
      <c:barChart>
        <c:barDir val="bar"/>
        <c:grouping val="clustered"/>
        <c:varyColors val="0"/>
        <c:ser>
          <c:idx val="0"/>
          <c:order val="0"/>
          <c:tx>
            <c:strRef>
              <c:f>全請求事由!$G$35</c:f>
              <c:strCache>
                <c:ptCount val="1"/>
                <c:pt idx="0">
                  <c:v>60代女性</c:v>
                </c:pt>
              </c:strCache>
            </c:strRef>
          </c:tx>
          <c:spPr>
            <a:gradFill flip="none" rotWithShape="1">
              <a:gsLst>
                <a:gs pos="0">
                  <a:schemeClr val="accent1">
                    <a:lumMod val="20000"/>
                    <a:lumOff val="80000"/>
                  </a:schemeClr>
                </a:gs>
                <a:gs pos="99000">
                  <a:srgbClr val="00B050"/>
                </a:gs>
              </a:gsLst>
              <a:lin ang="0" scaled="1"/>
              <a:tileRect/>
            </a:gradFill>
            <a:ln>
              <a:solidFill>
                <a:srgbClr val="00B050"/>
              </a:solidFill>
            </a:ln>
          </c:spPr>
          <c:invertIfNegative val="0"/>
          <c:cat>
            <c:strRef>
              <c:f>全請求事由!$A$36:$A$43</c:f>
              <c:strCache>
                <c:ptCount val="8"/>
                <c:pt idx="0">
                  <c:v>不慮の事故</c:v>
                </c:pt>
                <c:pt idx="1">
                  <c:v>悪性新生物</c:v>
                </c:pt>
                <c:pt idx="2">
                  <c:v>循環器系の疾患</c:v>
                </c:pt>
                <c:pt idx="3">
                  <c:v>消化器系の疾患</c:v>
                </c:pt>
                <c:pt idx="4">
                  <c:v>新生物</c:v>
                </c:pt>
                <c:pt idx="5">
                  <c:v>妊娠，分娩及び産じょく</c:v>
                </c:pt>
                <c:pt idx="6">
                  <c:v>精神及び行動の障害</c:v>
                </c:pt>
                <c:pt idx="7">
                  <c:v>その他</c:v>
                </c:pt>
              </c:strCache>
            </c:strRef>
          </c:cat>
          <c:val>
            <c:numRef>
              <c:f>全請求事由!$G$36:$G$43</c:f>
              <c:numCache>
                <c:formatCode>0.00%</c:formatCode>
                <c:ptCount val="8"/>
                <c:pt idx="0">
                  <c:v>0.21501014198782961</c:v>
                </c:pt>
                <c:pt idx="1">
                  <c:v>0.31237322515212984</c:v>
                </c:pt>
                <c:pt idx="2">
                  <c:v>0.11156186612576065</c:v>
                </c:pt>
                <c:pt idx="3">
                  <c:v>4.0567951318458417E-2</c:v>
                </c:pt>
                <c:pt idx="4">
                  <c:v>4.4624746450304259E-2</c:v>
                </c:pt>
                <c:pt idx="5">
                  <c:v>0</c:v>
                </c:pt>
                <c:pt idx="6">
                  <c:v>1.8255578093306288E-2</c:v>
                </c:pt>
                <c:pt idx="7">
                  <c:v>0.25760649087221094</c:v>
                </c:pt>
              </c:numCache>
            </c:numRef>
          </c:val>
          <c:extLst>
            <c:ext xmlns:c16="http://schemas.microsoft.com/office/drawing/2014/chart" uri="{C3380CC4-5D6E-409C-BE32-E72D297353CC}">
              <c16:uniqueId val="{00000000-0039-493A-A3F1-7A0029F95354}"/>
            </c:ext>
          </c:extLst>
        </c:ser>
        <c:dLbls>
          <c:showLegendKey val="0"/>
          <c:showVal val="0"/>
          <c:showCatName val="0"/>
          <c:showSerName val="0"/>
          <c:showPercent val="0"/>
          <c:showBubbleSize val="0"/>
        </c:dLbls>
        <c:gapWidth val="150"/>
        <c:axId val="339673792"/>
        <c:axId val="1"/>
      </c:barChart>
      <c:catAx>
        <c:axId val="339673792"/>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max val="0.60000000000000009"/>
        </c:scaling>
        <c:delete val="0"/>
        <c:axPos val="b"/>
        <c:majorGridlines/>
        <c:numFmt formatCode="0%" sourceLinked="0"/>
        <c:majorTickMark val="out"/>
        <c:minorTickMark val="none"/>
        <c:tickLblPos val="nextTo"/>
        <c:crossAx val="339673792"/>
        <c:crosses val="autoZero"/>
        <c:crossBetween val="between"/>
      </c:valAx>
      <c:spPr>
        <a:noFill/>
        <a:ln w="25400">
          <a:noFill/>
        </a:ln>
      </c:spPr>
    </c:plotArea>
    <c:plotVisOnly val="1"/>
    <c:dispBlanksAs val="gap"/>
    <c:showDLblsOverMax val="0"/>
  </c:chart>
  <c:spPr>
    <a:gradFill>
      <a:gsLst>
        <a:gs pos="0">
          <a:srgbClr val="CCFFCC"/>
        </a:gs>
        <a:gs pos="50000">
          <a:schemeClr val="bg1"/>
        </a:gs>
        <a:gs pos="99000">
          <a:srgbClr val="CCFFCC"/>
        </a:gs>
      </a:gsLst>
      <a:lin ang="0" scaled="1"/>
    </a:gradFill>
    <a:ln>
      <a:solidFill>
        <a:schemeClr val="tx1">
          <a:lumMod val="75000"/>
          <a:lumOff val="25000"/>
        </a:schemeClr>
      </a:solidFill>
    </a:ln>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202B8AA5-63C0-43BF-BA0B-20236C698A87}" type="datetimeFigureOut">
              <a:rPr kumimoji="1" lang="ja-JP" altLang="en-US" smtClean="0"/>
              <a:t>2022/3/7</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28763CDD-EC7C-44F9-8C7F-419CBB117721}" type="slidenum">
              <a:rPr kumimoji="1" lang="ja-JP" altLang="en-US" smtClean="0"/>
              <a:t>‹#›</a:t>
            </a:fld>
            <a:endParaRPr kumimoji="1" lang="ja-JP" altLang="en-US"/>
          </a:p>
        </p:txBody>
      </p:sp>
    </p:spTree>
    <p:extLst>
      <p:ext uri="{BB962C8B-B14F-4D97-AF65-F5344CB8AC3E}">
        <p14:creationId xmlns:p14="http://schemas.microsoft.com/office/powerpoint/2010/main" val="15436466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B06EDDA4-71D8-4A52-AD5C-2B93CF6713C9}" type="datetimeFigureOut">
              <a:rPr kumimoji="1" lang="ja-JP" altLang="en-US" smtClean="0"/>
              <a:t>2022/3/7</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B4A040BE-5ED6-4A5B-9F24-A69EE35A9347}" type="slidenum">
              <a:rPr kumimoji="1" lang="ja-JP" altLang="en-US" smtClean="0"/>
              <a:t>‹#›</a:t>
            </a:fld>
            <a:endParaRPr kumimoji="1" lang="ja-JP" altLang="en-US"/>
          </a:p>
        </p:txBody>
      </p:sp>
    </p:spTree>
    <p:extLst>
      <p:ext uri="{BB962C8B-B14F-4D97-AF65-F5344CB8AC3E}">
        <p14:creationId xmlns:p14="http://schemas.microsoft.com/office/powerpoint/2010/main" val="14183099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u="none" dirty="0"/>
              <a:t>【</a:t>
            </a:r>
            <a:r>
              <a:rPr kumimoji="1" lang="ja-JP" altLang="en-US" u="none" dirty="0"/>
              <a:t>自己紹介</a:t>
            </a:r>
            <a:r>
              <a:rPr kumimoji="1" lang="en-US" altLang="ja-JP" u="none" dirty="0"/>
              <a:t>】</a:t>
            </a:r>
          </a:p>
          <a:p>
            <a:r>
              <a:rPr kumimoji="1" lang="ja-JP" altLang="en-US" u="none" dirty="0" smtClean="0"/>
              <a:t>■</a:t>
            </a:r>
            <a:r>
              <a:rPr kumimoji="1" lang="ja-JP" altLang="en-US" u="none" dirty="0"/>
              <a:t>（次ページへ）</a:t>
            </a:r>
          </a:p>
        </p:txBody>
      </p:sp>
    </p:spTree>
    <p:extLst>
      <p:ext uri="{BB962C8B-B14F-4D97-AF65-F5344CB8AC3E}">
        <p14:creationId xmlns:p14="http://schemas.microsoft.com/office/powerpoint/2010/main" val="212171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それでは、ライフステージの変化とあわせた、必要保障額そのものの変化をご案内しましょう。</a:t>
            </a:r>
            <a:endParaRPr kumimoji="1" lang="en-US" altLang="ja-JP" u="none" dirty="0"/>
          </a:p>
          <a:p>
            <a:r>
              <a:rPr kumimoji="1" lang="ja-JP" altLang="en-US" dirty="0"/>
              <a:t>■結婚やお子様の出生に伴う保障相談は多く、保障を増やす意識は高いものの、保障を下げる見直しを忘れている方は意外と多いものです。</a:t>
            </a:r>
            <a:endParaRPr kumimoji="1" lang="en-US" altLang="ja-JP" dirty="0"/>
          </a:p>
          <a:p>
            <a:r>
              <a:rPr kumimoji="1" lang="ja-JP" altLang="en-US" dirty="0"/>
              <a:t>一般的に、</a:t>
            </a:r>
            <a:r>
              <a:rPr kumimoji="1" lang="en-US" altLang="ja-JP" dirty="0"/>
              <a:t>50</a:t>
            </a:r>
            <a:r>
              <a:rPr kumimoji="1" lang="ja-JP" altLang="en-US" dirty="0"/>
              <a:t>代はお子様の成長や独立に伴い死亡保障を減額できるライフステージになります。</a:t>
            </a:r>
            <a:endParaRPr kumimoji="1" lang="en-US" altLang="ja-JP" dirty="0"/>
          </a:p>
          <a:p>
            <a:r>
              <a:rPr kumimoji="1" lang="ja-JP" altLang="en-US" dirty="0"/>
              <a:t>■具体的にはこのように保障額を増減させることが必要で、</a:t>
            </a:r>
            <a:r>
              <a:rPr kumimoji="1" lang="en-US" altLang="ja-JP" dirty="0"/>
              <a:t>50</a:t>
            </a:r>
            <a:r>
              <a:rPr kumimoji="1" lang="ja-JP" altLang="en-US" dirty="0"/>
              <a:t>代組合員は死亡保障の引き下げが可能なことが多いです。</a:t>
            </a:r>
            <a:endParaRPr kumimoji="1" lang="en-US" altLang="ja-JP" dirty="0"/>
          </a:p>
          <a:p>
            <a:r>
              <a:rPr kumimoji="1" lang="ja-JP" altLang="en-US" dirty="0"/>
              <a:t>■死亡保障を引き下げつつ、医療保障を増やす、または浮いた掛金を老後資金の積み立てに回す、などの工夫をしてみてはいかがでしょうか。</a:t>
            </a:r>
            <a:endParaRPr kumimoji="1" lang="en-US" altLang="ja-JP" dirty="0"/>
          </a:p>
          <a:p>
            <a:r>
              <a:rPr kumimoji="1" lang="ja-JP" altLang="en-US" dirty="0"/>
              <a:t>■ちなみに、</a:t>
            </a:r>
            <a:r>
              <a:rPr kumimoji="1" lang="en-US" altLang="ja-JP" dirty="0"/>
              <a:t>50</a:t>
            </a:r>
            <a:r>
              <a:rPr kumimoji="1" lang="ja-JP" altLang="en-US" dirty="0"/>
              <a:t>代の組合員の皆さんの場合、勤続年数が長いことなどを考慮すると、一般的には死亡保障</a:t>
            </a:r>
            <a:r>
              <a:rPr kumimoji="1" lang="en-US" altLang="ja-JP" dirty="0"/>
              <a:t>1,000</a:t>
            </a:r>
            <a:r>
              <a:rPr kumimoji="1" lang="ja-JP" altLang="en-US" dirty="0"/>
              <a:t>万円、入院日額</a:t>
            </a:r>
            <a:r>
              <a:rPr kumimoji="1" lang="en-US" altLang="ja-JP" dirty="0"/>
              <a:t>10,000</a:t>
            </a:r>
            <a:r>
              <a:rPr kumimoji="1" lang="ja-JP" altLang="en-US" dirty="0"/>
              <a:t>円がひとつのめや</a:t>
            </a:r>
            <a:r>
              <a:rPr kumimoji="1" lang="ja-JP" altLang="en-US" dirty="0" err="1"/>
              <a:t>す</a:t>
            </a:r>
            <a:r>
              <a:rPr kumimoji="1" lang="ja-JP" altLang="en-US" dirty="0"/>
              <a:t>となります。</a:t>
            </a:r>
            <a:endParaRPr kumimoji="1" lang="en-US" altLang="ja-JP" dirty="0"/>
          </a:p>
          <a:p>
            <a:r>
              <a:rPr kumimoji="1" lang="ja-JP" altLang="en-US" dirty="0"/>
              <a:t>■（次ページへ）</a:t>
            </a:r>
            <a:endParaRPr kumimoji="1" lang="en-US" altLang="ja-JP" dirty="0"/>
          </a:p>
        </p:txBody>
      </p:sp>
    </p:spTree>
    <p:extLst>
      <p:ext uri="{BB962C8B-B14F-4D97-AF65-F5344CB8AC3E}">
        <p14:creationId xmlns:p14="http://schemas.microsoft.com/office/powerpoint/2010/main" val="3544647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ここまで課題と対策をご案内しましたが、対策を実践するためには具体の「ツール」を使う必要があります。</a:t>
            </a:r>
            <a:endParaRPr kumimoji="1" lang="en-US" altLang="ja-JP" dirty="0"/>
          </a:p>
          <a:p>
            <a:r>
              <a:rPr kumimoji="1" lang="ja-JP" altLang="en-US" dirty="0"/>
              <a:t>保障であれば「</a:t>
            </a:r>
            <a:r>
              <a:rPr kumimoji="1" lang="ja-JP" altLang="en-US" dirty="0" err="1"/>
              <a:t>じちろう</a:t>
            </a:r>
            <a:r>
              <a:rPr kumimoji="1" lang="ja-JP" altLang="en-US" dirty="0"/>
              <a:t>共済」というツールがありますので、今回の団体生命共済の制度改定内容について触れていきます。</a:t>
            </a:r>
            <a:endParaRPr kumimoji="1" lang="en-US" altLang="ja-JP" dirty="0"/>
          </a:p>
          <a:p>
            <a:r>
              <a:rPr kumimoji="1" lang="ja-JP" altLang="en-US" dirty="0"/>
              <a:t>■（次ページへ）</a:t>
            </a:r>
          </a:p>
        </p:txBody>
      </p:sp>
    </p:spTree>
    <p:extLst>
      <p:ext uri="{BB962C8B-B14F-4D97-AF65-F5344CB8AC3E}">
        <p14:creationId xmlns:p14="http://schemas.microsoft.com/office/powerpoint/2010/main" val="400441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では、団体生命共済の制度改定についてご案内しますが、</a:t>
            </a:r>
            <a:endParaRPr kumimoji="1" lang="en-US" altLang="ja-JP" dirty="0"/>
          </a:p>
          <a:p>
            <a:r>
              <a:rPr kumimoji="1" lang="ja-JP" altLang="en-US" sz="1200" kern="1200" dirty="0">
                <a:solidFill>
                  <a:schemeClr val="tx1"/>
                </a:solidFill>
                <a:effectLst/>
                <a:latin typeface="+mn-lt"/>
                <a:ea typeface="+mn-ea"/>
                <a:cs typeface="+mn-cs"/>
              </a:rPr>
              <a:t>まずは大きなポイントに分けておきます。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■１つ目が医療保障の充実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■２つ目が男女別・年齢群団別掛金体系への変更</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■３つ目が</a:t>
            </a:r>
            <a:r>
              <a:rPr kumimoji="1" lang="ja-JP" altLang="en-US" sz="1200" kern="1200" dirty="0" err="1">
                <a:solidFill>
                  <a:schemeClr val="tx1"/>
                </a:solidFill>
                <a:effectLst/>
                <a:latin typeface="+mn-lt"/>
                <a:ea typeface="+mn-ea"/>
                <a:cs typeface="+mn-cs"/>
              </a:rPr>
              <a:t>じちろう</a:t>
            </a:r>
            <a:r>
              <a:rPr kumimoji="1" lang="ja-JP" altLang="en-US" sz="1200" kern="1200" dirty="0">
                <a:solidFill>
                  <a:schemeClr val="tx1"/>
                </a:solidFill>
                <a:effectLst/>
                <a:latin typeface="+mn-lt"/>
                <a:ea typeface="+mn-ea"/>
                <a:cs typeface="+mn-cs"/>
              </a:rPr>
              <a:t>退職者団体生命共済の新設です。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■（次ページへ）</a:t>
            </a:r>
            <a:endParaRPr kumimoji="1" lang="en-US"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4161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それでは</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つ目の制度改定のポイントの医療保障の充実についてご案内します。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■（次ページへ）</a:t>
            </a:r>
            <a:endParaRPr kumimoji="1" lang="en-US"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1251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u="none" kern="1200" dirty="0">
                <a:solidFill>
                  <a:schemeClr val="tx1"/>
                </a:solidFill>
                <a:effectLst/>
                <a:latin typeface="+mn-lt"/>
                <a:ea typeface="+mn-ea"/>
                <a:cs typeface="+mn-cs"/>
              </a:rPr>
              <a:t>今回の制度改定は特に医療保障が充実する内容となっています。</a:t>
            </a:r>
            <a:endParaRPr kumimoji="1" lang="en-US" altLang="ja-JP" sz="1200" u="none" kern="1200" dirty="0">
              <a:solidFill>
                <a:schemeClr val="tx1"/>
              </a:solidFill>
              <a:effectLst/>
              <a:latin typeface="+mn-lt"/>
              <a:ea typeface="+mn-ea"/>
              <a:cs typeface="+mn-cs"/>
            </a:endParaRPr>
          </a:p>
          <a:p>
            <a:r>
              <a:rPr kumimoji="1" lang="ja-JP" altLang="en-US" sz="1200" u="none" kern="1200" dirty="0">
                <a:solidFill>
                  <a:schemeClr val="tx1"/>
                </a:solidFill>
                <a:effectLst/>
                <a:latin typeface="+mn-lt"/>
                <a:ea typeface="+mn-ea"/>
                <a:cs typeface="+mn-cs"/>
              </a:rPr>
              <a:t>■まず、①がん保障の充実、これは新制度の保障開始と同時に既加入者全員に適用されます。また複数回払いが今回の制度改定で実現しました。</a:t>
            </a:r>
            <a:endParaRPr kumimoji="1" lang="en-US" altLang="ja-JP" sz="1200" u="none" kern="1200" dirty="0">
              <a:solidFill>
                <a:schemeClr val="tx1"/>
              </a:solidFill>
              <a:effectLst/>
              <a:latin typeface="+mn-lt"/>
              <a:ea typeface="+mn-ea"/>
              <a:cs typeface="+mn-cs"/>
            </a:endParaRPr>
          </a:p>
          <a:p>
            <a:r>
              <a:rPr kumimoji="1" lang="ja-JP" altLang="en-US" sz="1200" u="none" kern="1200" dirty="0">
                <a:solidFill>
                  <a:schemeClr val="tx1"/>
                </a:solidFill>
                <a:effectLst/>
                <a:latin typeface="+mn-lt"/>
                <a:ea typeface="+mn-ea"/>
                <a:cs typeface="+mn-cs"/>
              </a:rPr>
              <a:t>■次に、②先進医療保障の新設ですが、皆さんは「先進医療」はご存知でしょうか。「先進医療」とはざっくり申し上げると、保険証が使えない新しい医療技術だと思ってください。保険証を使えないためその費用は全額自己負担となってしまうものです。</a:t>
            </a:r>
            <a:endParaRPr kumimoji="1" lang="en-US" altLang="ja-JP" sz="1200" u="none" kern="1200" dirty="0">
              <a:solidFill>
                <a:schemeClr val="tx1"/>
              </a:solidFill>
              <a:effectLst/>
              <a:latin typeface="+mn-lt"/>
              <a:ea typeface="+mn-ea"/>
              <a:cs typeface="+mn-cs"/>
            </a:endParaRPr>
          </a:p>
          <a:p>
            <a:r>
              <a:rPr kumimoji="1" lang="ja-JP" altLang="en-US" sz="1200" u="none" kern="1200" dirty="0">
                <a:solidFill>
                  <a:schemeClr val="tx1"/>
                </a:solidFill>
                <a:effectLst/>
                <a:latin typeface="+mn-lt"/>
                <a:ea typeface="+mn-ea"/>
                <a:cs typeface="+mn-cs"/>
              </a:rPr>
              <a:t>　ご存知の方であればがん治療の「陽子線治療」や「重粒子線治療」などを連想されると思いますが、それらの費用負担に対応できる保障です。つまり費用的な側面から治療の選択肢を狭めることがありません。</a:t>
            </a:r>
            <a:endParaRPr kumimoji="1" lang="en-US" altLang="ja-JP" sz="1200" u="none" kern="1200" dirty="0">
              <a:solidFill>
                <a:schemeClr val="tx1"/>
              </a:solidFill>
              <a:effectLst/>
              <a:latin typeface="+mn-lt"/>
              <a:ea typeface="+mn-ea"/>
              <a:cs typeface="+mn-cs"/>
            </a:endParaRPr>
          </a:p>
          <a:p>
            <a:r>
              <a:rPr kumimoji="1" lang="ja-JP" altLang="en-US" sz="1200" u="none" kern="1200" dirty="0">
                <a:solidFill>
                  <a:schemeClr val="tx1"/>
                </a:solidFill>
                <a:effectLst/>
                <a:latin typeface="+mn-lt"/>
                <a:ea typeface="+mn-ea"/>
                <a:cs typeface="+mn-cs"/>
              </a:rPr>
              <a:t>■また、③として高血圧症のみの治療を受けている方は、一定要件を満たすは場合は加入基準の緩和により死亡保障、医療保障ともに増額が可能となりました。</a:t>
            </a:r>
            <a:endParaRPr kumimoji="1" lang="en-US" altLang="ja-JP" sz="1200" u="none" kern="1200" dirty="0">
              <a:solidFill>
                <a:schemeClr val="tx1"/>
              </a:solidFill>
              <a:effectLst/>
              <a:latin typeface="+mn-lt"/>
              <a:ea typeface="+mn-ea"/>
              <a:cs typeface="+mn-cs"/>
            </a:endParaRPr>
          </a:p>
          <a:p>
            <a:r>
              <a:rPr kumimoji="1" lang="ja-JP" altLang="en-US" sz="1200" u="none" kern="1200" dirty="0">
                <a:solidFill>
                  <a:schemeClr val="tx1"/>
                </a:solidFill>
                <a:effectLst/>
                <a:latin typeface="+mn-lt"/>
                <a:ea typeface="+mn-ea"/>
                <a:cs typeface="+mn-cs"/>
              </a:rPr>
              <a:t>■（次ページへ）</a:t>
            </a:r>
            <a:endParaRPr kumimoji="1" lang="en-US" altLang="ja-JP" sz="1200" u="non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85969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ここで振り返りますが、今ご案内した、医療保障の充実はまさに、団体生命共済の給付傾向に対応している内容だ、ということもご理解いただけると思います。</a:t>
            </a:r>
            <a:endParaRPr kumimoji="1" lang="en-US" altLang="ja-JP" dirty="0"/>
          </a:p>
          <a:p>
            <a:r>
              <a:rPr kumimoji="1" lang="ja-JP" altLang="en-US" dirty="0"/>
              <a:t>■（次ページへ）</a:t>
            </a:r>
            <a:endParaRPr kumimoji="1" lang="en-US" altLang="ja-JP" dirty="0"/>
          </a:p>
        </p:txBody>
      </p:sp>
    </p:spTree>
    <p:extLst>
      <p:ext uri="{BB962C8B-B14F-4D97-AF65-F5344CB8AC3E}">
        <p14:creationId xmlns:p14="http://schemas.microsoft.com/office/powerpoint/2010/main" val="314908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つまり、多くの組合員からの要望にもとづき制度改定に至ったという側面も含め、今一度、団体生命共済の契約内容をご確認いただきたいと思います。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■（次ページへ）</a:t>
            </a:r>
            <a:endParaRPr kumimoji="1" lang="en-US"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8410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つ目の制度改定のポイントは男女別・年齢群団別掛金体系への変更です。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■（次ページへ）</a:t>
            </a:r>
            <a:endParaRPr kumimoji="1" lang="en-US"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1311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a:t>保障に加入する際に皆さんが最も気になるのは「掛金」かもしれません。</a:t>
            </a:r>
            <a:r>
              <a:rPr kumimoji="1" lang="en-US" altLang="ja-JP" u="none" dirty="0"/>
              <a:t>2022</a:t>
            </a:r>
            <a:r>
              <a:rPr kumimoji="1" lang="ja-JP" altLang="en-US" u="none" dirty="0"/>
              <a:t>年</a:t>
            </a:r>
            <a:r>
              <a:rPr kumimoji="1" lang="en-US" altLang="ja-JP" u="none" dirty="0"/>
              <a:t>6</a:t>
            </a:r>
            <a:r>
              <a:rPr kumimoji="1" lang="ja-JP" altLang="en-US" u="none" dirty="0"/>
              <a:t>月以降の更改期ごとに団体生命共済の制度改定が実施され、掛金は性別や年齢で傾斜をつけた「男女別・年齢群団別掛金体系」へ変更となります。</a:t>
            </a:r>
            <a:endParaRPr kumimoji="1" lang="en-US" altLang="ja-JP" u="none"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a:t>これは「性別」と「年齢群」の</a:t>
            </a:r>
            <a:r>
              <a:rPr kumimoji="1" lang="en-US" altLang="ja-JP" u="none" dirty="0"/>
              <a:t>2</a:t>
            </a:r>
            <a:r>
              <a:rPr kumimoji="1" lang="ja-JP" altLang="en-US" u="none" dirty="0" err="1"/>
              <a:t>つの</a:t>
            </a:r>
            <a:r>
              <a:rPr kumimoji="1" lang="ja-JP" altLang="en-US" u="none" dirty="0"/>
              <a:t>要素により掛金を決定するしくみです。</a:t>
            </a:r>
            <a:endParaRPr kumimoji="1" lang="en-US" altLang="ja-JP" u="none"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a:t>具体的には性別ごと</a:t>
            </a:r>
            <a:r>
              <a:rPr kumimoji="1" lang="en-US" altLang="ja-JP" u="none" dirty="0"/>
              <a:t>35</a:t>
            </a:r>
            <a:r>
              <a:rPr kumimoji="1" lang="ja-JP" altLang="en-US" u="none" dirty="0"/>
              <a:t>歳までを一括り、以降は</a:t>
            </a:r>
            <a:r>
              <a:rPr kumimoji="1" lang="en-US" altLang="ja-JP" u="none" dirty="0"/>
              <a:t>5</a:t>
            </a:r>
            <a:r>
              <a:rPr kumimoji="1" lang="ja-JP" altLang="en-US" u="none" dirty="0"/>
              <a:t>歳刻みで掛金が変動していく仕組みです。</a:t>
            </a:r>
            <a:endParaRPr kumimoji="1" lang="en-US" altLang="ja-JP" u="none"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a:t>■（次ページへ）</a:t>
            </a:r>
          </a:p>
          <a:p>
            <a:endParaRPr kumimoji="1" lang="en-US" altLang="ja-JP" dirty="0"/>
          </a:p>
        </p:txBody>
      </p:sp>
    </p:spTree>
    <p:extLst>
      <p:ext uri="{BB962C8B-B14F-4D97-AF65-F5344CB8AC3E}">
        <p14:creationId xmlns:p14="http://schemas.microsoft.com/office/powerpoint/2010/main" val="4182678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それでは、団体生命共済の加入例として、死亡保障</a:t>
            </a:r>
            <a:r>
              <a:rPr kumimoji="1" lang="en-US" altLang="ja-JP" dirty="0"/>
              <a:t>1,000</a:t>
            </a:r>
            <a:r>
              <a:rPr kumimoji="1" lang="ja-JP" altLang="en-US" dirty="0"/>
              <a:t>万円、入院日額</a:t>
            </a:r>
            <a:r>
              <a:rPr kumimoji="1" lang="en-US" altLang="ja-JP" dirty="0"/>
              <a:t>10,000</a:t>
            </a:r>
            <a:r>
              <a:rPr kumimoji="1" lang="ja-JP" altLang="en-US" dirty="0"/>
              <a:t>円の場合で掛金を確認してみます。</a:t>
            </a:r>
            <a:endParaRPr kumimoji="1" lang="en-US" altLang="ja-JP" dirty="0"/>
          </a:p>
          <a:p>
            <a:r>
              <a:rPr kumimoji="1" lang="ja-JP" altLang="en-US" dirty="0"/>
              <a:t>■この保障額は先ほどご案内しためやすそのものです。</a:t>
            </a:r>
            <a:endParaRPr kumimoji="1" lang="en-US" altLang="ja-JP" dirty="0"/>
          </a:p>
          <a:p>
            <a:r>
              <a:rPr kumimoji="1" lang="ja-JP" altLang="en-US" dirty="0"/>
              <a:t>一度画面を切り替え、振り返ってみましょう。</a:t>
            </a:r>
            <a:endParaRPr kumimoji="1" lang="en-US" altLang="ja-JP" dirty="0"/>
          </a:p>
          <a:p>
            <a:r>
              <a:rPr kumimoji="1" lang="ja-JP" altLang="en-US" dirty="0"/>
              <a:t>■（次ページへ）</a:t>
            </a:r>
            <a:endParaRPr kumimoji="1" lang="en-US" altLang="ja-JP" dirty="0"/>
          </a:p>
        </p:txBody>
      </p:sp>
    </p:spTree>
    <p:extLst>
      <p:ext uri="{BB962C8B-B14F-4D97-AF65-F5344CB8AC3E}">
        <p14:creationId xmlns:p14="http://schemas.microsoft.com/office/powerpoint/2010/main" val="41930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まずはこの動画の全体構成からご案内しますが、</a:t>
            </a:r>
            <a:endParaRPr kumimoji="1" lang="en-US" altLang="ja-JP" dirty="0"/>
          </a:p>
          <a:p>
            <a:r>
              <a:rPr kumimoji="1" lang="ja-JP" altLang="en-US" dirty="0"/>
              <a:t>大きく分けて</a:t>
            </a:r>
            <a:r>
              <a:rPr kumimoji="1" lang="en-US" altLang="ja-JP" dirty="0"/>
              <a:t>3</a:t>
            </a:r>
            <a:r>
              <a:rPr kumimoji="1" lang="ja-JP" altLang="en-US" dirty="0"/>
              <a:t>つの内容となります。</a:t>
            </a:r>
            <a:endParaRPr kumimoji="1" lang="en-US" altLang="ja-JP" dirty="0"/>
          </a:p>
          <a:p>
            <a:r>
              <a:rPr kumimoji="1" lang="ja-JP" altLang="en-US" dirty="0"/>
              <a:t>■（次ページへ）</a:t>
            </a:r>
            <a:endParaRPr kumimoji="1" lang="en-US" altLang="ja-JP" dirty="0"/>
          </a:p>
          <a:p>
            <a:endParaRPr kumimoji="1" lang="en-US" altLang="ja-JP" dirty="0"/>
          </a:p>
        </p:txBody>
      </p:sp>
    </p:spTree>
    <p:extLst>
      <p:ext uri="{BB962C8B-B14F-4D97-AF65-F5344CB8AC3E}">
        <p14:creationId xmlns:p14="http://schemas.microsoft.com/office/powerpoint/2010/main" val="4132599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先ほど案内した</a:t>
            </a:r>
            <a:r>
              <a:rPr kumimoji="1" lang="en-US" altLang="ja-JP" dirty="0"/>
              <a:t>50</a:t>
            </a:r>
            <a:r>
              <a:rPr kumimoji="1" lang="ja-JP" altLang="en-US" dirty="0"/>
              <a:t>代組合員の保障額めやすにもとづくものだと思ってください。</a:t>
            </a:r>
            <a:endParaRPr kumimoji="1" lang="en-US" altLang="ja-JP" dirty="0"/>
          </a:p>
          <a:p>
            <a:r>
              <a:rPr kumimoji="1" lang="ja-JP" altLang="en-US" dirty="0"/>
              <a:t>■（次ページへ）</a:t>
            </a:r>
            <a:endParaRPr kumimoji="1" lang="en-US" altLang="ja-JP" dirty="0"/>
          </a:p>
        </p:txBody>
      </p:sp>
    </p:spTree>
    <p:extLst>
      <p:ext uri="{BB962C8B-B14F-4D97-AF65-F5344CB8AC3E}">
        <p14:creationId xmlns:p14="http://schemas.microsoft.com/office/powerpoint/2010/main" val="2323492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それでは、さっそく死亡保障</a:t>
            </a:r>
            <a:r>
              <a:rPr kumimoji="1" lang="en-US" altLang="ja-JP" dirty="0"/>
              <a:t>1,000</a:t>
            </a:r>
            <a:r>
              <a:rPr kumimoji="1" lang="ja-JP" altLang="en-US" dirty="0"/>
              <a:t>万円、入院日額</a:t>
            </a:r>
            <a:r>
              <a:rPr kumimoji="1" lang="en-US" altLang="ja-JP" dirty="0"/>
              <a:t>10,000</a:t>
            </a:r>
            <a:r>
              <a:rPr kumimoji="1" lang="ja-JP" altLang="en-US" dirty="0"/>
              <a:t>円の場合で掛金を確認してみます。</a:t>
            </a:r>
            <a:endParaRPr kumimoji="1" lang="en-US" altLang="ja-JP" dirty="0"/>
          </a:p>
          <a:p>
            <a:r>
              <a:rPr kumimoji="1" lang="ja-JP" altLang="en-US" dirty="0"/>
              <a:t>今後は</a:t>
            </a:r>
            <a:r>
              <a:rPr kumimoji="1" lang="en-US" altLang="ja-JP" dirty="0"/>
              <a:t>5</a:t>
            </a:r>
            <a:r>
              <a:rPr kumimoji="1" lang="ja-JP" altLang="en-US" dirty="0"/>
              <a:t>歳ごとに掛金が変わる制度内容となりましたので、画面にある表のとおりですが、</a:t>
            </a:r>
            <a:endParaRPr kumimoji="1" lang="en-US" altLang="ja-JP" dirty="0"/>
          </a:p>
          <a:p>
            <a:r>
              <a:rPr kumimoji="1" lang="ja-JP" altLang="en-US" dirty="0"/>
              <a:t>■向かって左側が男性</a:t>
            </a:r>
            <a:endParaRPr kumimoji="1" lang="en-US" altLang="ja-JP" dirty="0"/>
          </a:p>
          <a:p>
            <a:r>
              <a:rPr kumimoji="1" lang="ja-JP" altLang="en-US" dirty="0"/>
              <a:t>■向かって右側が女性です。</a:t>
            </a:r>
            <a:endParaRPr kumimoji="1" lang="en-US" altLang="ja-JP" dirty="0"/>
          </a:p>
          <a:p>
            <a:r>
              <a:rPr kumimoji="1" lang="en-US" altLang="ja-JP" dirty="0"/>
              <a:t>51</a:t>
            </a:r>
            <a:r>
              <a:rPr kumimoji="1" lang="ja-JP" altLang="en-US" dirty="0"/>
              <a:t>歳から</a:t>
            </a:r>
            <a:r>
              <a:rPr kumimoji="1" lang="en-US" altLang="ja-JP" dirty="0"/>
              <a:t>55</a:t>
            </a:r>
            <a:r>
              <a:rPr kumimoji="1" lang="ja-JP" altLang="en-US" dirty="0"/>
              <a:t>歳までの月額掛金は</a:t>
            </a:r>
            <a:endParaRPr kumimoji="1" lang="en-US" altLang="ja-JP" dirty="0"/>
          </a:p>
          <a:p>
            <a:r>
              <a:rPr kumimoji="1" lang="ja-JP" altLang="en-US" dirty="0"/>
              <a:t>■男性</a:t>
            </a:r>
            <a:r>
              <a:rPr kumimoji="1" lang="en-US" altLang="ja-JP" dirty="0"/>
              <a:t>7,950</a:t>
            </a:r>
            <a:r>
              <a:rPr kumimoji="1" lang="ja-JP" altLang="en-US" dirty="0"/>
              <a:t>円</a:t>
            </a:r>
            <a:endParaRPr kumimoji="1" lang="en-US" altLang="ja-JP" dirty="0"/>
          </a:p>
          <a:p>
            <a:r>
              <a:rPr kumimoji="1" lang="ja-JP" altLang="en-US" dirty="0"/>
              <a:t>■女性</a:t>
            </a:r>
            <a:r>
              <a:rPr kumimoji="1" lang="en-US" altLang="ja-JP" dirty="0"/>
              <a:t>6,980</a:t>
            </a:r>
            <a:r>
              <a:rPr kumimoji="1" lang="ja-JP" altLang="en-US" dirty="0"/>
              <a:t>円</a:t>
            </a:r>
            <a:endParaRPr kumimoji="1" lang="en-US" altLang="ja-JP" dirty="0"/>
          </a:p>
          <a:p>
            <a:r>
              <a:rPr kumimoji="1" lang="en-US" altLang="ja-JP" dirty="0"/>
              <a:t>56</a:t>
            </a:r>
            <a:r>
              <a:rPr kumimoji="1" lang="ja-JP" altLang="en-US" dirty="0"/>
              <a:t>歳から</a:t>
            </a:r>
            <a:r>
              <a:rPr kumimoji="1" lang="en-US" altLang="ja-JP" dirty="0"/>
              <a:t>60</a:t>
            </a:r>
            <a:r>
              <a:rPr kumimoji="1" lang="ja-JP" altLang="en-US" dirty="0"/>
              <a:t>歳までの月額掛金は</a:t>
            </a:r>
            <a:endParaRPr kumimoji="1" lang="en-US" altLang="ja-JP" dirty="0"/>
          </a:p>
          <a:p>
            <a:r>
              <a:rPr kumimoji="1" lang="ja-JP" altLang="en-US" dirty="0"/>
              <a:t>■男性</a:t>
            </a:r>
            <a:r>
              <a:rPr kumimoji="1" lang="en-US" altLang="ja-JP" dirty="0"/>
              <a:t>9,920</a:t>
            </a:r>
            <a:r>
              <a:rPr kumimoji="1" lang="ja-JP" altLang="en-US" dirty="0"/>
              <a:t>円</a:t>
            </a:r>
            <a:endParaRPr kumimoji="1" lang="en-US" altLang="ja-JP" dirty="0"/>
          </a:p>
          <a:p>
            <a:r>
              <a:rPr kumimoji="1" lang="ja-JP" altLang="en-US" dirty="0"/>
              <a:t>■女性</a:t>
            </a:r>
            <a:r>
              <a:rPr kumimoji="1" lang="en-US" altLang="ja-JP" dirty="0"/>
              <a:t>7,970</a:t>
            </a:r>
            <a:r>
              <a:rPr kumimoji="1" lang="ja-JP" altLang="en-US" dirty="0"/>
              <a:t>円となります。団体生命共済だけで備えればこのくらいの掛金負担で済む、ということです。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ここでは経過掛金１年目の掛金をご案内しましたが、制度改定後３年間は組合員本人の</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死亡保障、「型」に経過掛金が設定され掛金が徐々に変動し、</a:t>
            </a:r>
            <a:r>
              <a:rPr kumimoji="1" lang="en-US" altLang="ja-JP" dirty="0"/>
              <a:t>4</a:t>
            </a:r>
            <a:r>
              <a:rPr kumimoji="1" lang="ja-JP" altLang="en-US" dirty="0"/>
              <a:t>年目に本則掛金となります。</a:t>
            </a:r>
            <a:endParaRPr kumimoji="1" lang="en-US" altLang="ja-JP" dirty="0"/>
          </a:p>
          <a:p>
            <a:r>
              <a:rPr kumimoji="1" lang="ja-JP" altLang="en-US" dirty="0"/>
              <a:t>また、都道府県によってがん保障の共済金額の上限が異なるなどの理由から、</a:t>
            </a:r>
            <a:endParaRPr kumimoji="1" lang="en-US" altLang="ja-JP" dirty="0"/>
          </a:p>
          <a:p>
            <a:r>
              <a:rPr kumimoji="1" lang="ja-JP" altLang="en-US" dirty="0"/>
              <a:t>掛金が異なる場合がありますので、詳しくはパンフレットでご確認ください。</a:t>
            </a:r>
            <a:endParaRPr kumimoji="1" lang="en-US" altLang="ja-JP" dirty="0"/>
          </a:p>
          <a:p>
            <a:endParaRPr kumimoji="1" lang="en-US" altLang="ja-JP" dirty="0"/>
          </a:p>
          <a:p>
            <a:r>
              <a:rPr kumimoji="1" lang="ja-JP" altLang="en-US" dirty="0"/>
              <a:t>■（次ページへ）</a:t>
            </a:r>
            <a:endParaRPr kumimoji="1" lang="en-US" altLang="ja-JP" dirty="0"/>
          </a:p>
        </p:txBody>
      </p:sp>
    </p:spTree>
    <p:extLst>
      <p:ext uri="{BB962C8B-B14F-4D97-AF65-F5344CB8AC3E}">
        <p14:creationId xmlns:p14="http://schemas.microsoft.com/office/powerpoint/2010/main" val="1965781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特に</a:t>
            </a:r>
            <a:r>
              <a:rPr kumimoji="1" lang="en-US" altLang="ja-JP" dirty="0"/>
              <a:t>50</a:t>
            </a:r>
            <a:r>
              <a:rPr kumimoji="1" lang="ja-JP" altLang="en-US" dirty="0"/>
              <a:t>代組合員ではこれまでに加入した保険・共済契約を見直していないケースも多くあると聞いています。</a:t>
            </a:r>
            <a:endParaRPr kumimoji="1" lang="en-US" altLang="ja-JP" dirty="0"/>
          </a:p>
          <a:p>
            <a:r>
              <a:rPr kumimoji="1" lang="ja-JP" altLang="en-US" dirty="0"/>
              <a:t>毎月の保険料や掛金負担が重い、と感じられている場合は今、加入されているすべての保障をひっくるめて</a:t>
            </a:r>
            <a:endParaRPr kumimoji="1" lang="en-US" altLang="ja-JP" dirty="0"/>
          </a:p>
          <a:p>
            <a:r>
              <a:rPr kumimoji="1" lang="ja-JP" altLang="en-US" dirty="0"/>
              <a:t>必要保障額で考え、必要なものだけを残す、といった点検・見直しを行うことで可処分所得を増やせる可能性が高いでしょう。</a:t>
            </a:r>
            <a:endParaRPr kumimoji="1" lang="en-US" altLang="ja-JP" dirty="0"/>
          </a:p>
          <a:p>
            <a:r>
              <a:rPr kumimoji="1" lang="ja-JP" altLang="en-US" dirty="0"/>
              <a:t>その際には、今回の制度改定で医療保障が特に充実した団体生命共済を中心に保障を備えるとよいでしょう</a:t>
            </a:r>
            <a:endParaRPr kumimoji="1" lang="en-US" altLang="ja-JP" dirty="0"/>
          </a:p>
          <a:p>
            <a:r>
              <a:rPr kumimoji="1" lang="ja-JP" altLang="en-US" dirty="0"/>
              <a:t>■（次ページへ）</a:t>
            </a:r>
          </a:p>
        </p:txBody>
      </p:sp>
    </p:spTree>
    <p:extLst>
      <p:ext uri="{BB962C8B-B14F-4D97-AF65-F5344CB8AC3E}">
        <p14:creationId xmlns:p14="http://schemas.microsoft.com/office/powerpoint/2010/main" val="3129897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つ目の制度改定のポイントは</a:t>
            </a:r>
            <a:r>
              <a:rPr kumimoji="1" lang="ja-JP" altLang="en-US" sz="1200" kern="1200" dirty="0" err="1">
                <a:solidFill>
                  <a:schemeClr val="tx1"/>
                </a:solidFill>
                <a:effectLst/>
                <a:latin typeface="+mn-lt"/>
                <a:ea typeface="+mn-ea"/>
                <a:cs typeface="+mn-cs"/>
              </a:rPr>
              <a:t>じちろう</a:t>
            </a:r>
            <a:r>
              <a:rPr kumimoji="1" lang="ja-JP" altLang="en-US" sz="1200" kern="1200" dirty="0">
                <a:solidFill>
                  <a:schemeClr val="tx1"/>
                </a:solidFill>
                <a:effectLst/>
                <a:latin typeface="+mn-lt"/>
                <a:ea typeface="+mn-ea"/>
                <a:cs typeface="+mn-cs"/>
              </a:rPr>
              <a:t>退職者団体生命共済の新設です。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■（次ページへ）</a:t>
            </a:r>
            <a:endParaRPr kumimoji="1" lang="en-US"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0539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団体生命共済加入者が移行加入することで、例えば、ポイント</a:t>
            </a:r>
            <a:r>
              <a:rPr kumimoji="1" lang="en-US" altLang="ja-JP" dirty="0"/>
              <a:t>1</a:t>
            </a:r>
            <a:r>
              <a:rPr kumimoji="1" lang="ja-JP" altLang="en-US" dirty="0"/>
              <a:t>　在職中の団体生命共済と同じ保障内容で、</a:t>
            </a:r>
            <a:endParaRPr kumimoji="1" lang="en-US" altLang="ja-JP" dirty="0"/>
          </a:p>
          <a:p>
            <a:r>
              <a:rPr kumimoji="1" lang="ja-JP" altLang="en-US" dirty="0"/>
              <a:t>ポイント</a:t>
            </a:r>
            <a:r>
              <a:rPr kumimoji="1" lang="en-US" altLang="ja-JP" dirty="0"/>
              <a:t>2</a:t>
            </a:r>
            <a:r>
              <a:rPr kumimoji="1" lang="ja-JP" altLang="en-US" dirty="0"/>
              <a:t>　最長</a:t>
            </a:r>
            <a:r>
              <a:rPr kumimoji="1" lang="en-US" altLang="ja-JP" dirty="0"/>
              <a:t>85</a:t>
            </a:r>
            <a:r>
              <a:rPr kumimoji="1" lang="ja-JP" altLang="en-US" dirty="0"/>
              <a:t>歳まで利用できる、などスケールメリットを活かした手ごろな掛金の退職後保障が新設されます。</a:t>
            </a:r>
            <a:endParaRPr kumimoji="1" lang="en-US" altLang="ja-JP" dirty="0"/>
          </a:p>
          <a:p>
            <a:r>
              <a:rPr kumimoji="1" lang="ja-JP" altLang="en-US" dirty="0"/>
              <a:t>■（次ページへ）</a:t>
            </a:r>
            <a:endParaRPr kumimoji="1" lang="en-US" altLang="ja-JP" dirty="0"/>
          </a:p>
        </p:txBody>
      </p:sp>
    </p:spTree>
    <p:extLst>
      <p:ext uri="{BB962C8B-B14F-4D97-AF65-F5344CB8AC3E}">
        <p14:creationId xmlns:p14="http://schemas.microsoft.com/office/powerpoint/2010/main" val="3920157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制度改定後の保障体系は図の上半分となりますが、生命・医療保障は在職中のみならず退職後も団体生命共済で備えられるようになり</a:t>
            </a:r>
            <a:endParaRPr kumimoji="1" lang="en-US" altLang="ja-JP" dirty="0"/>
          </a:p>
          <a:p>
            <a:r>
              <a:rPr kumimoji="1" lang="ja-JP" altLang="en-US" dirty="0"/>
              <a:t>退職後の年金保障は図の下半分のとおり、在職中の長期共済・税制適格年金の積立金を退職後に活用する、といったイメージとなります。</a:t>
            </a:r>
            <a:endParaRPr kumimoji="1" lang="en-US" altLang="ja-JP" dirty="0"/>
          </a:p>
          <a:p>
            <a:r>
              <a:rPr kumimoji="1" lang="ja-JP" altLang="en-US" dirty="0"/>
              <a:t>■（次ページへ）</a:t>
            </a:r>
          </a:p>
        </p:txBody>
      </p:sp>
    </p:spTree>
    <p:extLst>
      <p:ext uri="{BB962C8B-B14F-4D97-AF65-F5344CB8AC3E}">
        <p14:creationId xmlns:p14="http://schemas.microsoft.com/office/powerpoint/2010/main" val="2821531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ここまでご案内した保障の点検・見直しを実践し、</a:t>
            </a:r>
            <a:r>
              <a:rPr kumimoji="1" lang="ja-JP" altLang="en-US" u="none" dirty="0" err="1"/>
              <a:t>じちろう</a:t>
            </a:r>
            <a:r>
              <a:rPr kumimoji="1" lang="ja-JP" altLang="en-US" u="none" dirty="0"/>
              <a:t>共済制度を上手に活用することで</a:t>
            </a:r>
            <a:endParaRPr kumimoji="1" lang="en-US" altLang="ja-JP" u="none" dirty="0"/>
          </a:p>
          <a:p>
            <a:r>
              <a:rPr kumimoji="1" lang="ja-JP" altLang="en-US" u="none" dirty="0"/>
              <a:t>可処分所得を最大化し、積立へお金を回すことで退職後のご自身の選択肢を豊富化できます。</a:t>
            </a:r>
            <a:endParaRPr kumimoji="1" lang="en-US" altLang="ja-JP" u="none" dirty="0"/>
          </a:p>
          <a:p>
            <a:endParaRPr kumimoji="1" lang="en-US" altLang="ja-JP" u="none" dirty="0"/>
          </a:p>
          <a:p>
            <a:r>
              <a:rPr kumimoji="1" lang="ja-JP" altLang="en-US" u="none" dirty="0"/>
              <a:t>セカンドライフを見据えつつ、</a:t>
            </a:r>
            <a:r>
              <a:rPr kumimoji="1" lang="ja-JP" altLang="en-US" u="none" dirty="0" err="1"/>
              <a:t>じちろう</a:t>
            </a:r>
            <a:r>
              <a:rPr kumimoji="1" lang="ja-JP" altLang="en-US" u="none" dirty="0"/>
              <a:t>共済制度を徹底活用するポイントをまとめておきましょう。</a:t>
            </a:r>
            <a:endParaRPr kumimoji="1" lang="en-US" altLang="ja-JP" u="none" dirty="0"/>
          </a:p>
          <a:p>
            <a:endParaRPr kumimoji="1" lang="en-US" altLang="ja-JP" u="none" dirty="0"/>
          </a:p>
          <a:p>
            <a:r>
              <a:rPr kumimoji="1" lang="ja-JP" altLang="en-US" u="none" dirty="0"/>
              <a:t>■①まとまったお金や退職一時金などを活用し「随時払」で一気に積み増しする方法もあります。</a:t>
            </a:r>
            <a:endParaRPr kumimoji="1" lang="en-US" altLang="ja-JP" u="none" dirty="0"/>
          </a:p>
          <a:p>
            <a:r>
              <a:rPr kumimoji="1" lang="ja-JP" altLang="en-US" u="none" dirty="0"/>
              <a:t>■②結果として、長期共済の積立金は退職後のご自身のくらし、家族の状況に合わせて活用できるという、年金保障を始めとした未来の選択肢の豊富化につながります。</a:t>
            </a:r>
            <a:endParaRPr kumimoji="1" lang="en-US" altLang="ja-JP" u="none" dirty="0"/>
          </a:p>
          <a:p>
            <a:r>
              <a:rPr kumimoji="1" lang="ja-JP" altLang="en-US" u="none" dirty="0"/>
              <a:t>■③税制適格年金の積立金は年金として分割受け取りが可能です。</a:t>
            </a:r>
            <a:endParaRPr kumimoji="1" lang="en-US" altLang="ja-JP" u="none" dirty="0"/>
          </a:p>
          <a:p>
            <a:r>
              <a:rPr kumimoji="1" lang="ja-JP" altLang="en-US" u="none" dirty="0"/>
              <a:t>■時間は戻せませんが、人生で一番若いのは常に「今」です。保障の点検・見直しの実践で可処分所得を最大化し、</a:t>
            </a:r>
            <a:r>
              <a:rPr kumimoji="1" lang="ja-JP" altLang="en-US" u="none" dirty="0" err="1"/>
              <a:t>じちろう</a:t>
            </a:r>
            <a:r>
              <a:rPr kumimoji="1" lang="ja-JP" altLang="en-US" u="none" dirty="0"/>
              <a:t>共済をフル活用することでご自身のくらしを豊かにしてください。</a:t>
            </a:r>
            <a:endParaRPr kumimoji="1" lang="en-US" altLang="ja-JP" u="none" dirty="0"/>
          </a:p>
          <a:p>
            <a:r>
              <a:rPr kumimoji="1" lang="ja-JP" altLang="en-US" u="none" dirty="0"/>
              <a:t>■（次ページへ）</a:t>
            </a:r>
            <a:endParaRPr kumimoji="1" lang="en-US" altLang="ja-JP" u="none" dirty="0"/>
          </a:p>
        </p:txBody>
      </p:sp>
    </p:spTree>
    <p:extLst>
      <p:ext uri="{BB962C8B-B14F-4D97-AF65-F5344CB8AC3E}">
        <p14:creationId xmlns:p14="http://schemas.microsoft.com/office/powerpoint/2010/main" val="271812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ほかにも保障の点検・見直しを簡単にできることがあります。</a:t>
            </a:r>
            <a:endParaRPr kumimoji="1" lang="en-US" altLang="ja-JP" u="none" dirty="0"/>
          </a:p>
          <a:p>
            <a:r>
              <a:rPr kumimoji="1" lang="ja-JP" altLang="en-US" u="none" dirty="0" err="1"/>
              <a:t>じちろう</a:t>
            </a:r>
            <a:r>
              <a:rPr kumimoji="1" lang="ja-JP" altLang="en-US" u="none" dirty="0"/>
              <a:t>マイカー共済ですが、既にご利用頂いている方もいらっしゃるかと思いますが、</a:t>
            </a:r>
            <a:endParaRPr kumimoji="1" lang="en-US" altLang="ja-JP" u="none" dirty="0"/>
          </a:p>
          <a:p>
            <a:r>
              <a:rPr kumimoji="1" lang="ja-JP" altLang="en-US" u="none" dirty="0" err="1"/>
              <a:t>じちろう</a:t>
            </a:r>
            <a:r>
              <a:rPr kumimoji="1" lang="ja-JP" altLang="en-US" u="none" dirty="0"/>
              <a:t>マイカー共済は団体割引</a:t>
            </a:r>
            <a:r>
              <a:rPr kumimoji="1" lang="en-US" altLang="ja-JP" u="none" dirty="0"/>
              <a:t>32.5</a:t>
            </a:r>
            <a:r>
              <a:rPr kumimoji="1" lang="ja-JP" altLang="en-US" u="none" dirty="0"/>
              <a:t>％が適用されます。こちらは同居家族の自動車にも適用されます。</a:t>
            </a:r>
            <a:endParaRPr kumimoji="1" lang="en-US" altLang="ja-JP" u="none" dirty="0"/>
          </a:p>
          <a:p>
            <a:r>
              <a:rPr kumimoji="1" lang="ja-JP" altLang="en-US" u="none" dirty="0"/>
              <a:t>自治労組合員の多くは公務員ですが、公務員であれば「クビになることはない」と思っていませんか？実は公務員であっても「クビ」になることはあり得ます。</a:t>
            </a:r>
            <a:endParaRPr kumimoji="1" lang="en-US" altLang="ja-JP" u="none" dirty="0"/>
          </a:p>
          <a:p>
            <a:r>
              <a:rPr kumimoji="1" lang="ja-JP" altLang="en-US" u="none" dirty="0"/>
              <a:t>重大な交通事故を起こし、相手の方にケガを負わせた、最悪、亡くなってしまい、裁判で有罪が確定すると法律にもとづき、職を失います。つまり公務員でいられなくなります。</a:t>
            </a:r>
            <a:endParaRPr kumimoji="1" lang="en-US" altLang="ja-JP" u="none" dirty="0"/>
          </a:p>
          <a:p>
            <a:r>
              <a:rPr kumimoji="1" lang="ja-JP" altLang="en-US" u="none" dirty="0"/>
              <a:t>このようなことから公務員の方々の失職を防ぐ弁護士費用等補償特約も標準で装備されているのも大きな特長です。</a:t>
            </a:r>
            <a:endParaRPr kumimoji="1" lang="en-US" altLang="ja-JP" u="none" dirty="0"/>
          </a:p>
          <a:p>
            <a:r>
              <a:rPr kumimoji="1" lang="ja-JP" altLang="en-US" u="none" dirty="0"/>
              <a:t>まだご利用いただいていない方はぜひ見積もり依頼をしてみてください。その理由は</a:t>
            </a:r>
            <a:endParaRPr kumimoji="1" lang="en-US" altLang="ja-JP" u="none" dirty="0"/>
          </a:p>
          <a:p>
            <a:r>
              <a:rPr kumimoji="1" lang="ja-JP" altLang="en-US" u="none" dirty="0"/>
              <a:t>■（次ページへ）</a:t>
            </a:r>
          </a:p>
        </p:txBody>
      </p:sp>
    </p:spTree>
    <p:extLst>
      <p:ext uri="{BB962C8B-B14F-4D97-AF65-F5344CB8AC3E}">
        <p14:creationId xmlns:p14="http://schemas.microsoft.com/office/powerpoint/2010/main" val="3155284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実際に見積依頼をした方の「約</a:t>
            </a:r>
            <a:r>
              <a:rPr kumimoji="1" lang="en-US" altLang="ja-JP" u="none" dirty="0"/>
              <a:t>8</a:t>
            </a:r>
            <a:r>
              <a:rPr kumimoji="1" lang="ja-JP" altLang="en-US" u="none" dirty="0"/>
              <a:t>割」の方が加入しているという事実があるからです。</a:t>
            </a:r>
            <a:endParaRPr kumimoji="1" lang="en-US" altLang="ja-JP" u="none" dirty="0"/>
          </a:p>
          <a:p>
            <a:r>
              <a:rPr kumimoji="1" lang="ja-JP" altLang="en-US" u="none" dirty="0"/>
              <a:t>他保険（共済）の切替手続きはとてもわずらわしいと思いますが、そのようななかで「</a:t>
            </a:r>
            <a:r>
              <a:rPr kumimoji="1" lang="en-US" altLang="ja-JP" u="none" dirty="0"/>
              <a:t>8</a:t>
            </a:r>
            <a:r>
              <a:rPr kumimoji="1" lang="ja-JP" altLang="en-US" u="none" dirty="0"/>
              <a:t>割」という実績です。</a:t>
            </a:r>
            <a:endParaRPr kumimoji="1" lang="en-US" altLang="ja-JP" u="none" dirty="0"/>
          </a:p>
          <a:p>
            <a:r>
              <a:rPr kumimoji="1" lang="ja-JP" altLang="en-US" u="none" dirty="0"/>
              <a:t>見積り方法はご覧のとおり、組合経由で依頼する方法、もしくはご自身でネットで見積もりをする方法があり、とても簡単にできます。</a:t>
            </a:r>
            <a:endParaRPr kumimoji="1" lang="en-US" altLang="ja-JP" u="none" dirty="0"/>
          </a:p>
          <a:p>
            <a:r>
              <a:rPr kumimoji="1" lang="ja-JP" altLang="en-US" u="none" dirty="0"/>
              <a:t>まだご利用いただいていない方はぜひ見積もりを依頼し、その掛金水準を体感してみてください。</a:t>
            </a:r>
            <a:endParaRPr kumimoji="1" lang="en-US" altLang="ja-JP" u="none" dirty="0"/>
          </a:p>
          <a:p>
            <a:r>
              <a:rPr kumimoji="1" lang="ja-JP" altLang="en-US" u="none" dirty="0"/>
              <a:t>そして浮いたお金は長期共済・税制適格年金を使い、未来の「楽しみ」のために積み立てることをおすすめします。</a:t>
            </a:r>
            <a:endParaRPr kumimoji="1" lang="en-US" altLang="ja-JP" u="none" dirty="0"/>
          </a:p>
          <a:p>
            <a:r>
              <a:rPr kumimoji="1" lang="ja-JP" altLang="en-US" u="none" dirty="0"/>
              <a:t>■（次ページへ）</a:t>
            </a:r>
            <a:endParaRPr kumimoji="1" lang="en-US" altLang="ja-JP" u="none" dirty="0"/>
          </a:p>
        </p:txBody>
      </p:sp>
    </p:spTree>
    <p:extLst>
      <p:ext uri="{BB962C8B-B14F-4D97-AF65-F5344CB8AC3E}">
        <p14:creationId xmlns:p14="http://schemas.microsoft.com/office/powerpoint/2010/main" val="1894410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それでは最後となりますが、お伝えしたいのは「</a:t>
            </a:r>
            <a:r>
              <a:rPr kumimoji="1" lang="ja-JP" altLang="en-US" u="none" dirty="0" err="1"/>
              <a:t>じちろう</a:t>
            </a:r>
            <a:r>
              <a:rPr kumimoji="1" lang="ja-JP" altLang="en-US" u="none" dirty="0"/>
              <a:t>共済」は自主福祉活動を実践するためのマストアイテムということです。</a:t>
            </a:r>
            <a:endParaRPr kumimoji="1" lang="en-US" altLang="ja-JP" u="none" dirty="0"/>
          </a:p>
          <a:p>
            <a:r>
              <a:rPr kumimoji="1" lang="ja-JP" altLang="en-US" u="none" dirty="0"/>
              <a:t>組合員の組合員による組合員のための保障制度です。組合員しか利用できません。</a:t>
            </a:r>
          </a:p>
          <a:p>
            <a:r>
              <a:rPr kumimoji="1" lang="ja-JP" altLang="en-US" u="none" dirty="0"/>
              <a:t>■すでに利用している皆さんは既にメリットをご存知かと思いますが、この動画であらためて活用方法やメリットを知っていただけたら嬉しいです。</a:t>
            </a:r>
            <a:endParaRPr kumimoji="1" lang="en-US" altLang="ja-JP" u="none" dirty="0"/>
          </a:p>
          <a:p>
            <a:r>
              <a:rPr kumimoji="1" lang="ja-JP" altLang="en-US" u="none" dirty="0"/>
              <a:t>そして職場の方にもぜひ広めてください。ご視聴いただきありがとうございました。</a:t>
            </a:r>
            <a:endParaRPr kumimoji="1" lang="en-US" altLang="ja-JP" u="none" dirty="0"/>
          </a:p>
        </p:txBody>
      </p:sp>
    </p:spTree>
    <p:extLst>
      <p:ext uri="{BB962C8B-B14F-4D97-AF65-F5344CB8AC3E}">
        <p14:creationId xmlns:p14="http://schemas.microsoft.com/office/powerpoint/2010/main" val="264827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a:t>
            </a:r>
            <a:r>
              <a:rPr kumimoji="1" lang="en-US" altLang="ja-JP" dirty="0"/>
              <a:t>Ⅰ.</a:t>
            </a:r>
            <a:r>
              <a:rPr kumimoji="1" lang="ja-JP" altLang="en-US" dirty="0"/>
              <a:t>はじめに、ということで、まずは今回の団体生命共済制度改定に触れておきたいと思います。</a:t>
            </a:r>
            <a:endParaRPr kumimoji="1" lang="en-US" altLang="ja-JP" dirty="0"/>
          </a:p>
          <a:p>
            <a:r>
              <a:rPr kumimoji="1" lang="ja-JP" altLang="en-US" dirty="0"/>
              <a:t>■（次ページへ）</a:t>
            </a:r>
            <a:endParaRPr kumimoji="1" lang="en-US" altLang="ja-JP" dirty="0"/>
          </a:p>
        </p:txBody>
      </p:sp>
    </p:spTree>
    <p:extLst>
      <p:ext uri="{BB962C8B-B14F-4D97-AF65-F5344CB8AC3E}">
        <p14:creationId xmlns:p14="http://schemas.microsoft.com/office/powerpoint/2010/main" val="225204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全文読み上げ</a:t>
            </a:r>
            <a:endParaRPr kumimoji="1" lang="en-US" altLang="ja-JP" dirty="0"/>
          </a:p>
          <a:p>
            <a:r>
              <a:rPr kumimoji="1" lang="en-US" altLang="ja-JP" dirty="0"/>
              <a:t>---</a:t>
            </a:r>
          </a:p>
          <a:p>
            <a:r>
              <a:rPr kumimoji="1" lang="ja-JP" altLang="en-US" dirty="0"/>
              <a:t>■（次ページへ）</a:t>
            </a:r>
            <a:endParaRPr kumimoji="1" lang="en-US" altLang="ja-JP" dirty="0"/>
          </a:p>
        </p:txBody>
      </p:sp>
    </p:spTree>
    <p:extLst>
      <p:ext uri="{BB962C8B-B14F-4D97-AF65-F5344CB8AC3E}">
        <p14:creationId xmlns:p14="http://schemas.microsoft.com/office/powerpoint/2010/main" val="2482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それでは、ここからは</a:t>
            </a:r>
            <a:r>
              <a:rPr kumimoji="1" lang="en-US" altLang="ja-JP" dirty="0"/>
              <a:t>Ⅱ.</a:t>
            </a:r>
            <a:r>
              <a:rPr kumimoji="1" lang="ja-JP" altLang="en-US" dirty="0"/>
              <a:t>共通しやすい課題と対策をご案内します。</a:t>
            </a:r>
            <a:endParaRPr kumimoji="1" lang="en-US" altLang="ja-JP" dirty="0"/>
          </a:p>
          <a:p>
            <a:r>
              <a:rPr kumimoji="1" lang="ja-JP" altLang="en-US" dirty="0"/>
              <a:t>■（次ページへ）</a:t>
            </a:r>
            <a:endParaRPr kumimoji="1" lang="en-US" altLang="ja-JP" dirty="0"/>
          </a:p>
        </p:txBody>
      </p:sp>
    </p:spTree>
    <p:extLst>
      <p:ext uri="{BB962C8B-B14F-4D97-AF65-F5344CB8AC3E}">
        <p14:creationId xmlns:p14="http://schemas.microsoft.com/office/powerpoint/2010/main" val="106067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　まずは</a:t>
            </a:r>
            <a:r>
              <a:rPr kumimoji="1" lang="en-US" altLang="ja-JP" u="none" dirty="0"/>
              <a:t>50</a:t>
            </a:r>
            <a:r>
              <a:rPr kumimoji="1" lang="ja-JP" altLang="en-US" u="none" dirty="0"/>
              <a:t>代の組合員に共通しやすい課題からご案内します。</a:t>
            </a:r>
            <a:endParaRPr kumimoji="1" lang="en-US" altLang="ja-JP" u="none" dirty="0"/>
          </a:p>
          <a:p>
            <a:r>
              <a:rPr kumimoji="1" lang="ja-JP" altLang="en-US" u="none" dirty="0"/>
              <a:t>　ちなみに、皆さん「ジレンマ」という言葉は聞いたことがあると思いますが、「トリレンマ」とは三重苦という意味です。具体的には</a:t>
            </a:r>
            <a:endParaRPr kumimoji="1" lang="en-US" altLang="ja-JP" u="none" dirty="0"/>
          </a:p>
          <a:p>
            <a:r>
              <a:rPr kumimoji="1" lang="ja-JP" altLang="en-US" u="none" dirty="0"/>
              <a:t>■①住宅ローンの返済が続いている組合員が多いこと、</a:t>
            </a:r>
            <a:endParaRPr kumimoji="1" lang="en-US" altLang="ja-JP" u="none" dirty="0"/>
          </a:p>
          <a:p>
            <a:r>
              <a:rPr kumimoji="1" lang="ja-JP" altLang="en-US" u="none" dirty="0"/>
              <a:t>　②教育費の支出が住宅ローン返済と重なる組合員が多いこと、</a:t>
            </a:r>
            <a:endParaRPr kumimoji="1" lang="en-US" altLang="ja-JP" u="none" dirty="0"/>
          </a:p>
          <a:p>
            <a:r>
              <a:rPr kumimoji="1" lang="en-US" altLang="ja-JP" u="none" dirty="0"/>
              <a:t> </a:t>
            </a:r>
            <a:r>
              <a:rPr kumimoji="1" lang="ja-JP" altLang="en-US" u="none" dirty="0"/>
              <a:t>そして③は、①②の要因から老後資金の準備に苦戦する組合員が多い、ということです。</a:t>
            </a:r>
            <a:endParaRPr kumimoji="1" lang="en-US" altLang="ja-JP" u="none" dirty="0"/>
          </a:p>
          <a:p>
            <a:r>
              <a:rPr kumimoji="1" lang="ja-JP" altLang="en-US" u="none" dirty="0"/>
              <a:t>　そのほかにも</a:t>
            </a:r>
            <a:endParaRPr kumimoji="1" lang="en-US" altLang="ja-JP" u="none" dirty="0"/>
          </a:p>
          <a:p>
            <a:r>
              <a:rPr kumimoji="1" lang="ja-JP" altLang="en-US" u="none" dirty="0"/>
              <a:t>■年老いた親御さんの介護が始まるという事もあるかもしれませんし、単身者であればご自身の病気やけがなどは生活に直結する大きなリスクになります。</a:t>
            </a:r>
            <a:endParaRPr kumimoji="1" lang="en-US" altLang="ja-JP" u="none" dirty="0"/>
          </a:p>
          <a:p>
            <a:r>
              <a:rPr kumimoji="1" lang="ja-JP" altLang="en-US" u="none" baseline="0" dirty="0"/>
              <a:t>　今だけではなく、</a:t>
            </a:r>
            <a:r>
              <a:rPr kumimoji="1" lang="ja-JP" altLang="en-US" u="none" dirty="0"/>
              <a:t>退職後も私たちの日々の生活は続くわけですから、</a:t>
            </a:r>
            <a:endParaRPr kumimoji="1" lang="en-US" altLang="ja-JP" u="none" dirty="0"/>
          </a:p>
          <a:p>
            <a:r>
              <a:rPr kumimoji="1" lang="ja-JP" altLang="en-US" u="none" dirty="0"/>
              <a:t>■</a:t>
            </a:r>
            <a:r>
              <a:rPr kumimoji="1" lang="en-US" altLang="ja-JP" u="none" dirty="0"/>
              <a:t>50</a:t>
            </a:r>
            <a:r>
              <a:rPr kumimoji="1" lang="ja-JP" altLang="en-US" u="none" dirty="0"/>
              <a:t>代の今こそ、将来のお金の出入りを予測した資金計画が必要です。</a:t>
            </a:r>
            <a:endParaRPr kumimoji="1" lang="en-US" altLang="ja-JP" u="none" dirty="0"/>
          </a:p>
          <a:p>
            <a:r>
              <a:rPr kumimoji="1" lang="ja-JP" altLang="en-US" u="none" baseline="0" dirty="0"/>
              <a:t>　</a:t>
            </a:r>
            <a:r>
              <a:rPr kumimoji="1" lang="ja-JP" altLang="en-US" u="none" dirty="0"/>
              <a:t>そのためには</a:t>
            </a:r>
            <a:endParaRPr kumimoji="1" lang="en-US" altLang="ja-JP" u="none" dirty="0"/>
          </a:p>
          <a:p>
            <a:r>
              <a:rPr kumimoji="1" lang="ja-JP" altLang="en-US" u="none" dirty="0"/>
              <a:t>■今使えるお金、つまり可処分所得の最大化を最優先に考える必要がある世代といえます。</a:t>
            </a:r>
            <a:endParaRPr kumimoji="1" lang="en-US" altLang="ja-JP" u="none" dirty="0"/>
          </a:p>
          <a:p>
            <a:r>
              <a:rPr kumimoji="1" lang="ja-JP" altLang="en-US" u="none" dirty="0"/>
              <a:t>■（次ページへ）</a:t>
            </a:r>
            <a:endParaRPr kumimoji="1" lang="en-US" altLang="ja-JP" u="none" dirty="0"/>
          </a:p>
        </p:txBody>
      </p:sp>
    </p:spTree>
    <p:extLst>
      <p:ext uri="{BB962C8B-B14F-4D97-AF65-F5344CB8AC3E}">
        <p14:creationId xmlns:p14="http://schemas.microsoft.com/office/powerpoint/2010/main" val="9517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では、生活に影響が大きい病気やけがについても確認しておきましょう。</a:t>
            </a:r>
            <a:endParaRPr kumimoji="1" lang="en-US" altLang="ja-JP" u="none" dirty="0"/>
          </a:p>
          <a:p>
            <a:r>
              <a:rPr kumimoji="1" lang="ja-JP" altLang="en-US" u="none" dirty="0"/>
              <a:t>ここでは「団体生命共済」における共済金の請求理由についてグラフでご案内します。</a:t>
            </a:r>
            <a:endParaRPr kumimoji="1" lang="en-US" altLang="ja-JP" u="none" dirty="0"/>
          </a:p>
          <a:p>
            <a:r>
              <a:rPr kumimoji="1" lang="ja-JP" altLang="en-US" u="none" dirty="0"/>
              <a:t>■まず、向かって左側、</a:t>
            </a:r>
            <a:r>
              <a:rPr kumimoji="1" lang="en-US" altLang="ja-JP" u="none" dirty="0"/>
              <a:t>20</a:t>
            </a:r>
            <a:r>
              <a:rPr kumimoji="1" lang="ja-JP" altLang="en-US" u="none" dirty="0"/>
              <a:t>代の男性は「不慮の事故」つまり「けが」、向かって右側の</a:t>
            </a:r>
            <a:r>
              <a:rPr kumimoji="1" lang="en-US" altLang="ja-JP" u="none" dirty="0"/>
              <a:t>20</a:t>
            </a:r>
            <a:r>
              <a:rPr kumimoji="1" lang="ja-JP" altLang="en-US" u="none" dirty="0"/>
              <a:t>代の女性は「妊娠、分娩および産</a:t>
            </a:r>
            <a:r>
              <a:rPr kumimoji="1" lang="ja-JP" altLang="en-US" u="none" dirty="0" err="1"/>
              <a:t>じょく</a:t>
            </a:r>
            <a:r>
              <a:rPr kumimoji="1" lang="ja-JP" altLang="en-US" u="none" dirty="0"/>
              <a:t>」が最も多い請求理由です。</a:t>
            </a:r>
            <a:endParaRPr kumimoji="1" lang="en-US" altLang="ja-JP" u="none" dirty="0"/>
          </a:p>
          <a:p>
            <a:r>
              <a:rPr kumimoji="1" lang="ja-JP" altLang="en-US" u="none" dirty="0"/>
              <a:t>　ここからアニメーションでグラフを年代別に切り替えるので、ご覧になりたい一方のグラフだけ注目してください。</a:t>
            </a:r>
            <a:endParaRPr kumimoji="1" lang="en-US" altLang="ja-JP" u="none" dirty="0"/>
          </a:p>
          <a:p>
            <a:r>
              <a:rPr kumimoji="1" lang="ja-JP" altLang="en-US" u="none" dirty="0"/>
              <a:t>■</a:t>
            </a:r>
            <a:r>
              <a:rPr kumimoji="1" lang="en-US" altLang="ja-JP" u="none" dirty="0"/>
              <a:t>20</a:t>
            </a:r>
            <a:r>
              <a:rPr kumimoji="1" lang="ja-JP" altLang="en-US" u="none" dirty="0"/>
              <a:t>代の傾向は</a:t>
            </a:r>
            <a:r>
              <a:rPr kumimoji="1" lang="en-US" altLang="ja-JP" u="none" dirty="0"/>
              <a:t>30</a:t>
            </a:r>
            <a:r>
              <a:rPr kumimoji="1" lang="ja-JP" altLang="en-US" u="none" dirty="0"/>
              <a:t>代でも大きく変わりません。ただし、</a:t>
            </a:r>
            <a:r>
              <a:rPr kumimoji="1" lang="en-US" altLang="ja-JP" u="none" dirty="0"/>
              <a:t>40</a:t>
            </a:r>
            <a:r>
              <a:rPr kumimoji="1" lang="ja-JP" altLang="en-US" u="none" dirty="0"/>
              <a:t>代になると女性は一気に疾病構造が変化します。</a:t>
            </a:r>
            <a:endParaRPr kumimoji="1" lang="en-US" altLang="ja-JP" u="none" dirty="0"/>
          </a:p>
          <a:p>
            <a:r>
              <a:rPr kumimoji="1" lang="ja-JP" altLang="en-US" u="none" dirty="0"/>
              <a:t>■</a:t>
            </a:r>
            <a:r>
              <a:rPr kumimoji="1" lang="en-US" altLang="ja-JP" u="none" dirty="0"/>
              <a:t>40</a:t>
            </a:r>
            <a:r>
              <a:rPr kumimoji="1" lang="ja-JP" altLang="en-US" u="none" dirty="0"/>
              <a:t>代</a:t>
            </a:r>
            <a:r>
              <a:rPr kumimoji="1" lang="ja-JP" altLang="en-US" i="0" u="none" dirty="0"/>
              <a:t>の</a:t>
            </a:r>
            <a:r>
              <a:rPr kumimoji="1" lang="ja-JP" altLang="en-US" u="none" dirty="0"/>
              <a:t>男性は依然として「けが」が多い一方、女性は「悪性新生物」が最多の請求理由になっています。</a:t>
            </a:r>
            <a:endParaRPr kumimoji="1" lang="en-US" altLang="ja-JP" u="none" dirty="0"/>
          </a:p>
          <a:p>
            <a:r>
              <a:rPr kumimoji="1" lang="ja-JP" altLang="en-US" u="none" dirty="0"/>
              <a:t>■</a:t>
            </a:r>
            <a:r>
              <a:rPr kumimoji="1" lang="en-US" altLang="ja-JP" u="none" dirty="0"/>
              <a:t>50</a:t>
            </a:r>
            <a:r>
              <a:rPr kumimoji="1" lang="ja-JP" altLang="en-US" u="none" dirty="0"/>
              <a:t>代になると男性は「けが」と「悪性新生物」がほぼ同じ割合、女性は「悪性新生物」が最多となり、</a:t>
            </a:r>
            <a:endParaRPr kumimoji="1" lang="en-US" altLang="ja-JP" u="none" dirty="0"/>
          </a:p>
          <a:p>
            <a:r>
              <a:rPr kumimoji="1" lang="ja-JP" altLang="en-US" u="none" dirty="0"/>
              <a:t>■</a:t>
            </a:r>
            <a:r>
              <a:rPr kumimoji="1" lang="en-US" altLang="ja-JP" u="none" dirty="0"/>
              <a:t>60</a:t>
            </a:r>
            <a:r>
              <a:rPr kumimoji="1" lang="ja-JP" altLang="en-US" u="none" dirty="0"/>
              <a:t>代では「悪性新生物」が男女ともに最多となります。</a:t>
            </a:r>
            <a:endParaRPr kumimoji="1" lang="en-US" altLang="ja-JP" u="none" dirty="0"/>
          </a:p>
          <a:p>
            <a:r>
              <a:rPr kumimoji="1" lang="ja-JP" altLang="en-US" u="none" dirty="0"/>
              <a:t>　このようなことからも</a:t>
            </a:r>
            <a:endParaRPr kumimoji="1" lang="en-US" altLang="ja-JP" u="none" dirty="0"/>
          </a:p>
          <a:p>
            <a:r>
              <a:rPr kumimoji="1" lang="ja-JP" altLang="en-US" u="none" dirty="0"/>
              <a:t>■</a:t>
            </a:r>
            <a:r>
              <a:rPr kumimoji="1" lang="en-US" altLang="ja-JP" u="none" dirty="0"/>
              <a:t>50</a:t>
            </a:r>
            <a:r>
              <a:rPr kumimoji="1" lang="ja-JP" altLang="en-US" u="none" dirty="0"/>
              <a:t>代以降は医療保障を中心とした保障準備が必要であり、そのためには</a:t>
            </a:r>
            <a:endParaRPr kumimoji="1" lang="en-US" altLang="ja-JP" u="none" dirty="0"/>
          </a:p>
          <a:p>
            <a:r>
              <a:rPr kumimoji="1" lang="ja-JP" altLang="en-US" u="none" dirty="0"/>
              <a:t>■現在加入されている保険契約、共済契約すべての点検・見直しでバランスをとることが重要となります。</a:t>
            </a:r>
            <a:endParaRPr kumimoji="1" lang="en-US" altLang="ja-JP" u="none" dirty="0"/>
          </a:p>
          <a:p>
            <a:r>
              <a:rPr kumimoji="1" lang="ja-JP" altLang="en-US" u="none" dirty="0"/>
              <a:t>　では、どのように考えればよいかについてもご案内します。</a:t>
            </a:r>
            <a:endParaRPr kumimoji="1" lang="en-US" altLang="ja-JP" u="none" dirty="0"/>
          </a:p>
          <a:p>
            <a:r>
              <a:rPr kumimoji="1" lang="ja-JP" altLang="en-US" u="none" dirty="0"/>
              <a:t>■（次ページへ）</a:t>
            </a:r>
            <a:endParaRPr kumimoji="1" lang="en-US" altLang="ja-JP" u="none" dirty="0"/>
          </a:p>
        </p:txBody>
      </p:sp>
    </p:spTree>
    <p:extLst>
      <p:ext uri="{BB962C8B-B14F-4D97-AF65-F5344CB8AC3E}">
        <p14:creationId xmlns:p14="http://schemas.microsoft.com/office/powerpoint/2010/main" val="232365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3.</a:t>
            </a:r>
            <a:r>
              <a:rPr kumimoji="1" lang="ja-JP" altLang="en-US" dirty="0"/>
              <a:t>無駄のない保障の備え方にカッコ書きで必要保障額とあります。</a:t>
            </a:r>
            <a:endParaRPr kumimoji="1" lang="en-US" altLang="ja-JP" dirty="0"/>
          </a:p>
          <a:p>
            <a:r>
              <a:rPr kumimoji="1" lang="ja-JP" altLang="en-US" dirty="0"/>
              <a:t>　一言でいえば、必要保障額ピッタリに保障に加入することが最も無駄のない保障の備え方となります。</a:t>
            </a:r>
            <a:endParaRPr kumimoji="1" lang="en-US" altLang="ja-JP" dirty="0"/>
          </a:p>
          <a:p>
            <a:r>
              <a:rPr kumimoji="1" lang="ja-JP" altLang="en-US" dirty="0"/>
              <a:t>■まず、破線で表した図形がご自身に万一が生じた場合、家族に遺したいお金や、病気やけがの治療費に必要なお金をあらわしているとします。</a:t>
            </a:r>
            <a:endParaRPr kumimoji="1" lang="en-US" altLang="ja-JP" dirty="0"/>
          </a:p>
          <a:p>
            <a:r>
              <a:rPr kumimoji="1" lang="ja-JP" altLang="en-US" dirty="0"/>
              <a:t>　ただ、私たちの賃金明細を見ると、必ずあらかじめ差し引かれるものがあります。それは税金と社会保険料ですが、社会保険料を負担している、ということは</a:t>
            </a:r>
            <a:endParaRPr kumimoji="1" lang="en-US" altLang="ja-JP" dirty="0"/>
          </a:p>
          <a:p>
            <a:r>
              <a:rPr kumimoji="1" lang="ja-JP" altLang="en-US" dirty="0"/>
              <a:t>■公的な保障で助けられる部分があるということです。例えばご自身の万一に際しては遺族年金が家族を助けてくれます。さらに重要なのは</a:t>
            </a:r>
            <a:endParaRPr kumimoji="1" lang="en-US" altLang="ja-JP" dirty="0"/>
          </a:p>
          <a:p>
            <a:r>
              <a:rPr kumimoji="1" lang="ja-JP" altLang="en-US" dirty="0"/>
              <a:t>■勤務先の福利厚生でも助けられる部分がある、ということです。ここで大事なのは、いきなり保障の点検・見直しをするのではなく、</a:t>
            </a:r>
            <a:endParaRPr kumimoji="1" lang="en-US" altLang="ja-JP" dirty="0"/>
          </a:p>
          <a:p>
            <a:r>
              <a:rPr kumimoji="1" lang="ja-JP" altLang="en-US" u="none" dirty="0"/>
              <a:t>■今持っている権利や保障を確認</a:t>
            </a:r>
            <a:r>
              <a:rPr kumimoji="1" lang="ja-JP" altLang="en-US" dirty="0"/>
              <a:t>するということです。具体的には死亡退職金や傷病見舞金などがあるでしょう。</a:t>
            </a:r>
            <a:endParaRPr kumimoji="1" lang="en-US" altLang="ja-JP" dirty="0"/>
          </a:p>
          <a:p>
            <a:r>
              <a:rPr kumimoji="1" lang="ja-JP" altLang="en-US" dirty="0"/>
              <a:t>　中でも皆さんの職場の福利厚生、これは皆さんの職場ごとに違います。</a:t>
            </a:r>
            <a:endParaRPr kumimoji="1" lang="en-US" altLang="ja-JP" dirty="0"/>
          </a:p>
          <a:p>
            <a:r>
              <a:rPr kumimoji="1" lang="ja-JP" altLang="en-US" dirty="0"/>
              <a:t>　組合によっては、労働組合のしおりなどで福利厚生に関する情報をまとめている場合もありますので今一度確認してみましょう。</a:t>
            </a:r>
            <a:endParaRPr kumimoji="1" lang="en-US" altLang="ja-JP" dirty="0"/>
          </a:p>
          <a:p>
            <a:r>
              <a:rPr kumimoji="1" lang="ja-JP" altLang="en-US" dirty="0"/>
              <a:t>■それでも足りない部分だけを自分で備える、これを「私的保障」といいますが、これが必要保障額の考え方です。</a:t>
            </a:r>
            <a:endParaRPr kumimoji="1" lang="en-US" altLang="ja-JP" dirty="0"/>
          </a:p>
          <a:p>
            <a:r>
              <a:rPr kumimoji="1" lang="ja-JP" altLang="en-US" dirty="0"/>
              <a:t>■（次ページへ）</a:t>
            </a:r>
            <a:endParaRPr kumimoji="1" lang="en-US" altLang="ja-JP" dirty="0"/>
          </a:p>
        </p:txBody>
      </p:sp>
    </p:spTree>
    <p:extLst>
      <p:ext uri="{BB962C8B-B14F-4D97-AF65-F5344CB8AC3E}">
        <p14:creationId xmlns:p14="http://schemas.microsoft.com/office/powerpoint/2010/main" val="186513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この必要保障額の考え方にもとづけば、一般的に</a:t>
            </a:r>
            <a:endParaRPr kumimoji="1" lang="en-US" altLang="ja-JP" u="none" dirty="0"/>
          </a:p>
          <a:p>
            <a:r>
              <a:rPr kumimoji="1" lang="ja-JP" altLang="en-US" u="none" dirty="0"/>
              <a:t>■死亡保障のめやすは単身の方であれば</a:t>
            </a:r>
            <a:r>
              <a:rPr kumimoji="1" lang="en-US" altLang="ja-JP" u="none" dirty="0"/>
              <a:t>1,000</a:t>
            </a:r>
            <a:r>
              <a:rPr kumimoji="1" lang="ja-JP" altLang="en-US" u="none" dirty="0"/>
              <a:t>万円以下がひとつのめや</a:t>
            </a:r>
            <a:r>
              <a:rPr kumimoji="1" lang="ja-JP" altLang="en-US" u="none" dirty="0" err="1"/>
              <a:t>すに</a:t>
            </a:r>
            <a:r>
              <a:rPr kumimoji="1" lang="ja-JP" altLang="en-US" u="none" dirty="0"/>
              <a:t>なります。ご家庭をお持ちの方は状況に応じ、保障額は</a:t>
            </a:r>
            <a:r>
              <a:rPr kumimoji="1" lang="en-US" altLang="ja-JP" u="none" dirty="0"/>
              <a:t>1,000</a:t>
            </a:r>
            <a:r>
              <a:rPr kumimoji="1" lang="ja-JP" altLang="en-US" u="none" dirty="0"/>
              <a:t>万円から</a:t>
            </a:r>
            <a:r>
              <a:rPr kumimoji="1" lang="en-US" altLang="ja-JP" u="none" dirty="0"/>
              <a:t>5,000</a:t>
            </a:r>
            <a:r>
              <a:rPr kumimoji="1" lang="ja-JP" altLang="en-US" u="none" dirty="0"/>
              <a:t>万円がひとつのめや</a:t>
            </a:r>
            <a:r>
              <a:rPr kumimoji="1" lang="ja-JP" altLang="en-US" u="none" dirty="0" err="1"/>
              <a:t>すに</a:t>
            </a:r>
            <a:r>
              <a:rPr kumimoji="1" lang="ja-JP" altLang="en-US" u="none" dirty="0"/>
              <a:t>なります。</a:t>
            </a:r>
            <a:endParaRPr kumimoji="1" lang="en-US" altLang="ja-JP" u="none" dirty="0"/>
          </a:p>
          <a:p>
            <a:r>
              <a:rPr kumimoji="1" lang="ja-JP" altLang="en-US" u="none" dirty="0"/>
              <a:t>■医療保障のめやすは医療費、入院中の食事代のみであれば日額</a:t>
            </a:r>
            <a:r>
              <a:rPr kumimoji="1" lang="en-US" altLang="ja-JP" u="none" dirty="0"/>
              <a:t>3,000</a:t>
            </a:r>
            <a:r>
              <a:rPr kumimoji="1" lang="ja-JP" altLang="en-US" u="none" dirty="0"/>
              <a:t>円、個室を希望される場合は</a:t>
            </a:r>
            <a:r>
              <a:rPr kumimoji="1" lang="en-US" altLang="ja-JP" u="none" dirty="0"/>
              <a:t>5,000</a:t>
            </a:r>
            <a:r>
              <a:rPr kumimoji="1" lang="ja-JP" altLang="en-US" u="none" dirty="0"/>
              <a:t>円以上がひとつのめやすとなります。</a:t>
            </a:r>
            <a:endParaRPr kumimoji="1" lang="en-US" altLang="ja-JP" u="none" dirty="0"/>
          </a:p>
          <a:p>
            <a:r>
              <a:rPr kumimoji="1" lang="ja-JP" altLang="en-US" u="none" dirty="0"/>
              <a:t>■（次ページへ）</a:t>
            </a:r>
            <a:endParaRPr kumimoji="1" lang="en-US" altLang="ja-JP" u="none" dirty="0"/>
          </a:p>
        </p:txBody>
      </p:sp>
    </p:spTree>
    <p:extLst>
      <p:ext uri="{BB962C8B-B14F-4D97-AF65-F5344CB8AC3E}">
        <p14:creationId xmlns:p14="http://schemas.microsoft.com/office/powerpoint/2010/main" val="51773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97004" y="2070477"/>
            <a:ext cx="9397993" cy="1992025"/>
          </a:xfrm>
          <a:prstGeom prst="roundRect">
            <a:avLst/>
          </a:prstGeom>
          <a:solidFill>
            <a:schemeClr val="accent2">
              <a:lumMod val="75000"/>
            </a:schemeClr>
          </a:solidFill>
        </p:spPr>
        <p:txBody>
          <a:bodyPr anchor="ctr" anchorCtr="0">
            <a:noAutofit/>
          </a:bodyPr>
          <a:lstStyle>
            <a:lvl1pPr algn="ctr">
              <a:defRPr sz="5400" b="1">
                <a:solidFill>
                  <a:schemeClr val="bg1"/>
                </a:solidFill>
                <a:latin typeface="Meiryo UI" panose="020B0604030504040204" pitchFamily="50" charset="-128"/>
                <a:ea typeface="Meiryo UI" panose="020B0604030504040204" pitchFamily="50" charset="-128"/>
              </a:defRPr>
            </a:lvl1pPr>
          </a:lstStyle>
          <a:p>
            <a:r>
              <a:rPr lang="ja-JP" altLang="en-US" dirty="0"/>
              <a:t>マスター タイトル</a:t>
            </a:r>
            <a:endParaRPr lang="en-US" dirty="0"/>
          </a:p>
        </p:txBody>
      </p:sp>
      <p:sp>
        <p:nvSpPr>
          <p:cNvPr id="3" name="Subtitle 2"/>
          <p:cNvSpPr>
            <a:spLocks noGrp="1"/>
          </p:cNvSpPr>
          <p:nvPr>
            <p:ph type="subTitle" idx="1"/>
          </p:nvPr>
        </p:nvSpPr>
        <p:spPr>
          <a:xfrm>
            <a:off x="2212532" y="4272382"/>
            <a:ext cx="7766936" cy="1096899"/>
          </a:xfrm>
          <a:gradFill>
            <a:gsLst>
              <a:gs pos="100000">
                <a:schemeClr val="accent3">
                  <a:lumMod val="20000"/>
                  <a:lumOff val="80000"/>
                </a:schemeClr>
              </a:gs>
              <a:gs pos="0">
                <a:schemeClr val="bg1"/>
              </a:gs>
            </a:gsLst>
            <a:lin ang="5400000" scaled="1"/>
          </a:gradFill>
        </p:spPr>
        <p:txBody>
          <a:bodyPr anchor="ctr" anchorCtr="0">
            <a:normAutofit/>
          </a:bodyPr>
          <a:lstStyle>
            <a:lvl1pPr marL="0" indent="0" algn="ctr">
              <a:buNone/>
              <a:defRPr sz="3200" b="1">
                <a:solidFill>
                  <a:srgbClr val="002060"/>
                </a:solidFill>
                <a:latin typeface="Meiryo UI" panose="020B0604030504040204" pitchFamily="50" charset="-128"/>
                <a:ea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lang="en-US" dirty="0"/>
          </a:p>
        </p:txBody>
      </p:sp>
      <p:sp>
        <p:nvSpPr>
          <p:cNvPr id="6" name="Slide Number Placeholder 5"/>
          <p:cNvSpPr>
            <a:spLocks noGrp="1"/>
          </p:cNvSpPr>
          <p:nvPr>
            <p:ph type="sldNum" sz="quarter" idx="12"/>
          </p:nvPr>
        </p:nvSpPr>
        <p:spPr/>
        <p:txBody>
          <a:bodyPr/>
          <a:lstStyle>
            <a:lvl1pPr>
              <a:defRPr sz="1400">
                <a:latin typeface="Meiryo UI" panose="020B0604030504040204" pitchFamily="50" charset="-128"/>
                <a:ea typeface="Meiryo UI" panose="020B0604030504040204" pitchFamily="50" charset="-128"/>
              </a:defRPr>
            </a:lvl1pPr>
          </a:lstStyle>
          <a:p>
            <a:fld id="{47228C29-2B79-4EE8-9B27-8EAFC38607DB}" type="slidenum">
              <a:rPr lang="ja-JP" altLang="en-US" smtClean="0"/>
              <a:pPr/>
              <a:t>‹#›</a:t>
            </a:fld>
            <a:endParaRPr lang="ja-JP" altLang="en-US" dirty="0"/>
          </a:p>
        </p:txBody>
      </p:sp>
      <p:sp>
        <p:nvSpPr>
          <p:cNvPr id="10" name="テキスト プレースホルダー 9"/>
          <p:cNvSpPr>
            <a:spLocks noGrp="1"/>
          </p:cNvSpPr>
          <p:nvPr>
            <p:ph type="body" sz="quarter" idx="13" hasCustomPrompt="1"/>
          </p:nvPr>
        </p:nvSpPr>
        <p:spPr>
          <a:xfrm>
            <a:off x="457200" y="749300"/>
            <a:ext cx="7518400" cy="914400"/>
          </a:xfrm>
        </p:spPr>
        <p:txBody>
          <a:bodyPr anchor="ctr" anchorCtr="0">
            <a:normAutofit/>
          </a:bodyPr>
          <a:lstStyle>
            <a:lvl1pPr marL="0" indent="0">
              <a:buNone/>
              <a:defRPr sz="2800" b="1">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latin typeface="Meiryo UI" panose="020B0604030504040204" pitchFamily="50" charset="-128"/>
                <a:ea typeface="Meiryo UI" panose="020B0604030504040204" pitchFamily="50" charset="-128"/>
              </a:rPr>
              <a:t>主催者・対象者</a:t>
            </a:r>
            <a:endParaRPr kumimoji="1" lang="ja-JP" altLang="en-US" dirty="0"/>
          </a:p>
        </p:txBody>
      </p:sp>
      <p:sp>
        <p:nvSpPr>
          <p:cNvPr id="23" name="テキスト プレースホルダー 9"/>
          <p:cNvSpPr>
            <a:spLocks noGrp="1"/>
          </p:cNvSpPr>
          <p:nvPr>
            <p:ph type="body" sz="quarter" idx="14" hasCustomPrompt="1"/>
          </p:nvPr>
        </p:nvSpPr>
        <p:spPr>
          <a:xfrm>
            <a:off x="2336800" y="5842000"/>
            <a:ext cx="7518400" cy="559276"/>
          </a:xfrm>
        </p:spPr>
        <p:txBody>
          <a:bodyPr anchor="ctr" anchorCtr="0">
            <a:normAutofit/>
          </a:bodyPr>
          <a:lstStyle>
            <a:lvl1pPr marL="0" indent="0" algn="ctr">
              <a:buNone/>
              <a:defRPr sz="2800" b="0">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t>発信主体</a:t>
            </a:r>
          </a:p>
        </p:txBody>
      </p:sp>
      <p:sp>
        <p:nvSpPr>
          <p:cNvPr id="18" name="正方形/長方形 17"/>
          <p:cNvSpPr/>
          <p:nvPr userDrawn="1"/>
        </p:nvSpPr>
        <p:spPr>
          <a:xfrm>
            <a:off x="1487183" y="6550223"/>
            <a:ext cx="9217634" cy="307777"/>
          </a:xfrm>
          <a:prstGeom prst="rect">
            <a:avLst/>
          </a:prstGeom>
        </p:spPr>
        <p:txBody>
          <a:bodyPr wrap="square">
            <a:spAutoFit/>
          </a:bodyPr>
          <a:lstStyle/>
          <a:p>
            <a:pPr algn="ctr"/>
            <a:r>
              <a:rPr kumimoji="1" lang="ja-JP" altLang="ja-JP" sz="1400" b="1" kern="100" dirty="0">
                <a:solidFill>
                  <a:schemeClr val="tx1">
                    <a:lumMod val="75000"/>
                    <a:lumOff val="25000"/>
                  </a:schemeClr>
                </a:solidFill>
                <a:latin typeface="+mj-ea"/>
                <a:ea typeface="+mn-ea"/>
                <a:cs typeface="Times New Roman" panose="02020603050405020304" pitchFamily="18" charset="0"/>
              </a:rPr>
              <a:t>本</a:t>
            </a:r>
            <a:r>
              <a:rPr kumimoji="1" lang="ja-JP" altLang="en-US" sz="1400" b="1" kern="100" dirty="0">
                <a:solidFill>
                  <a:schemeClr val="tx1">
                    <a:lumMod val="75000"/>
                    <a:lumOff val="25000"/>
                  </a:schemeClr>
                </a:solidFill>
                <a:latin typeface="+mj-ea"/>
                <a:ea typeface="+mn-ea"/>
                <a:cs typeface="Times New Roman" panose="02020603050405020304" pitchFamily="18" charset="0"/>
              </a:rPr>
              <a:t>動画</a:t>
            </a:r>
            <a:r>
              <a:rPr kumimoji="1" lang="ja-JP" altLang="ja-JP" sz="1400" b="1" kern="100" dirty="0">
                <a:solidFill>
                  <a:schemeClr val="tx1">
                    <a:lumMod val="75000"/>
                    <a:lumOff val="25000"/>
                  </a:schemeClr>
                </a:solidFill>
                <a:latin typeface="+mj-ea"/>
                <a:ea typeface="+mn-ea"/>
                <a:cs typeface="Times New Roman" panose="02020603050405020304" pitchFamily="18" charset="0"/>
              </a:rPr>
              <a:t>は</a:t>
            </a:r>
            <a:r>
              <a:rPr kumimoji="1" lang="ja-JP" altLang="en-US" sz="1400" b="1" kern="100" dirty="0">
                <a:solidFill>
                  <a:schemeClr val="tx1">
                    <a:lumMod val="75000"/>
                    <a:lumOff val="25000"/>
                  </a:schemeClr>
                </a:solidFill>
                <a:latin typeface="+mj-ea"/>
                <a:ea typeface="+mn-ea"/>
                <a:cs typeface="Times New Roman" panose="02020603050405020304" pitchFamily="18" charset="0"/>
              </a:rPr>
              <a:t>、情報提供を目的としたものであり、商品の推進・販売を目的とするものではありません。</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3772685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14" name="コンテンツ プレースホルダー 8"/>
          <p:cNvSpPr>
            <a:spLocks noGrp="1"/>
          </p:cNvSpPr>
          <p:nvPr>
            <p:ph sz="quarter" idx="16" hasCustomPrompt="1"/>
          </p:nvPr>
        </p:nvSpPr>
        <p:spPr>
          <a:xfrm>
            <a:off x="423334" y="4393987"/>
            <a:ext cx="11361737" cy="620486"/>
          </a:xfrm>
        </p:spPr>
        <p:txBody>
          <a:bodyPr>
            <a:noAutofit/>
          </a:bodyPr>
          <a:lstStyle>
            <a:lvl1pPr marL="0" indent="0">
              <a:buNone/>
              <a:defRPr sz="3600">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t>見出し①</a:t>
            </a:r>
          </a:p>
        </p:txBody>
      </p:sp>
      <p:sp>
        <p:nvSpPr>
          <p:cNvPr id="12" name="コンテンツ プレースホルダー 8"/>
          <p:cNvSpPr>
            <a:spLocks noGrp="1"/>
          </p:cNvSpPr>
          <p:nvPr>
            <p:ph sz="quarter" idx="15" hasCustomPrompt="1"/>
          </p:nvPr>
        </p:nvSpPr>
        <p:spPr>
          <a:xfrm>
            <a:off x="422806" y="3054244"/>
            <a:ext cx="11361737" cy="620486"/>
          </a:xfrm>
        </p:spPr>
        <p:txBody>
          <a:bodyPr>
            <a:noAutofit/>
          </a:bodyPr>
          <a:lstStyle>
            <a:lvl1pPr marL="0" indent="0">
              <a:buNone/>
              <a:defRPr sz="3600">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t>見出し①</a:t>
            </a:r>
          </a:p>
        </p:txBody>
      </p:sp>
      <p:sp>
        <p:nvSpPr>
          <p:cNvPr id="9" name="コンテンツ プレースホルダー 8"/>
          <p:cNvSpPr>
            <a:spLocks noGrp="1"/>
          </p:cNvSpPr>
          <p:nvPr>
            <p:ph sz="quarter" idx="14" hasCustomPrompt="1"/>
          </p:nvPr>
        </p:nvSpPr>
        <p:spPr>
          <a:xfrm>
            <a:off x="423863" y="1714500"/>
            <a:ext cx="11361737" cy="620486"/>
          </a:xfrm>
        </p:spPr>
        <p:txBody>
          <a:bodyPr>
            <a:noAutofit/>
          </a:bodyPr>
          <a:lstStyle>
            <a:lvl1pPr marL="0" indent="0">
              <a:buNone/>
              <a:defRPr sz="3600">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t>見出し①</a:t>
            </a:r>
          </a:p>
        </p:txBody>
      </p:sp>
      <p:sp>
        <p:nvSpPr>
          <p:cNvPr id="2" name="タイトル 1"/>
          <p:cNvSpPr>
            <a:spLocks noGrp="1"/>
          </p:cNvSpPr>
          <p:nvPr>
            <p:ph type="title" hasCustomPrompt="1"/>
          </p:nvPr>
        </p:nvSpPr>
        <p:spPr>
          <a:xfrm>
            <a:off x="423334" y="139700"/>
            <a:ext cx="11362266" cy="673100"/>
          </a:xfrm>
        </p:spPr>
        <p:txBody>
          <a:bodyPr anchor="b" anchorCtr="0">
            <a:noAutofit/>
          </a:bodyPr>
          <a:lstStyle>
            <a:lvl1pPr>
              <a:defRPr sz="4000" b="1" u="sng">
                <a:solidFill>
                  <a:srgbClr val="002060"/>
                </a:solidFill>
                <a:latin typeface="Meiryo UI" panose="020B0604030504040204" pitchFamily="50" charset="-128"/>
                <a:ea typeface="Meiryo UI" panose="020B0604030504040204" pitchFamily="50" charset="-128"/>
              </a:defRPr>
            </a:lvl1pPr>
          </a:lstStyle>
          <a:p>
            <a:r>
              <a:rPr kumimoji="1" lang="ja-JP" altLang="en-US" dirty="0"/>
              <a:t>アジェンダ</a:t>
            </a:r>
          </a:p>
        </p:txBody>
      </p:sp>
      <p:sp>
        <p:nvSpPr>
          <p:cNvPr id="5" name="スライド番号プレースホルダー 4"/>
          <p:cNvSpPr>
            <a:spLocks noGrp="1"/>
          </p:cNvSpPr>
          <p:nvPr>
            <p:ph type="sldNum" sz="quarter" idx="12"/>
          </p:nvPr>
        </p:nvSpPr>
        <p:spPr/>
        <p:txBody>
          <a:bodyPr/>
          <a:lstStyle>
            <a:lvl1pPr>
              <a:defRPr sz="1400">
                <a:latin typeface="Meiryo UI" panose="020B0604030504040204" pitchFamily="50" charset="-128"/>
                <a:ea typeface="Meiryo UI" panose="020B0604030504040204" pitchFamily="50" charset="-128"/>
              </a:defRPr>
            </a:lvl1pPr>
          </a:lstStyle>
          <a:p>
            <a:fld id="{47228C29-2B79-4EE8-9B27-8EAFC38607DB}" type="slidenum">
              <a:rPr lang="ja-JP" altLang="en-US" smtClean="0"/>
              <a:pPr/>
              <a:t>‹#›</a:t>
            </a:fld>
            <a:endParaRPr lang="ja-JP" altLang="en-US" dirty="0"/>
          </a:p>
        </p:txBody>
      </p:sp>
    </p:spTree>
    <p:extLst>
      <p:ext uri="{BB962C8B-B14F-4D97-AF65-F5344CB8AC3E}">
        <p14:creationId xmlns:p14="http://schemas.microsoft.com/office/powerpoint/2010/main" val="3658609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10" name="角丸四角形 9"/>
          <p:cNvSpPr/>
          <p:nvPr userDrawn="1"/>
        </p:nvSpPr>
        <p:spPr bwMode="ltGray">
          <a:xfrm>
            <a:off x="423334" y="1234722"/>
            <a:ext cx="9308495" cy="275096"/>
          </a:xfrm>
          <a:prstGeom prst="roundRect">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423334" y="139700"/>
            <a:ext cx="11362266" cy="673100"/>
          </a:xfrm>
        </p:spPr>
        <p:txBody>
          <a:bodyPr anchor="b" anchorCtr="0">
            <a:noAutofit/>
          </a:bodyPr>
          <a:lstStyle>
            <a:lvl1pPr>
              <a:defRPr sz="4000" b="1" u="sng">
                <a:solidFill>
                  <a:srgbClr val="002060"/>
                </a:solidFill>
                <a:latin typeface="Meiryo UI" panose="020B0604030504040204" pitchFamily="50" charset="-128"/>
                <a:ea typeface="Meiryo UI" panose="020B0604030504040204" pitchFamily="50" charset="-128"/>
              </a:defRPr>
            </a:lvl1pPr>
          </a:lstStyle>
          <a:p>
            <a:r>
              <a:rPr kumimoji="1" lang="ja-JP" altLang="en-US" dirty="0"/>
              <a:t>見出し①</a:t>
            </a:r>
          </a:p>
        </p:txBody>
      </p:sp>
      <p:sp>
        <p:nvSpPr>
          <p:cNvPr id="5" name="スライド番号プレースホルダー 4"/>
          <p:cNvSpPr>
            <a:spLocks noGrp="1"/>
          </p:cNvSpPr>
          <p:nvPr>
            <p:ph type="sldNum" sz="quarter" idx="12"/>
          </p:nvPr>
        </p:nvSpPr>
        <p:spPr/>
        <p:txBody>
          <a:bodyPr/>
          <a:lstStyle>
            <a:lvl1pPr>
              <a:defRPr sz="1400">
                <a:latin typeface="Meiryo UI" panose="020B0604030504040204" pitchFamily="50" charset="-128"/>
                <a:ea typeface="Meiryo UI" panose="020B0604030504040204" pitchFamily="50" charset="-128"/>
              </a:defRPr>
            </a:lvl1pPr>
          </a:lstStyle>
          <a:p>
            <a:fld id="{47228C29-2B79-4EE8-9B27-8EAFC38607DB}" type="slidenum">
              <a:rPr lang="ja-JP" altLang="en-US" smtClean="0"/>
              <a:pPr/>
              <a:t>‹#›</a:t>
            </a:fld>
            <a:endParaRPr lang="ja-JP" altLang="en-US" dirty="0"/>
          </a:p>
        </p:txBody>
      </p:sp>
      <p:sp>
        <p:nvSpPr>
          <p:cNvPr id="7" name="コンテンツ プレースホルダー 6"/>
          <p:cNvSpPr>
            <a:spLocks noGrp="1"/>
          </p:cNvSpPr>
          <p:nvPr>
            <p:ph sz="quarter" idx="13" hasCustomPrompt="1"/>
          </p:nvPr>
        </p:nvSpPr>
        <p:spPr>
          <a:xfrm>
            <a:off x="423334" y="925618"/>
            <a:ext cx="9308495" cy="584200"/>
          </a:xfrm>
        </p:spPr>
        <p:txBody>
          <a:bodyPr anchor="b" anchorCtr="0">
            <a:normAutofit/>
          </a:bodyPr>
          <a:lstStyle>
            <a:lvl1pPr marL="0" indent="0">
              <a:buNone/>
              <a:defRPr sz="3200" b="1">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t>見出し②</a:t>
            </a:r>
          </a:p>
        </p:txBody>
      </p:sp>
      <p:sp>
        <p:nvSpPr>
          <p:cNvPr id="9" name="コンテンツ プレースホルダー 8"/>
          <p:cNvSpPr>
            <a:spLocks noGrp="1"/>
          </p:cNvSpPr>
          <p:nvPr>
            <p:ph sz="quarter" idx="14" hasCustomPrompt="1"/>
          </p:nvPr>
        </p:nvSpPr>
        <p:spPr>
          <a:xfrm>
            <a:off x="423863" y="1714500"/>
            <a:ext cx="11361737" cy="4813300"/>
          </a:xfrm>
        </p:spPr>
        <p:txBody>
          <a:bodyPr>
            <a:normAutofit/>
          </a:bodyPr>
          <a:lstStyle>
            <a:lvl1pPr marL="0" indent="0">
              <a:buNone/>
              <a:defRPr sz="2800">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t>テキスト</a:t>
            </a:r>
          </a:p>
        </p:txBody>
      </p:sp>
    </p:spTree>
    <p:extLst>
      <p:ext uri="{BB962C8B-B14F-4D97-AF65-F5344CB8AC3E}">
        <p14:creationId xmlns:p14="http://schemas.microsoft.com/office/powerpoint/2010/main" val="11061100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23334" y="139700"/>
            <a:ext cx="11362266" cy="673100"/>
          </a:xfrm>
        </p:spPr>
        <p:txBody>
          <a:bodyPr anchor="b" anchorCtr="0">
            <a:noAutofit/>
          </a:bodyPr>
          <a:lstStyle>
            <a:lvl1pPr>
              <a:defRPr sz="4000" b="1" u="sng">
                <a:solidFill>
                  <a:srgbClr val="002060"/>
                </a:solidFill>
                <a:latin typeface="Meiryo UI" panose="020B0604030504040204" pitchFamily="50" charset="-128"/>
                <a:ea typeface="Meiryo UI" panose="020B0604030504040204" pitchFamily="50" charset="-128"/>
              </a:defRPr>
            </a:lvl1pPr>
          </a:lstStyle>
          <a:p>
            <a:r>
              <a:rPr kumimoji="1" lang="ja-JP" altLang="en-US" dirty="0"/>
              <a:t>見出し①</a:t>
            </a:r>
          </a:p>
        </p:txBody>
      </p:sp>
      <p:sp>
        <p:nvSpPr>
          <p:cNvPr id="5" name="スライド番号プレースホルダー 4"/>
          <p:cNvSpPr>
            <a:spLocks noGrp="1"/>
          </p:cNvSpPr>
          <p:nvPr>
            <p:ph type="sldNum" sz="quarter" idx="12"/>
          </p:nvPr>
        </p:nvSpPr>
        <p:spPr/>
        <p:txBody>
          <a:bodyPr/>
          <a:lstStyle>
            <a:lvl1pPr>
              <a:defRPr sz="1400">
                <a:latin typeface="Meiryo UI" panose="020B0604030504040204" pitchFamily="50" charset="-128"/>
                <a:ea typeface="Meiryo UI" panose="020B0604030504040204" pitchFamily="50" charset="-128"/>
              </a:defRPr>
            </a:lvl1pPr>
          </a:lstStyle>
          <a:p>
            <a:fld id="{47228C29-2B79-4EE8-9B27-8EAFC38607DB}" type="slidenum">
              <a:rPr lang="ja-JP" altLang="en-US" smtClean="0"/>
              <a:pPr/>
              <a:t>‹#›</a:t>
            </a:fld>
            <a:endParaRPr lang="ja-JP" altLang="en-US" dirty="0"/>
          </a:p>
        </p:txBody>
      </p:sp>
      <p:sp>
        <p:nvSpPr>
          <p:cNvPr id="6" name="角丸四角形 5"/>
          <p:cNvSpPr/>
          <p:nvPr userDrawn="1"/>
        </p:nvSpPr>
        <p:spPr bwMode="ltGray">
          <a:xfrm>
            <a:off x="423334" y="1234722"/>
            <a:ext cx="9308495" cy="275096"/>
          </a:xfrm>
          <a:prstGeom prst="roundRect">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コンテンツ プレースホルダー 6"/>
          <p:cNvSpPr>
            <a:spLocks noGrp="1"/>
          </p:cNvSpPr>
          <p:nvPr>
            <p:ph sz="quarter" idx="13" hasCustomPrompt="1"/>
          </p:nvPr>
        </p:nvSpPr>
        <p:spPr>
          <a:xfrm>
            <a:off x="423334" y="925618"/>
            <a:ext cx="9308495" cy="584200"/>
          </a:xfrm>
        </p:spPr>
        <p:txBody>
          <a:bodyPr anchor="b" anchorCtr="0">
            <a:normAutofit/>
          </a:bodyPr>
          <a:lstStyle>
            <a:lvl1pPr marL="0" indent="0">
              <a:buNone/>
              <a:defRPr sz="3200" b="1">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t>見出し②</a:t>
            </a:r>
          </a:p>
        </p:txBody>
      </p:sp>
    </p:spTree>
    <p:extLst>
      <p:ext uri="{BB962C8B-B14F-4D97-AF65-F5344CB8AC3E}">
        <p14:creationId xmlns:p14="http://schemas.microsoft.com/office/powerpoint/2010/main" val="38000530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23334" y="139700"/>
            <a:ext cx="11362266" cy="673100"/>
          </a:xfrm>
        </p:spPr>
        <p:txBody>
          <a:bodyPr anchor="b" anchorCtr="0">
            <a:noAutofit/>
          </a:bodyPr>
          <a:lstStyle>
            <a:lvl1pPr>
              <a:defRPr sz="4000" b="1" u="sng">
                <a:solidFill>
                  <a:srgbClr val="002060"/>
                </a:solidFill>
                <a:latin typeface="Meiryo UI" panose="020B0604030504040204" pitchFamily="50" charset="-128"/>
                <a:ea typeface="Meiryo UI" panose="020B0604030504040204" pitchFamily="50" charset="-128"/>
              </a:defRPr>
            </a:lvl1pPr>
          </a:lstStyle>
          <a:p>
            <a:r>
              <a:rPr kumimoji="1" lang="ja-JP" altLang="en-US" dirty="0"/>
              <a:t>見出し①</a:t>
            </a:r>
          </a:p>
        </p:txBody>
      </p:sp>
      <p:sp>
        <p:nvSpPr>
          <p:cNvPr id="5" name="スライド番号プレースホルダー 4"/>
          <p:cNvSpPr>
            <a:spLocks noGrp="1"/>
          </p:cNvSpPr>
          <p:nvPr>
            <p:ph type="sldNum" sz="quarter" idx="12"/>
          </p:nvPr>
        </p:nvSpPr>
        <p:spPr/>
        <p:txBody>
          <a:bodyPr/>
          <a:lstStyle>
            <a:lvl1pPr>
              <a:defRPr sz="1400">
                <a:latin typeface="Meiryo UI" panose="020B0604030504040204" pitchFamily="50" charset="-128"/>
                <a:ea typeface="Meiryo UI" panose="020B0604030504040204" pitchFamily="50" charset="-128"/>
              </a:defRPr>
            </a:lvl1pPr>
          </a:lstStyle>
          <a:p>
            <a:fld id="{47228C29-2B79-4EE8-9B27-8EAFC38607DB}" type="slidenum">
              <a:rPr lang="ja-JP" altLang="en-US" smtClean="0"/>
              <a:pPr/>
              <a:t>‹#›</a:t>
            </a:fld>
            <a:endParaRPr lang="ja-JP" altLang="en-US" dirty="0"/>
          </a:p>
        </p:txBody>
      </p:sp>
      <p:sp>
        <p:nvSpPr>
          <p:cNvPr id="9" name="コンテンツ プレースホルダー 8"/>
          <p:cNvSpPr>
            <a:spLocks noGrp="1"/>
          </p:cNvSpPr>
          <p:nvPr>
            <p:ph sz="quarter" idx="14" hasCustomPrompt="1"/>
          </p:nvPr>
        </p:nvSpPr>
        <p:spPr>
          <a:xfrm>
            <a:off x="423863" y="1714500"/>
            <a:ext cx="11361737" cy="4813300"/>
          </a:xfrm>
          <a:prstGeom prst="roundRect">
            <a:avLst>
              <a:gd name="adj" fmla="val 5585"/>
            </a:avLst>
          </a:prstGeom>
          <a:gradFill>
            <a:gsLst>
              <a:gs pos="100000">
                <a:schemeClr val="accent1">
                  <a:lumMod val="60000"/>
                  <a:lumOff val="40000"/>
                </a:schemeClr>
              </a:gs>
              <a:gs pos="0">
                <a:schemeClr val="bg1"/>
              </a:gs>
            </a:gsLst>
            <a:lin ang="5400000" scaled="1"/>
          </a:gradFill>
        </p:spPr>
        <p:txBody>
          <a:bodyPr>
            <a:normAutofit/>
          </a:bodyPr>
          <a:lstStyle>
            <a:lvl1pPr marL="0" indent="0">
              <a:buNone/>
              <a:defRPr sz="2800">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t>テキスト</a:t>
            </a:r>
          </a:p>
        </p:txBody>
      </p:sp>
      <p:sp>
        <p:nvSpPr>
          <p:cNvPr id="8" name="角丸四角形 7"/>
          <p:cNvSpPr/>
          <p:nvPr userDrawn="1"/>
        </p:nvSpPr>
        <p:spPr bwMode="ltGray">
          <a:xfrm>
            <a:off x="423334" y="1234722"/>
            <a:ext cx="9308495" cy="275096"/>
          </a:xfrm>
          <a:prstGeom prst="roundRect">
            <a:avLst/>
          </a:prstGeom>
          <a:solidFill>
            <a:srgbClr val="C9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コンテンツ プレースホルダー 6"/>
          <p:cNvSpPr>
            <a:spLocks noGrp="1"/>
          </p:cNvSpPr>
          <p:nvPr>
            <p:ph sz="quarter" idx="13" hasCustomPrompt="1"/>
          </p:nvPr>
        </p:nvSpPr>
        <p:spPr>
          <a:xfrm>
            <a:off x="423334" y="925618"/>
            <a:ext cx="9308495" cy="584200"/>
          </a:xfrm>
        </p:spPr>
        <p:txBody>
          <a:bodyPr anchor="b" anchorCtr="0">
            <a:normAutofit/>
          </a:bodyPr>
          <a:lstStyle>
            <a:lvl1pPr marL="0" indent="0">
              <a:buNone/>
              <a:defRPr sz="3200" b="1">
                <a:solidFill>
                  <a:srgbClr val="002060"/>
                </a:solidFill>
                <a:latin typeface="Meiryo UI" panose="020B0604030504040204" pitchFamily="50" charset="-128"/>
                <a:ea typeface="Meiryo UI" panose="020B0604030504040204" pitchFamily="50" charset="-128"/>
              </a:defRPr>
            </a:lvl1pPr>
          </a:lstStyle>
          <a:p>
            <a:pPr lvl="0"/>
            <a:r>
              <a:rPr kumimoji="1" lang="ja-JP" altLang="en-US" dirty="0"/>
              <a:t>見出し②</a:t>
            </a:r>
          </a:p>
        </p:txBody>
      </p:sp>
    </p:spTree>
    <p:extLst>
      <p:ext uri="{BB962C8B-B14F-4D97-AF65-F5344CB8AC3E}">
        <p14:creationId xmlns:p14="http://schemas.microsoft.com/office/powerpoint/2010/main" val="12299543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A5E02F-E1E9-4B3A-B262-3EC1C5F1C395}" type="datetime1">
              <a:rPr kumimoji="1" lang="ja-JP" altLang="en-US" smtClean="0"/>
              <a:t>2022/3/7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405473" y="6401276"/>
            <a:ext cx="683339" cy="365125"/>
          </a:xfrm>
          <a:prstGeom prst="rect">
            <a:avLst/>
          </a:prstGeom>
        </p:spPr>
        <p:txBody>
          <a:bodyPr vert="horz" lIns="91440" tIns="45720" rIns="91440" bIns="45720" rtlCol="0" anchor="ctr"/>
          <a:lstStyle>
            <a:lvl1pPr algn="r">
              <a:defRPr sz="2000">
                <a:solidFill>
                  <a:schemeClr val="tx1"/>
                </a:solidFill>
              </a:defRPr>
            </a:lvl1pPr>
          </a:lstStyle>
          <a:p>
            <a:fld id="{47228C29-2B79-4EE8-9B27-8EAFC38607DB}" type="slidenum">
              <a:rPr lang="ja-JP" altLang="en-US" smtClean="0"/>
              <a:pPr/>
              <a:t>‹#›</a:t>
            </a:fld>
            <a:endParaRPr lang="ja-JP" altLang="en-US" dirty="0"/>
          </a:p>
        </p:txBody>
      </p:sp>
      <p:sp>
        <p:nvSpPr>
          <p:cNvPr id="18" name="正方形/長方形 17"/>
          <p:cNvSpPr/>
          <p:nvPr userDrawn="1"/>
        </p:nvSpPr>
        <p:spPr>
          <a:xfrm>
            <a:off x="1487183" y="6550223"/>
            <a:ext cx="9217634" cy="307777"/>
          </a:xfrm>
          <a:prstGeom prst="rect">
            <a:avLst/>
          </a:prstGeom>
        </p:spPr>
        <p:txBody>
          <a:bodyPr wrap="square">
            <a:spAutoFit/>
          </a:bodyPr>
          <a:lstStyle/>
          <a:p>
            <a:pPr algn="ctr"/>
            <a:r>
              <a:rPr kumimoji="1" lang="ja-JP" altLang="ja-JP" sz="1400" b="1" kern="100" dirty="0">
                <a:solidFill>
                  <a:schemeClr val="tx1">
                    <a:lumMod val="75000"/>
                    <a:lumOff val="25000"/>
                  </a:schemeClr>
                </a:solidFill>
                <a:latin typeface="+mj-ea"/>
                <a:ea typeface="+mn-ea"/>
                <a:cs typeface="Times New Roman" panose="02020603050405020304" pitchFamily="18" charset="0"/>
              </a:rPr>
              <a:t>本</a:t>
            </a:r>
            <a:r>
              <a:rPr kumimoji="1" lang="ja-JP" altLang="en-US" sz="1400" b="1" kern="100" dirty="0">
                <a:solidFill>
                  <a:schemeClr val="tx1">
                    <a:lumMod val="75000"/>
                    <a:lumOff val="25000"/>
                  </a:schemeClr>
                </a:solidFill>
                <a:latin typeface="+mj-ea"/>
                <a:ea typeface="+mn-ea"/>
                <a:cs typeface="Times New Roman" panose="02020603050405020304" pitchFamily="18" charset="0"/>
              </a:rPr>
              <a:t>動画</a:t>
            </a:r>
            <a:r>
              <a:rPr kumimoji="1" lang="ja-JP" altLang="ja-JP" sz="1400" b="1" kern="100" dirty="0">
                <a:solidFill>
                  <a:schemeClr val="tx1">
                    <a:lumMod val="75000"/>
                    <a:lumOff val="25000"/>
                  </a:schemeClr>
                </a:solidFill>
                <a:latin typeface="+mj-ea"/>
                <a:ea typeface="+mn-ea"/>
                <a:cs typeface="Times New Roman" panose="02020603050405020304" pitchFamily="18" charset="0"/>
              </a:rPr>
              <a:t>は</a:t>
            </a:r>
            <a:r>
              <a:rPr kumimoji="1" lang="ja-JP" altLang="en-US" sz="1400" b="1" kern="100" dirty="0">
                <a:solidFill>
                  <a:schemeClr val="tx1">
                    <a:lumMod val="75000"/>
                    <a:lumOff val="25000"/>
                  </a:schemeClr>
                </a:solidFill>
                <a:latin typeface="+mj-ea"/>
                <a:ea typeface="+mn-ea"/>
                <a:cs typeface="Times New Roman" panose="02020603050405020304" pitchFamily="18" charset="0"/>
              </a:rPr>
              <a:t>、情報提供を目的としたものであり、商品の推進・販売を目的とするものではありません。</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243740198"/>
      </p:ext>
    </p:extLst>
  </p:cSld>
  <p:clrMap bg1="lt1" tx1="dk1" bg2="lt2" tx2="dk2" accent1="accent1" accent2="accent2" accent3="accent3" accent4="accent4" accent5="accent5" accent6="accent6" hlink="hlink" folHlink="folHlink"/>
  <p:sldLayoutIdLst>
    <p:sldLayoutId id="2147483780" r:id="rId1"/>
    <p:sldLayoutId id="2147483801" r:id="rId2"/>
    <p:sldLayoutId id="2147483797" r:id="rId3"/>
    <p:sldLayoutId id="2147483798" r:id="rId4"/>
    <p:sldLayoutId id="2147483800" r:id="rId5"/>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タイトル 5"/>
          <p:cNvSpPr>
            <a:spLocks noGrp="1"/>
          </p:cNvSpPr>
          <p:nvPr>
            <p:ph type="ctrTitle"/>
          </p:nvPr>
        </p:nvSpPr>
        <p:spPr bwMode="gray">
          <a:xfrm>
            <a:off x="894608" y="1720521"/>
            <a:ext cx="10402783" cy="2625588"/>
          </a:xfrm>
        </p:spPr>
        <p:txBody>
          <a:bodyPr/>
          <a:lstStyle/>
          <a:p>
            <a:r>
              <a:rPr lang="ja-JP" altLang="en-US" sz="6600" dirty="0">
                <a:latin typeface="+mn-ea"/>
              </a:rPr>
              <a:t>新しくなった</a:t>
            </a:r>
            <a:r>
              <a:rPr lang="en-US" altLang="ja-JP" sz="6600" dirty="0">
                <a:latin typeface="+mn-ea"/>
              </a:rPr>
              <a:t/>
            </a:r>
            <a:br>
              <a:rPr lang="en-US" altLang="ja-JP" sz="6600" dirty="0">
                <a:latin typeface="+mn-ea"/>
              </a:rPr>
            </a:br>
            <a:r>
              <a:rPr lang="ja-JP" altLang="en-US" sz="6600" dirty="0">
                <a:latin typeface="+mn-ea"/>
              </a:rPr>
              <a:t>団体生命共済について</a:t>
            </a:r>
            <a:endParaRPr kumimoji="1" lang="ja-JP" altLang="en-US" sz="6600" dirty="0"/>
          </a:p>
        </p:txBody>
      </p:sp>
      <p:sp>
        <p:nvSpPr>
          <p:cNvPr id="14" name="テキスト プレースホルダー 13"/>
          <p:cNvSpPr>
            <a:spLocks noGrp="1"/>
          </p:cNvSpPr>
          <p:nvPr>
            <p:ph type="subTitle" idx="1"/>
          </p:nvPr>
        </p:nvSpPr>
        <p:spPr bwMode="gray">
          <a:xfrm>
            <a:off x="894608" y="4420909"/>
            <a:ext cx="10402783" cy="1096899"/>
          </a:xfrm>
        </p:spPr>
        <p:txBody>
          <a:bodyPr>
            <a:noAutofit/>
          </a:bodyPr>
          <a:lstStyle/>
          <a:p>
            <a:pPr>
              <a:lnSpc>
                <a:spcPct val="80000"/>
              </a:lnSpc>
            </a:pPr>
            <a:r>
              <a:rPr lang="ja-JP" altLang="en-US" sz="4400" b="0" dirty="0"/>
              <a:t>～　</a:t>
            </a:r>
            <a:r>
              <a:rPr lang="ja-JP" altLang="en-US" sz="4400" b="0" dirty="0" err="1"/>
              <a:t>じちろう</a:t>
            </a:r>
            <a:r>
              <a:rPr lang="ja-JP" altLang="en-US" sz="4400" b="0" dirty="0"/>
              <a:t>共済で備えるセカンドライフ</a:t>
            </a:r>
            <a:r>
              <a:rPr lang="ja-JP" altLang="en-US" sz="4400" b="0" dirty="0">
                <a:solidFill>
                  <a:srgbClr val="002060"/>
                </a:solidFill>
              </a:rPr>
              <a:t>　～</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366" y="5692938"/>
            <a:ext cx="542543" cy="545999"/>
          </a:xfrm>
          <a:prstGeom prst="rect">
            <a:avLst/>
          </a:prstGeom>
        </p:spPr>
      </p:pic>
      <p:sp>
        <p:nvSpPr>
          <p:cNvPr id="10" name="テキスト ボックス 9"/>
          <p:cNvSpPr txBox="1"/>
          <p:nvPr/>
        </p:nvSpPr>
        <p:spPr>
          <a:xfrm>
            <a:off x="3756991" y="5642773"/>
            <a:ext cx="5883965" cy="646331"/>
          </a:xfrm>
          <a:prstGeom prst="rect">
            <a:avLst/>
          </a:prstGeom>
          <a:noFill/>
        </p:spPr>
        <p:txBody>
          <a:bodyPr wrap="square" rtlCol="0">
            <a:spAutoFit/>
          </a:bodyPr>
          <a:lstStyle/>
          <a:p>
            <a:r>
              <a:rPr kumimoji="1" lang="ja-JP" altLang="en-US" sz="3600" b="1" dirty="0">
                <a:latin typeface="HG丸ｺﾞｼｯｸM-PRO" panose="020F0600000000000000" pitchFamily="50" charset="-128"/>
                <a:ea typeface="HG丸ｺﾞｼｯｸM-PRO" panose="020F0600000000000000" pitchFamily="50" charset="-128"/>
              </a:rPr>
              <a:t>自治労本部共済推進委員会</a:t>
            </a:r>
            <a:endParaRPr kumimoji="1" lang="en-US" altLang="zh-TW" sz="3600" b="1"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894608" y="225009"/>
            <a:ext cx="2240758" cy="400110"/>
          </a:xfrm>
          <a:prstGeom prst="rect">
            <a:avLst/>
          </a:prstGeom>
          <a:noFill/>
        </p:spPr>
        <p:txBody>
          <a:bodyPr wrap="square" rtlCol="0">
            <a:spAutoFit/>
          </a:bodyPr>
          <a:lstStyle/>
          <a:p>
            <a:r>
              <a:rPr kumimoji="1" lang="en-US" altLang="ja-JP" sz="2000" dirty="0">
                <a:latin typeface="+mj-ea"/>
                <a:ea typeface="+mj-ea"/>
              </a:rPr>
              <a:t>50</a:t>
            </a:r>
            <a:r>
              <a:rPr kumimoji="1" lang="ja-JP" altLang="en-US" sz="2000" dirty="0">
                <a:latin typeface="+mj-ea"/>
                <a:ea typeface="+mj-ea"/>
              </a:rPr>
              <a:t>代組合員向け</a:t>
            </a:r>
          </a:p>
        </p:txBody>
      </p:sp>
      <p:sp>
        <p:nvSpPr>
          <p:cNvPr id="13" name="テキスト ボックス 12"/>
          <p:cNvSpPr txBox="1"/>
          <p:nvPr/>
        </p:nvSpPr>
        <p:spPr>
          <a:xfrm>
            <a:off x="894608" y="911210"/>
            <a:ext cx="7311496" cy="523220"/>
          </a:xfrm>
          <a:prstGeom prst="rect">
            <a:avLst/>
          </a:prstGeom>
          <a:solidFill>
            <a:schemeClr val="accent3">
              <a:lumMod val="20000"/>
              <a:lumOff val="80000"/>
            </a:schemeClr>
          </a:solidFill>
        </p:spPr>
        <p:txBody>
          <a:bodyPr wrap="square" rtlCol="0">
            <a:spAutoFit/>
          </a:bodyPr>
          <a:lstStyle/>
          <a:p>
            <a:pPr algn="ctr"/>
            <a:r>
              <a:rPr lang="ja-JP" altLang="en-US" sz="2800" b="1" u="sng" dirty="0">
                <a:solidFill>
                  <a:srgbClr val="7030A0"/>
                </a:solidFill>
              </a:rPr>
              <a:t>～団体生命共済　ご加入者の皆さんへ</a:t>
            </a:r>
            <a:r>
              <a:rPr kumimoji="1" lang="ja-JP" altLang="en-US" sz="2800" b="1" u="sng" dirty="0">
                <a:solidFill>
                  <a:srgbClr val="7030A0"/>
                </a:solidFill>
              </a:rPr>
              <a:t>～</a:t>
            </a:r>
          </a:p>
        </p:txBody>
      </p:sp>
      <p:sp>
        <p:nvSpPr>
          <p:cNvPr id="15" name="テキスト ボックス 14"/>
          <p:cNvSpPr txBox="1"/>
          <p:nvPr/>
        </p:nvSpPr>
        <p:spPr>
          <a:xfrm>
            <a:off x="9720038" y="5888994"/>
            <a:ext cx="2017643"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nchorCtr="1">
            <a:spAutoFit/>
          </a:bodyPr>
          <a:lstStyle/>
          <a:p>
            <a:pPr algn="ctr"/>
            <a:r>
              <a:rPr kumimoji="1" lang="en-US" altLang="ja-JP" sz="2000" dirty="0">
                <a:latin typeface="+mn-ea"/>
              </a:rPr>
              <a:t>2022</a:t>
            </a:r>
            <a:r>
              <a:rPr kumimoji="1" lang="ja-JP" altLang="en-US" sz="2000" dirty="0">
                <a:latin typeface="+mn-ea"/>
              </a:rPr>
              <a:t>年</a:t>
            </a:r>
            <a:r>
              <a:rPr kumimoji="1" lang="en-US" altLang="ja-JP" sz="2000" dirty="0">
                <a:latin typeface="+mn-ea"/>
              </a:rPr>
              <a:t>2</a:t>
            </a:r>
            <a:r>
              <a:rPr kumimoji="1" lang="ja-JP" altLang="en-US" sz="2000" dirty="0">
                <a:latin typeface="+mn-ea"/>
              </a:rPr>
              <a:t>月作成</a:t>
            </a:r>
            <a:endParaRPr kumimoji="1" lang="en-US" altLang="ja-JP" sz="2000" dirty="0">
              <a:latin typeface="+mn-ea"/>
            </a:endParaRPr>
          </a:p>
        </p:txBody>
      </p:sp>
    </p:spTree>
    <p:extLst>
      <p:ext uri="{BB962C8B-B14F-4D97-AF65-F5344CB8AC3E}">
        <p14:creationId xmlns:p14="http://schemas.microsoft.com/office/powerpoint/2010/main" val="217691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114" y="1600200"/>
            <a:ext cx="7560484" cy="4503024"/>
          </a:xfrm>
          <a:prstGeom prst="rect">
            <a:avLst/>
          </a:prstGeom>
        </p:spPr>
      </p:pic>
      <p:sp>
        <p:nvSpPr>
          <p:cNvPr id="2" name="タイトル 1"/>
          <p:cNvSpPr>
            <a:spLocks noGrp="1"/>
          </p:cNvSpPr>
          <p:nvPr>
            <p:ph type="title"/>
          </p:nvPr>
        </p:nvSpPr>
        <p:spPr/>
        <p:txBody>
          <a:bodyPr>
            <a:noAutofit/>
          </a:bodyPr>
          <a:lstStyle/>
          <a:p>
            <a:r>
              <a:rPr lang="en-US" altLang="ja-JP" b="1" u="sng" dirty="0">
                <a:solidFill>
                  <a:srgbClr val="002060"/>
                </a:solidFill>
              </a:rPr>
              <a:t>Ⅱ.</a:t>
            </a:r>
            <a:r>
              <a:rPr lang="ja-JP" altLang="en-US" b="1" u="sng" dirty="0">
                <a:solidFill>
                  <a:srgbClr val="002060"/>
                </a:solidFill>
              </a:rPr>
              <a:t>共通しやすい課題と対策</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10</a:t>
            </a:fld>
            <a:endParaRPr kumimoji="1" lang="ja-JP" altLang="en-US" dirty="0">
              <a:solidFill>
                <a:schemeClr val="accent2">
                  <a:lumMod val="50000"/>
                </a:schemeClr>
              </a:solidFill>
            </a:endParaRPr>
          </a:p>
        </p:txBody>
      </p:sp>
      <p:sp>
        <p:nvSpPr>
          <p:cNvPr id="3" name="コンテンツ プレースホルダー 2"/>
          <p:cNvSpPr>
            <a:spLocks noGrp="1"/>
          </p:cNvSpPr>
          <p:nvPr>
            <p:ph sz="quarter" idx="13"/>
          </p:nvPr>
        </p:nvSpPr>
        <p:spPr/>
        <p:txBody>
          <a:bodyPr/>
          <a:lstStyle/>
          <a:p>
            <a:r>
              <a:rPr lang="en-US" altLang="ja-JP" dirty="0"/>
              <a:t>4</a:t>
            </a:r>
            <a:r>
              <a:rPr kumimoji="1" lang="en-US" altLang="ja-JP" dirty="0"/>
              <a:t>.</a:t>
            </a:r>
            <a:r>
              <a:rPr kumimoji="1" lang="ja-JP" altLang="en-US" dirty="0"/>
              <a:t>ライフステージごとの保障額めやす</a:t>
            </a:r>
          </a:p>
        </p:txBody>
      </p:sp>
      <p:sp>
        <p:nvSpPr>
          <p:cNvPr id="26" name="フリーフォーム 15">
            <a:extLst>
              <a:ext uri="{FF2B5EF4-FFF2-40B4-BE49-F238E27FC236}">
                <a16:creationId xmlns:a16="http://schemas.microsoft.com/office/drawing/2014/main" id="{EF8CD0E4-096A-43A7-B218-8D85AF78EAE3}"/>
              </a:ext>
            </a:extLst>
          </p:cNvPr>
          <p:cNvSpPr/>
          <p:nvPr/>
        </p:nvSpPr>
        <p:spPr>
          <a:xfrm>
            <a:off x="1608712" y="2705100"/>
            <a:ext cx="7281288" cy="3036276"/>
          </a:xfrm>
          <a:custGeom>
            <a:avLst/>
            <a:gdLst>
              <a:gd name="connsiteX0" fmla="*/ 0 w 7820025"/>
              <a:gd name="connsiteY0" fmla="*/ 3409950 h 3409950"/>
              <a:gd name="connsiteX1" fmla="*/ 4619625 w 7820025"/>
              <a:gd name="connsiteY1" fmla="*/ 2800350 h 3409950"/>
              <a:gd name="connsiteX2" fmla="*/ 6419850 w 7820025"/>
              <a:gd name="connsiteY2" fmla="*/ 523875 h 3409950"/>
              <a:gd name="connsiteX3" fmla="*/ 7820025 w 7820025"/>
              <a:gd name="connsiteY3" fmla="*/ 0 h 3409950"/>
            </a:gdLst>
            <a:ahLst/>
            <a:cxnLst>
              <a:cxn ang="0">
                <a:pos x="connsiteX0" y="connsiteY0"/>
              </a:cxn>
              <a:cxn ang="0">
                <a:pos x="connsiteX1" y="connsiteY1"/>
              </a:cxn>
              <a:cxn ang="0">
                <a:pos x="connsiteX2" y="connsiteY2"/>
              </a:cxn>
              <a:cxn ang="0">
                <a:pos x="connsiteX3" y="connsiteY3"/>
              </a:cxn>
            </a:cxnLst>
            <a:rect l="l" t="t" r="r" b="b"/>
            <a:pathLst>
              <a:path w="7820025" h="3409950">
                <a:moveTo>
                  <a:pt x="0" y="3409950"/>
                </a:moveTo>
                <a:cubicBezTo>
                  <a:pt x="1774825" y="3345656"/>
                  <a:pt x="3549650" y="3281362"/>
                  <a:pt x="4619625" y="2800350"/>
                </a:cubicBezTo>
                <a:cubicBezTo>
                  <a:pt x="5689600" y="2319337"/>
                  <a:pt x="5886450" y="990600"/>
                  <a:pt x="6419850" y="523875"/>
                </a:cubicBezTo>
                <a:cubicBezTo>
                  <a:pt x="6953250" y="57150"/>
                  <a:pt x="7386637" y="28575"/>
                  <a:pt x="7820025" y="0"/>
                </a:cubicBezTo>
              </a:path>
            </a:pathLst>
          </a:custGeom>
          <a:noFill/>
          <a:ln w="53975" cap="flat" cmpd="sng" algn="ctr">
            <a:solidFill>
              <a:schemeClr val="accent2">
                <a:lumMod val="50000"/>
              </a:schemeClr>
            </a:solidFill>
            <a:prstDash val="solid"/>
            <a:tailEnd type="stealth" w="lg"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9015652" y="4127341"/>
            <a:ext cx="2367512" cy="783193"/>
          </a:xfrm>
          <a:prstGeom prst="roundRect">
            <a:avLst/>
          </a:prstGeom>
          <a:solidFill>
            <a:schemeClr val="bg1"/>
          </a:solidFill>
        </p:spPr>
        <p:txBody>
          <a:bodyPr wrap="square" rtlCol="0">
            <a:spAutoFit/>
          </a:bodyPr>
          <a:lstStyle/>
          <a:p>
            <a:pPr algn="ctr"/>
            <a:r>
              <a:rPr lang="ja-JP" altLang="en-US" sz="4000" b="1" dirty="0">
                <a:solidFill>
                  <a:srgbClr val="C00000"/>
                </a:solidFill>
                <a:latin typeface="Meiryo UI" panose="020B0604030504040204" pitchFamily="50" charset="-128"/>
                <a:ea typeface="Meiryo UI" panose="020B0604030504040204" pitchFamily="50" charset="-128"/>
              </a:rPr>
              <a:t>死亡保障</a:t>
            </a:r>
            <a:endParaRPr kumimoji="1" lang="ja-JP" altLang="en-US" sz="4000" b="1" dirty="0">
              <a:solidFill>
                <a:srgbClr val="C0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890000" y="2313503"/>
            <a:ext cx="2493164" cy="783193"/>
          </a:xfrm>
          <a:prstGeom prst="roundRect">
            <a:avLst/>
          </a:prstGeom>
          <a:solidFill>
            <a:schemeClr val="bg1"/>
          </a:solidFill>
        </p:spPr>
        <p:txBody>
          <a:bodyPr wrap="square" rtlCol="0">
            <a:spAutoFit/>
          </a:bodyPr>
          <a:lstStyle/>
          <a:p>
            <a:pPr algn="ctr"/>
            <a:r>
              <a:rPr kumimoji="1" lang="ja-JP" altLang="en-US" sz="4000" b="1" dirty="0">
                <a:solidFill>
                  <a:schemeClr val="accent2">
                    <a:lumMod val="50000"/>
                  </a:schemeClr>
                </a:solidFill>
                <a:latin typeface="Meiryo UI" panose="020B0604030504040204" pitchFamily="50" charset="-128"/>
                <a:ea typeface="Meiryo UI" panose="020B0604030504040204" pitchFamily="50" charset="-128"/>
              </a:rPr>
              <a:t>積み立て</a:t>
            </a:r>
          </a:p>
        </p:txBody>
      </p:sp>
      <p:sp>
        <p:nvSpPr>
          <p:cNvPr id="13" name="フリーフォーム 12"/>
          <p:cNvSpPr/>
          <p:nvPr/>
        </p:nvSpPr>
        <p:spPr>
          <a:xfrm>
            <a:off x="1562100" y="3184301"/>
            <a:ext cx="7421880" cy="1433419"/>
          </a:xfrm>
          <a:custGeom>
            <a:avLst/>
            <a:gdLst>
              <a:gd name="connsiteX0" fmla="*/ 0 w 7421880"/>
              <a:gd name="connsiteY0" fmla="*/ 1433419 h 1433419"/>
              <a:gd name="connsiteX1" fmla="*/ 1676400 w 7421880"/>
              <a:gd name="connsiteY1" fmla="*/ 1067659 h 1433419"/>
              <a:gd name="connsiteX2" fmla="*/ 3733800 w 7421880"/>
              <a:gd name="connsiteY2" fmla="*/ 107539 h 1433419"/>
              <a:gd name="connsiteX3" fmla="*/ 5059680 w 7421880"/>
              <a:gd name="connsiteY3" fmla="*/ 107539 h 1433419"/>
              <a:gd name="connsiteX4" fmla="*/ 6347460 w 7421880"/>
              <a:gd name="connsiteY4" fmla="*/ 861919 h 1433419"/>
              <a:gd name="connsiteX5" fmla="*/ 7421880 w 7421880"/>
              <a:gd name="connsiteY5" fmla="*/ 1349599 h 143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1880" h="1433419">
                <a:moveTo>
                  <a:pt x="0" y="1433419"/>
                </a:moveTo>
                <a:cubicBezTo>
                  <a:pt x="527050" y="1361029"/>
                  <a:pt x="1054100" y="1288639"/>
                  <a:pt x="1676400" y="1067659"/>
                </a:cubicBezTo>
                <a:cubicBezTo>
                  <a:pt x="2298700" y="846679"/>
                  <a:pt x="3169920" y="267559"/>
                  <a:pt x="3733800" y="107539"/>
                </a:cubicBezTo>
                <a:cubicBezTo>
                  <a:pt x="4297680" y="-52481"/>
                  <a:pt x="4624070" y="-18191"/>
                  <a:pt x="5059680" y="107539"/>
                </a:cubicBezTo>
                <a:cubicBezTo>
                  <a:pt x="5495290" y="233269"/>
                  <a:pt x="5953760" y="654909"/>
                  <a:pt x="6347460" y="861919"/>
                </a:cubicBezTo>
                <a:cubicBezTo>
                  <a:pt x="6741160" y="1068929"/>
                  <a:pt x="7081520" y="1209264"/>
                  <a:pt x="7421880" y="1349599"/>
                </a:cubicBezTo>
              </a:path>
            </a:pathLst>
          </a:custGeom>
          <a:noFill/>
          <a:ln w="53975">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rot="20824461">
            <a:off x="7063637" y="5014609"/>
            <a:ext cx="1659263" cy="1078230"/>
          </a:xfrm>
          <a:custGeom>
            <a:avLst/>
            <a:gdLst>
              <a:gd name="connsiteX0" fmla="*/ 843051 w 1659263"/>
              <a:gd name="connsiteY0" fmla="*/ 0 h 1078230"/>
              <a:gd name="connsiteX1" fmla="*/ 874607 w 1659263"/>
              <a:gd name="connsiteY1" fmla="*/ 31556 h 1078230"/>
              <a:gd name="connsiteX2" fmla="*/ 874607 w 1659263"/>
              <a:gd name="connsiteY2" fmla="*/ 157779 h 1078230"/>
              <a:gd name="connsiteX3" fmla="*/ 843051 w 1659263"/>
              <a:gd name="connsiteY3" fmla="*/ 189335 h 1078230"/>
              <a:gd name="connsiteX4" fmla="*/ 776114 w 1659263"/>
              <a:gd name="connsiteY4" fmla="*/ 189335 h 1078230"/>
              <a:gd name="connsiteX5" fmla="*/ 1565699 w 1659263"/>
              <a:gd name="connsiteY5" fmla="*/ 370546 h 1078230"/>
              <a:gd name="connsiteX6" fmla="*/ 1656184 w 1659263"/>
              <a:gd name="connsiteY6" fmla="*/ 514935 h 1078230"/>
              <a:gd name="connsiteX7" fmla="*/ 1548380 w 1659263"/>
              <a:gd name="connsiteY7" fmla="*/ 984666 h 1078230"/>
              <a:gd name="connsiteX8" fmla="*/ 1403991 w 1659263"/>
              <a:gd name="connsiteY8" fmla="*/ 1075151 h 1078230"/>
              <a:gd name="connsiteX9" fmla="*/ 116703 w 1659263"/>
              <a:gd name="connsiteY9" fmla="*/ 779716 h 1078230"/>
              <a:gd name="connsiteX10" fmla="*/ 26218 w 1659263"/>
              <a:gd name="connsiteY10" fmla="*/ 635327 h 1078230"/>
              <a:gd name="connsiteX11" fmla="*/ 128574 w 1659263"/>
              <a:gd name="connsiteY11" fmla="*/ 189335 h 1078230"/>
              <a:gd name="connsiteX12" fmla="*/ 31556 w 1659263"/>
              <a:gd name="connsiteY12" fmla="*/ 189335 h 1078230"/>
              <a:gd name="connsiteX13" fmla="*/ 0 w 1659263"/>
              <a:gd name="connsiteY13" fmla="*/ 157779 h 1078230"/>
              <a:gd name="connsiteX14" fmla="*/ 0 w 1659263"/>
              <a:gd name="connsiteY14" fmla="*/ 31556 h 1078230"/>
              <a:gd name="connsiteX15" fmla="*/ 31556 w 1659263"/>
              <a:gd name="connsiteY15" fmla="*/ 0 h 107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9263" h="1078230">
                <a:moveTo>
                  <a:pt x="843051" y="0"/>
                </a:moveTo>
                <a:cubicBezTo>
                  <a:pt x="860479" y="0"/>
                  <a:pt x="874607" y="14128"/>
                  <a:pt x="874607" y="31556"/>
                </a:cubicBezTo>
                <a:lnTo>
                  <a:pt x="874607" y="157779"/>
                </a:lnTo>
                <a:cubicBezTo>
                  <a:pt x="874607" y="175207"/>
                  <a:pt x="860479" y="189335"/>
                  <a:pt x="843051" y="189335"/>
                </a:cubicBezTo>
                <a:lnTo>
                  <a:pt x="776114" y="189335"/>
                </a:lnTo>
                <a:lnTo>
                  <a:pt x="1565699" y="370546"/>
                </a:lnTo>
                <a:cubicBezTo>
                  <a:pt x="1630558" y="385431"/>
                  <a:pt x="1671069" y="450076"/>
                  <a:pt x="1656184" y="514935"/>
                </a:cubicBezTo>
                <a:lnTo>
                  <a:pt x="1548380" y="984666"/>
                </a:lnTo>
                <a:cubicBezTo>
                  <a:pt x="1533494" y="1049525"/>
                  <a:pt x="1468850" y="1090036"/>
                  <a:pt x="1403991" y="1075151"/>
                </a:cubicBezTo>
                <a:lnTo>
                  <a:pt x="116703" y="779716"/>
                </a:lnTo>
                <a:cubicBezTo>
                  <a:pt x="51844" y="764831"/>
                  <a:pt x="11333" y="700186"/>
                  <a:pt x="26218" y="635327"/>
                </a:cubicBezTo>
                <a:lnTo>
                  <a:pt x="128574" y="189335"/>
                </a:lnTo>
                <a:lnTo>
                  <a:pt x="31556" y="189335"/>
                </a:lnTo>
                <a:cubicBezTo>
                  <a:pt x="14128" y="189335"/>
                  <a:pt x="0" y="175207"/>
                  <a:pt x="0" y="157779"/>
                </a:cubicBezTo>
                <a:lnTo>
                  <a:pt x="0" y="31556"/>
                </a:lnTo>
                <a:cubicBezTo>
                  <a:pt x="0" y="14128"/>
                  <a:pt x="14128" y="0"/>
                  <a:pt x="31556" y="0"/>
                </a:cubicBezTo>
                <a:close/>
              </a:path>
            </a:pathLst>
          </a:custGeom>
          <a:solidFill>
            <a:srgbClr val="97CBFF">
              <a:alpha val="30000"/>
            </a:srgbClr>
          </a:solidFill>
          <a:ln w="539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8296260" y="4127341"/>
            <a:ext cx="3820242" cy="1187941"/>
            <a:chOff x="5092807" y="2275773"/>
            <a:chExt cx="3820242" cy="1187941"/>
          </a:xfrm>
        </p:grpSpPr>
        <p:sp>
          <p:nvSpPr>
            <p:cNvPr id="22" name="角丸四角形 21"/>
            <p:cNvSpPr/>
            <p:nvPr/>
          </p:nvSpPr>
          <p:spPr>
            <a:xfrm>
              <a:off x="5780526" y="2275773"/>
              <a:ext cx="3132523" cy="754366"/>
            </a:xfrm>
            <a:prstGeom prst="roundRect">
              <a:avLst/>
            </a:prstGeom>
            <a:solidFill>
              <a:schemeClr val="bg1"/>
            </a:solidFill>
            <a:ln w="444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002060"/>
                  </a:solidFill>
                  <a:latin typeface="Meiryo UI" panose="020B0604030504040204" pitchFamily="50" charset="-128"/>
                  <a:ea typeface="Meiryo UI" panose="020B0604030504040204" pitchFamily="50" charset="-128"/>
                </a:rPr>
                <a:t>保障額のめや</a:t>
              </a:r>
              <a:r>
                <a:rPr kumimoji="1" lang="ja-JP" altLang="en-US" sz="3200" b="1" dirty="0" err="1">
                  <a:solidFill>
                    <a:srgbClr val="002060"/>
                  </a:solidFill>
                  <a:latin typeface="Meiryo UI" panose="020B0604030504040204" pitchFamily="50" charset="-128"/>
                  <a:ea typeface="Meiryo UI" panose="020B0604030504040204" pitchFamily="50" charset="-128"/>
                </a:rPr>
                <a:t>す</a:t>
              </a:r>
              <a:endParaRPr kumimoji="1" lang="ja-JP" altLang="en-US" sz="3200" b="1" dirty="0">
                <a:solidFill>
                  <a:srgbClr val="002060"/>
                </a:solidFill>
                <a:latin typeface="Meiryo UI" panose="020B0604030504040204" pitchFamily="50" charset="-128"/>
                <a:ea typeface="Meiryo UI" panose="020B0604030504040204" pitchFamily="50" charset="-128"/>
              </a:endParaRPr>
            </a:p>
          </p:txBody>
        </p:sp>
        <p:sp>
          <p:nvSpPr>
            <p:cNvPr id="23" name="二等辺三角形 8"/>
            <p:cNvSpPr/>
            <p:nvPr/>
          </p:nvSpPr>
          <p:spPr>
            <a:xfrm flipV="1">
              <a:off x="5092807" y="3049506"/>
              <a:ext cx="1793223" cy="414208"/>
            </a:xfrm>
            <a:custGeom>
              <a:avLst/>
              <a:gdLst>
                <a:gd name="connsiteX0" fmla="*/ 0 w 209550"/>
                <a:gd name="connsiteY0" fmla="*/ 794278 h 794278"/>
                <a:gd name="connsiteX1" fmla="*/ 104775 w 209550"/>
                <a:gd name="connsiteY1" fmla="*/ 0 h 794278"/>
                <a:gd name="connsiteX2" fmla="*/ 209550 w 209550"/>
                <a:gd name="connsiteY2" fmla="*/ 794278 h 794278"/>
                <a:gd name="connsiteX3" fmla="*/ 0 w 209550"/>
                <a:gd name="connsiteY3" fmla="*/ 794278 h 794278"/>
                <a:gd name="connsiteX0" fmla="*/ 504825 w 714375"/>
                <a:gd name="connsiteY0" fmla="*/ 446615 h 446615"/>
                <a:gd name="connsiteX1" fmla="*/ 0 w 714375"/>
                <a:gd name="connsiteY1" fmla="*/ 0 h 446615"/>
                <a:gd name="connsiteX2" fmla="*/ 714375 w 714375"/>
                <a:gd name="connsiteY2" fmla="*/ 446615 h 446615"/>
                <a:gd name="connsiteX3" fmla="*/ 504825 w 714375"/>
                <a:gd name="connsiteY3" fmla="*/ 446615 h 446615"/>
                <a:gd name="connsiteX0" fmla="*/ 292133 w 501683"/>
                <a:gd name="connsiteY0" fmla="*/ 644129 h 644129"/>
                <a:gd name="connsiteX1" fmla="*/ 0 w 501683"/>
                <a:gd name="connsiteY1" fmla="*/ 0 h 644129"/>
                <a:gd name="connsiteX2" fmla="*/ 501683 w 501683"/>
                <a:gd name="connsiteY2" fmla="*/ 644129 h 644129"/>
                <a:gd name="connsiteX3" fmla="*/ 292133 w 501683"/>
                <a:gd name="connsiteY3" fmla="*/ 644129 h 644129"/>
                <a:gd name="connsiteX0" fmla="*/ 191494 w 401044"/>
                <a:gd name="connsiteY0" fmla="*/ 782864 h 782864"/>
                <a:gd name="connsiteX1" fmla="*/ 0 w 401044"/>
                <a:gd name="connsiteY1" fmla="*/ 0 h 782864"/>
                <a:gd name="connsiteX2" fmla="*/ 401044 w 401044"/>
                <a:gd name="connsiteY2" fmla="*/ 782864 h 782864"/>
                <a:gd name="connsiteX3" fmla="*/ 191494 w 401044"/>
                <a:gd name="connsiteY3" fmla="*/ 782864 h 782864"/>
              </a:gdLst>
              <a:ahLst/>
              <a:cxnLst>
                <a:cxn ang="0">
                  <a:pos x="connsiteX0" y="connsiteY0"/>
                </a:cxn>
                <a:cxn ang="0">
                  <a:pos x="connsiteX1" y="connsiteY1"/>
                </a:cxn>
                <a:cxn ang="0">
                  <a:pos x="connsiteX2" y="connsiteY2"/>
                </a:cxn>
                <a:cxn ang="0">
                  <a:pos x="connsiteX3" y="connsiteY3"/>
                </a:cxn>
              </a:cxnLst>
              <a:rect l="l" t="t" r="r" b="b"/>
              <a:pathLst>
                <a:path w="401044" h="782864">
                  <a:moveTo>
                    <a:pt x="191494" y="782864"/>
                  </a:moveTo>
                  <a:lnTo>
                    <a:pt x="0" y="0"/>
                  </a:lnTo>
                  <a:lnTo>
                    <a:pt x="401044" y="782864"/>
                  </a:lnTo>
                  <a:lnTo>
                    <a:pt x="191494" y="782864"/>
                  </a:lnTo>
                  <a:close/>
                </a:path>
              </a:pathLst>
            </a:cu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7760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par>
                          <p:cTn id="13" fill="hold">
                            <p:stCondLst>
                              <p:cond delay="75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750"/>
                                        <p:tgtEl>
                                          <p:spTgt spid="26"/>
                                        </p:tgtEl>
                                      </p:cBhvr>
                                    </p:animEffect>
                                  </p:childTnLst>
                                </p:cTn>
                              </p:par>
                            </p:childTnLst>
                          </p:cTn>
                        </p:par>
                        <p:par>
                          <p:cTn id="22" fill="hold">
                            <p:stCondLst>
                              <p:cond delay="750"/>
                            </p:stCondLst>
                            <p:childTnLst>
                              <p:par>
                                <p:cTn id="23" presetID="9"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par>
                                <p:cTn id="44" presetID="9"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5" grpId="0" animBg="1"/>
      <p:bldP spid="5" grpId="1" animBg="1"/>
      <p:bldP spid="9" grpId="0" animBg="1"/>
      <p:bldP spid="9" grpId="1" animBg="1"/>
      <p:bldP spid="13" grpId="0" animBg="1"/>
      <p:bldP spid="13" grpId="1"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この動画でお伝えすること</a:t>
            </a:r>
            <a:endParaRPr kumimoji="1" lang="ja-JP" altLang="en-US" dirty="0"/>
          </a:p>
        </p:txBody>
      </p:sp>
      <p:sp>
        <p:nvSpPr>
          <p:cNvPr id="3" name="スライド番号プレースホルダー 2"/>
          <p:cNvSpPr>
            <a:spLocks noGrp="1"/>
          </p:cNvSpPr>
          <p:nvPr>
            <p:ph type="sldNum" sz="quarter" idx="12"/>
          </p:nvPr>
        </p:nvSpPr>
        <p:spPr/>
        <p:txBody>
          <a:bodyPr/>
          <a:lstStyle/>
          <a:p>
            <a:fld id="{47228C29-2B79-4EE8-9B27-8EAFC38607DB}" type="slidenum">
              <a:rPr lang="ja-JP" altLang="en-US" smtClean="0"/>
              <a:pPr/>
              <a:t>11</a:t>
            </a:fld>
            <a:endParaRPr lang="ja-JP" altLang="en-US" dirty="0"/>
          </a:p>
        </p:txBody>
      </p:sp>
      <p:sp>
        <p:nvSpPr>
          <p:cNvPr id="4" name="コンテンツ プレースホルダー 3"/>
          <p:cNvSpPr>
            <a:spLocks noGrp="1"/>
          </p:cNvSpPr>
          <p:nvPr>
            <p:ph sz="quarter" idx="14"/>
          </p:nvPr>
        </p:nvSpPr>
        <p:spPr/>
        <p:txBody>
          <a:bodyPr/>
          <a:lstStyle/>
          <a:p>
            <a:r>
              <a:rPr kumimoji="1" lang="en-US" altLang="ja-JP" dirty="0">
                <a:solidFill>
                  <a:schemeClr val="bg1">
                    <a:lumMod val="65000"/>
                  </a:schemeClr>
                </a:solidFill>
              </a:rPr>
              <a:t>Ⅰ.</a:t>
            </a:r>
            <a:r>
              <a:rPr kumimoji="1" lang="ja-JP" altLang="en-US" dirty="0">
                <a:solidFill>
                  <a:schemeClr val="bg1">
                    <a:lumMod val="65000"/>
                  </a:schemeClr>
                </a:solidFill>
              </a:rPr>
              <a:t>はじめに</a:t>
            </a:r>
          </a:p>
        </p:txBody>
      </p:sp>
      <p:sp>
        <p:nvSpPr>
          <p:cNvPr id="5" name="コンテンツ プレースホルダー 4"/>
          <p:cNvSpPr>
            <a:spLocks noGrp="1"/>
          </p:cNvSpPr>
          <p:nvPr>
            <p:ph sz="quarter" idx="15"/>
          </p:nvPr>
        </p:nvSpPr>
        <p:spPr/>
        <p:txBody>
          <a:bodyPr/>
          <a:lstStyle/>
          <a:p>
            <a:r>
              <a:rPr kumimoji="1" lang="en-US" altLang="ja-JP" dirty="0">
                <a:solidFill>
                  <a:schemeClr val="bg1">
                    <a:lumMod val="50000"/>
                  </a:schemeClr>
                </a:solidFill>
              </a:rPr>
              <a:t>Ⅱ.</a:t>
            </a:r>
            <a:r>
              <a:rPr kumimoji="1" lang="ja-JP" altLang="en-US" dirty="0">
                <a:solidFill>
                  <a:schemeClr val="bg1">
                    <a:lumMod val="50000"/>
                  </a:schemeClr>
                </a:solidFill>
              </a:rPr>
              <a:t>共通しやすい課題と対策</a:t>
            </a:r>
          </a:p>
        </p:txBody>
      </p:sp>
      <p:sp>
        <p:nvSpPr>
          <p:cNvPr id="6" name="コンテンツ プレースホルダー 5"/>
          <p:cNvSpPr>
            <a:spLocks noGrp="1"/>
          </p:cNvSpPr>
          <p:nvPr>
            <p:ph sz="quarter" idx="16"/>
          </p:nvPr>
        </p:nvSpPr>
        <p:spPr/>
        <p:txBody>
          <a:bodyPr/>
          <a:lstStyle/>
          <a:p>
            <a:r>
              <a:rPr lang="en-US" altLang="ja-JP" b="1" dirty="0"/>
              <a:t>Ⅲ.</a:t>
            </a:r>
            <a:r>
              <a:rPr lang="ja-JP" altLang="en-US" b="1" dirty="0"/>
              <a:t>保障の充実について</a:t>
            </a:r>
            <a:endParaRPr kumimoji="1" lang="ja-JP" altLang="en-US" b="1" dirty="0"/>
          </a:p>
        </p:txBody>
      </p:sp>
    </p:spTree>
    <p:extLst>
      <p:ext uri="{BB962C8B-B14F-4D97-AF65-F5344CB8AC3E}">
        <p14:creationId xmlns:p14="http://schemas.microsoft.com/office/powerpoint/2010/main" val="398065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u="sng" dirty="0">
                <a:solidFill>
                  <a:srgbClr val="002060"/>
                </a:solidFill>
              </a:rPr>
              <a:t>Ⅲ.</a:t>
            </a:r>
            <a:r>
              <a:rPr lang="ja-JP" altLang="en-US" b="1" u="sng" dirty="0">
                <a:solidFill>
                  <a:srgbClr val="002060"/>
                </a:solidFill>
              </a:rPr>
              <a:t>保障の充実について</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12</a:t>
            </a:fld>
            <a:endParaRPr kumimoji="1" lang="ja-JP" altLang="en-US" dirty="0">
              <a:solidFill>
                <a:schemeClr val="accent2">
                  <a:lumMod val="50000"/>
                </a:schemeClr>
              </a:solidFill>
            </a:endParaRPr>
          </a:p>
        </p:txBody>
      </p:sp>
      <p:sp>
        <p:nvSpPr>
          <p:cNvPr id="7" name="コンテンツ プレースホルダー 6"/>
          <p:cNvSpPr>
            <a:spLocks noGrp="1"/>
          </p:cNvSpPr>
          <p:nvPr>
            <p:ph sz="quarter" idx="13"/>
          </p:nvPr>
        </p:nvSpPr>
        <p:spPr/>
        <p:txBody>
          <a:bodyPr/>
          <a:lstStyle/>
          <a:p>
            <a:r>
              <a:rPr lang="ja-JP" altLang="en-US" dirty="0"/>
              <a:t>団体生命共済の制度改定ポイント</a:t>
            </a:r>
          </a:p>
        </p:txBody>
      </p:sp>
      <p:sp>
        <p:nvSpPr>
          <p:cNvPr id="8" name="コンテンツ プレースホルダー 7"/>
          <p:cNvSpPr>
            <a:spLocks noGrp="1"/>
          </p:cNvSpPr>
          <p:nvPr>
            <p:ph sz="quarter" idx="14"/>
          </p:nvPr>
        </p:nvSpPr>
        <p:spPr/>
        <p:txBody>
          <a:bodyPr/>
          <a:lstStyle/>
          <a:p>
            <a:endParaRPr kumimoji="1" lang="ja-JP" altLang="en-US" dirty="0"/>
          </a:p>
        </p:txBody>
      </p:sp>
      <p:grpSp>
        <p:nvGrpSpPr>
          <p:cNvPr id="5" name="グループ化 4"/>
          <p:cNvGrpSpPr/>
          <p:nvPr/>
        </p:nvGrpSpPr>
        <p:grpSpPr bwMode="gray">
          <a:xfrm>
            <a:off x="-130409" y="2516987"/>
            <a:ext cx="4299246" cy="3679902"/>
            <a:chOff x="-130409" y="2516987"/>
            <a:chExt cx="4299246" cy="3679902"/>
          </a:xfrm>
        </p:grpSpPr>
        <p:grpSp>
          <p:nvGrpSpPr>
            <p:cNvPr id="3" name="グループ化 2"/>
            <p:cNvGrpSpPr/>
            <p:nvPr/>
          </p:nvGrpSpPr>
          <p:grpSpPr bwMode="gray">
            <a:xfrm>
              <a:off x="-130409" y="2516987"/>
              <a:ext cx="4299246" cy="3679902"/>
              <a:chOff x="-130409" y="2516987"/>
              <a:chExt cx="4299246" cy="3679902"/>
            </a:xfrm>
          </p:grpSpPr>
          <p:sp>
            <p:nvSpPr>
              <p:cNvPr id="26" name="楕円 25"/>
              <p:cNvSpPr/>
              <p:nvPr/>
            </p:nvSpPr>
            <p:spPr bwMode="gray">
              <a:xfrm>
                <a:off x="200100"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Meiryo UI" panose="020B0604030504040204" pitchFamily="50" charset="-128"/>
                  <a:ea typeface="Meiryo UI" panose="020B0604030504040204" pitchFamily="50" charset="-128"/>
                </a:endParaRPr>
              </a:p>
            </p:txBody>
          </p:sp>
          <p:sp>
            <p:nvSpPr>
              <p:cNvPr id="27" name="テキスト ボックス 26"/>
              <p:cNvSpPr txBox="1"/>
              <p:nvPr/>
            </p:nvSpPr>
            <p:spPr bwMode="gray">
              <a:xfrm>
                <a:off x="-130409" y="3710606"/>
                <a:ext cx="4299246" cy="1846659"/>
              </a:xfrm>
              <a:prstGeom prst="rect">
                <a:avLst/>
              </a:prstGeom>
              <a:solidFill>
                <a:srgbClr val="FFFFFF">
                  <a:alpha val="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医療保障の充実</a:t>
                </a:r>
                <a:endParaRPr kumimoji="0" lang="en-US" altLang="ja-JP" sz="3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0" lang="ja-JP" altLang="en-US" sz="28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がん保障</a:t>
                </a:r>
                <a:endParaRPr kumimoji="0" lang="en-US" altLang="ja-JP" sz="28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rPr>
                  <a:t>　　</a:t>
                </a: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0" lang="ja-JP" altLang="en-US" sz="28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先進医療保障 </a:t>
                </a:r>
                <a:r>
                  <a:rPr kumimoji="0" lang="ja-JP" altLang="en-US" sz="20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など</a:t>
                </a:r>
                <a:endParaRPr kumimoji="0" lang="en-US" altLang="ja-JP" sz="28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pic>
          <p:nvPicPr>
            <p:cNvPr id="28" name="図 27"/>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bwMode="gray">
            <a:xfrm>
              <a:off x="1562014" y="2800115"/>
              <a:ext cx="914400" cy="866775"/>
            </a:xfrm>
            <a:prstGeom prst="rect">
              <a:avLst/>
            </a:prstGeom>
          </p:spPr>
        </p:pic>
      </p:grpSp>
      <p:grpSp>
        <p:nvGrpSpPr>
          <p:cNvPr id="9" name="グループ化 8"/>
          <p:cNvGrpSpPr/>
          <p:nvPr/>
        </p:nvGrpSpPr>
        <p:grpSpPr bwMode="gray">
          <a:xfrm>
            <a:off x="3671160" y="2516987"/>
            <a:ext cx="4883523" cy="3679902"/>
            <a:chOff x="3671160" y="2516987"/>
            <a:chExt cx="4883523" cy="3679902"/>
          </a:xfrm>
        </p:grpSpPr>
        <p:grpSp>
          <p:nvGrpSpPr>
            <p:cNvPr id="6" name="グループ化 5"/>
            <p:cNvGrpSpPr/>
            <p:nvPr/>
          </p:nvGrpSpPr>
          <p:grpSpPr bwMode="gray">
            <a:xfrm>
              <a:off x="3671160" y="2516987"/>
              <a:ext cx="4883523" cy="3679902"/>
              <a:chOff x="3671160" y="2516987"/>
              <a:chExt cx="4883523" cy="3679902"/>
            </a:xfrm>
          </p:grpSpPr>
          <p:sp>
            <p:nvSpPr>
              <p:cNvPr id="23" name="楕円 22"/>
              <p:cNvSpPr/>
              <p:nvPr/>
            </p:nvSpPr>
            <p:spPr bwMode="gray">
              <a:xfrm>
                <a:off x="4144523"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Meiryo UI" panose="020B0604030504040204" pitchFamily="50" charset="-128"/>
                  <a:ea typeface="Meiryo UI" panose="020B0604030504040204" pitchFamily="50" charset="-128"/>
                </a:endParaRPr>
              </a:p>
            </p:txBody>
          </p:sp>
          <p:sp>
            <p:nvSpPr>
              <p:cNvPr id="24" name="テキスト ボックス 23"/>
              <p:cNvSpPr txBox="1"/>
              <p:nvPr/>
            </p:nvSpPr>
            <p:spPr bwMode="gray">
              <a:xfrm>
                <a:off x="3671160" y="3829268"/>
                <a:ext cx="4883523" cy="1446550"/>
              </a:xfrm>
              <a:prstGeom prst="rect">
                <a:avLst/>
              </a:prstGeom>
              <a:solidFill>
                <a:srgbClr val="FFFFFF">
                  <a:alpha val="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sng"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男女別・年齢群団別</a:t>
                </a:r>
                <a:endParaRPr kumimoji="0" lang="en-US" altLang="ja-JP"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掛金体系への変更</a:t>
                </a:r>
                <a:endParaRPr kumimoji="0" lang="en-US" altLang="ja-JP"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pic>
          <p:nvPicPr>
            <p:cNvPr id="29" name="図 28"/>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bwMode="gray">
            <a:xfrm>
              <a:off x="5659906" y="2867016"/>
              <a:ext cx="895350" cy="857250"/>
            </a:xfrm>
            <a:prstGeom prst="rect">
              <a:avLst/>
            </a:prstGeom>
          </p:spPr>
        </p:pic>
      </p:grpSp>
      <p:grpSp>
        <p:nvGrpSpPr>
          <p:cNvPr id="11" name="グループ化 10"/>
          <p:cNvGrpSpPr/>
          <p:nvPr/>
        </p:nvGrpSpPr>
        <p:grpSpPr bwMode="gray">
          <a:xfrm>
            <a:off x="7661861" y="2516987"/>
            <a:ext cx="4899588" cy="3679902"/>
            <a:chOff x="7661861" y="2516987"/>
            <a:chExt cx="4899588" cy="3679902"/>
          </a:xfrm>
        </p:grpSpPr>
        <p:grpSp>
          <p:nvGrpSpPr>
            <p:cNvPr id="10" name="グループ化 9"/>
            <p:cNvGrpSpPr/>
            <p:nvPr/>
          </p:nvGrpSpPr>
          <p:grpSpPr bwMode="gray">
            <a:xfrm>
              <a:off x="7661861" y="2516987"/>
              <a:ext cx="4899588" cy="3679902"/>
              <a:chOff x="7661861" y="2516987"/>
              <a:chExt cx="4899588" cy="3679902"/>
            </a:xfrm>
          </p:grpSpPr>
          <p:sp>
            <p:nvSpPr>
              <p:cNvPr id="20" name="楕円 19"/>
              <p:cNvSpPr/>
              <p:nvPr/>
            </p:nvSpPr>
            <p:spPr bwMode="gray">
              <a:xfrm>
                <a:off x="8197567"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Meiryo UI" panose="020B0604030504040204" pitchFamily="50" charset="-128"/>
                  <a:ea typeface="Meiryo UI" panose="020B0604030504040204" pitchFamily="50" charset="-128"/>
                </a:endParaRPr>
              </a:p>
            </p:txBody>
          </p:sp>
          <p:sp>
            <p:nvSpPr>
              <p:cNvPr id="21" name="テキスト ボックス 20"/>
              <p:cNvSpPr txBox="1"/>
              <p:nvPr/>
            </p:nvSpPr>
            <p:spPr bwMode="gray">
              <a:xfrm>
                <a:off x="7661861" y="3306048"/>
                <a:ext cx="4899588" cy="2492990"/>
              </a:xfrm>
              <a:prstGeom prst="rect">
                <a:avLst/>
              </a:prstGeom>
              <a:solidFill>
                <a:srgbClr val="FFFFFF">
                  <a:alpha val="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600" b="1" i="0" u="none" strike="noStrike" kern="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err="1">
                    <a:ln>
                      <a:noFill/>
                    </a:ln>
                    <a:solidFill>
                      <a:srgbClr val="006600"/>
                    </a:solidFill>
                    <a:effectLst/>
                    <a:uLnTx/>
                    <a:uFillTx/>
                    <a:latin typeface="Meiryo UI" panose="020B0604030504040204" pitchFamily="50" charset="-128"/>
                    <a:ea typeface="Meiryo UI" panose="020B0604030504040204" pitchFamily="50" charset="-128"/>
                  </a:rPr>
                  <a:t>じちろう</a:t>
                </a:r>
                <a:r>
                  <a:rPr kumimoji="0" lang="ja-JP" altLang="en-US"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退職者</a:t>
                </a:r>
                <a:endParaRPr kumimoji="0" lang="en-US" altLang="ja-JP"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団体生命共済</a:t>
                </a:r>
                <a:endParaRPr kumimoji="0" lang="en-US" altLang="ja-JP"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の新設</a:t>
                </a:r>
                <a:endParaRPr kumimoji="0" lang="en-US" altLang="ja-JP"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sng"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pic>
          <p:nvPicPr>
            <p:cNvPr id="30" name="図 29"/>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bwMode="gray">
            <a:xfrm>
              <a:off x="9683030" y="2846545"/>
              <a:ext cx="857250" cy="866775"/>
            </a:xfrm>
            <a:prstGeom prst="rect">
              <a:avLst/>
            </a:prstGeom>
          </p:spPr>
        </p:pic>
      </p:grpSp>
    </p:spTree>
    <p:extLst>
      <p:ext uri="{BB962C8B-B14F-4D97-AF65-F5344CB8AC3E}">
        <p14:creationId xmlns:p14="http://schemas.microsoft.com/office/powerpoint/2010/main" val="271651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u="sng" dirty="0">
                <a:solidFill>
                  <a:srgbClr val="002060"/>
                </a:solidFill>
              </a:rPr>
              <a:t>Ⅲ.</a:t>
            </a:r>
            <a:r>
              <a:rPr lang="ja-JP" altLang="en-US" b="1" u="sng" dirty="0">
                <a:solidFill>
                  <a:srgbClr val="002060"/>
                </a:solidFill>
              </a:rPr>
              <a:t>保障の充実について</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13</a:t>
            </a:fld>
            <a:endParaRPr kumimoji="1" lang="ja-JP" altLang="en-US" dirty="0">
              <a:solidFill>
                <a:schemeClr val="accent2">
                  <a:lumMod val="50000"/>
                </a:schemeClr>
              </a:solidFill>
            </a:endParaRPr>
          </a:p>
        </p:txBody>
      </p:sp>
      <p:grpSp>
        <p:nvGrpSpPr>
          <p:cNvPr id="6" name="グループ化 5"/>
          <p:cNvGrpSpPr/>
          <p:nvPr/>
        </p:nvGrpSpPr>
        <p:grpSpPr bwMode="gray">
          <a:xfrm>
            <a:off x="-130409" y="2516987"/>
            <a:ext cx="4299246" cy="3679902"/>
            <a:chOff x="-130409" y="2516987"/>
            <a:chExt cx="4299246" cy="3679902"/>
          </a:xfrm>
        </p:grpSpPr>
        <p:grpSp>
          <p:nvGrpSpPr>
            <p:cNvPr id="3" name="グループ化 2"/>
            <p:cNvGrpSpPr/>
            <p:nvPr/>
          </p:nvGrpSpPr>
          <p:grpSpPr bwMode="gray">
            <a:xfrm>
              <a:off x="-130409" y="2516987"/>
              <a:ext cx="4299246" cy="3679902"/>
              <a:chOff x="-130409" y="2516987"/>
              <a:chExt cx="4299246" cy="3679902"/>
            </a:xfrm>
          </p:grpSpPr>
          <p:sp>
            <p:nvSpPr>
              <p:cNvPr id="26" name="楕円 25"/>
              <p:cNvSpPr/>
              <p:nvPr/>
            </p:nvSpPr>
            <p:spPr bwMode="gray">
              <a:xfrm>
                <a:off x="200100"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Meiryo UI" panose="020B0604030504040204" pitchFamily="50" charset="-128"/>
                  <a:ea typeface="Meiryo UI" panose="020B0604030504040204" pitchFamily="50" charset="-128"/>
                </a:endParaRPr>
              </a:p>
            </p:txBody>
          </p:sp>
          <p:sp>
            <p:nvSpPr>
              <p:cNvPr id="27" name="テキスト ボックス 26"/>
              <p:cNvSpPr txBox="1"/>
              <p:nvPr/>
            </p:nvSpPr>
            <p:spPr bwMode="gray">
              <a:xfrm>
                <a:off x="-130409" y="3710606"/>
                <a:ext cx="4299246" cy="1846659"/>
              </a:xfrm>
              <a:prstGeom prst="rect">
                <a:avLst/>
              </a:prstGeom>
              <a:solidFill>
                <a:srgbClr val="FFFFFF">
                  <a:alpha val="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医療保障の充実</a:t>
                </a:r>
                <a:endParaRPr kumimoji="0" lang="en-US" altLang="ja-JP" sz="3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0" lang="ja-JP" altLang="en-US" sz="28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がん保障</a:t>
                </a:r>
                <a:endParaRPr kumimoji="0" lang="en-US" altLang="ja-JP" sz="28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rPr>
                  <a:t>　　</a:t>
                </a: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0" lang="ja-JP" altLang="en-US" sz="28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先進医療保障 </a:t>
                </a:r>
                <a:r>
                  <a:rPr kumimoji="0" lang="ja-JP" altLang="en-US" sz="20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など</a:t>
                </a:r>
                <a:endParaRPr kumimoji="0" lang="en-US" altLang="ja-JP" sz="28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pic>
          <p:nvPicPr>
            <p:cNvPr id="28" name="図 27"/>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bwMode="gray">
            <a:xfrm>
              <a:off x="1562014" y="2800115"/>
              <a:ext cx="914400" cy="866775"/>
            </a:xfrm>
            <a:prstGeom prst="rect">
              <a:avLst/>
            </a:prstGeom>
          </p:spPr>
        </p:pic>
      </p:grpSp>
      <p:grpSp>
        <p:nvGrpSpPr>
          <p:cNvPr id="8" name="グループ化 7"/>
          <p:cNvGrpSpPr/>
          <p:nvPr/>
        </p:nvGrpSpPr>
        <p:grpSpPr bwMode="gray">
          <a:xfrm>
            <a:off x="3671160" y="2516987"/>
            <a:ext cx="4883523" cy="3679902"/>
            <a:chOff x="3671160" y="2516987"/>
            <a:chExt cx="4883523" cy="3679902"/>
          </a:xfrm>
        </p:grpSpPr>
        <p:grpSp>
          <p:nvGrpSpPr>
            <p:cNvPr id="7" name="グループ化 6"/>
            <p:cNvGrpSpPr/>
            <p:nvPr/>
          </p:nvGrpSpPr>
          <p:grpSpPr bwMode="gray">
            <a:xfrm>
              <a:off x="3671160" y="2516987"/>
              <a:ext cx="4883523" cy="3679902"/>
              <a:chOff x="3671160" y="2516987"/>
              <a:chExt cx="4883523" cy="3679902"/>
            </a:xfrm>
          </p:grpSpPr>
          <p:sp>
            <p:nvSpPr>
              <p:cNvPr id="23" name="楕円 22"/>
              <p:cNvSpPr/>
              <p:nvPr/>
            </p:nvSpPr>
            <p:spPr bwMode="gray">
              <a:xfrm>
                <a:off x="4144523"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Meiryo UI" panose="020B0604030504040204" pitchFamily="50" charset="-128"/>
                  <a:ea typeface="Meiryo UI" panose="020B0604030504040204" pitchFamily="50" charset="-128"/>
                </a:endParaRPr>
              </a:p>
            </p:txBody>
          </p:sp>
          <p:sp>
            <p:nvSpPr>
              <p:cNvPr id="24" name="テキスト ボックス 23"/>
              <p:cNvSpPr txBox="1"/>
              <p:nvPr/>
            </p:nvSpPr>
            <p:spPr bwMode="gray">
              <a:xfrm>
                <a:off x="3671160" y="3829268"/>
                <a:ext cx="4883523" cy="1446550"/>
              </a:xfrm>
              <a:prstGeom prst="rect">
                <a:avLst/>
              </a:prstGeom>
              <a:solidFill>
                <a:srgbClr val="FFFFFF">
                  <a:alpha val="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sng"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男女別・年齢群団別</a:t>
                </a:r>
                <a:endParaRPr kumimoji="0" lang="en-US" altLang="ja-JP"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掛金体系への変更</a:t>
                </a:r>
                <a:endParaRPr kumimoji="0" lang="en-US" altLang="ja-JP"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pic>
          <p:nvPicPr>
            <p:cNvPr id="29" name="図 28"/>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bwMode="gray">
            <a:xfrm>
              <a:off x="5659906" y="2867016"/>
              <a:ext cx="895350" cy="857250"/>
            </a:xfrm>
            <a:prstGeom prst="rect">
              <a:avLst/>
            </a:prstGeom>
          </p:spPr>
        </p:pic>
      </p:grpSp>
      <p:grpSp>
        <p:nvGrpSpPr>
          <p:cNvPr id="10" name="グループ化 9"/>
          <p:cNvGrpSpPr/>
          <p:nvPr/>
        </p:nvGrpSpPr>
        <p:grpSpPr bwMode="gray">
          <a:xfrm>
            <a:off x="7661861" y="2516987"/>
            <a:ext cx="4899588" cy="3679902"/>
            <a:chOff x="7661861" y="2516987"/>
            <a:chExt cx="4899588" cy="3679902"/>
          </a:xfrm>
        </p:grpSpPr>
        <p:grpSp>
          <p:nvGrpSpPr>
            <p:cNvPr id="9" name="グループ化 8"/>
            <p:cNvGrpSpPr/>
            <p:nvPr/>
          </p:nvGrpSpPr>
          <p:grpSpPr bwMode="gray">
            <a:xfrm>
              <a:off x="7661861" y="2516987"/>
              <a:ext cx="4899588" cy="3679902"/>
              <a:chOff x="7661861" y="2516987"/>
              <a:chExt cx="4899588" cy="3679902"/>
            </a:xfrm>
          </p:grpSpPr>
          <p:sp>
            <p:nvSpPr>
              <p:cNvPr id="20" name="楕円 19"/>
              <p:cNvSpPr/>
              <p:nvPr/>
            </p:nvSpPr>
            <p:spPr bwMode="gray">
              <a:xfrm>
                <a:off x="8197567"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Meiryo UI" panose="020B0604030504040204" pitchFamily="50" charset="-128"/>
                  <a:ea typeface="Meiryo UI" panose="020B0604030504040204" pitchFamily="50" charset="-128"/>
                </a:endParaRPr>
              </a:p>
            </p:txBody>
          </p:sp>
          <p:sp>
            <p:nvSpPr>
              <p:cNvPr id="21" name="テキスト ボックス 20"/>
              <p:cNvSpPr txBox="1"/>
              <p:nvPr/>
            </p:nvSpPr>
            <p:spPr bwMode="gray">
              <a:xfrm>
                <a:off x="7661861" y="3306048"/>
                <a:ext cx="4899588" cy="2492990"/>
              </a:xfrm>
              <a:prstGeom prst="rect">
                <a:avLst/>
              </a:prstGeom>
              <a:solidFill>
                <a:srgbClr val="FFFFFF">
                  <a:alpha val="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600" b="1" i="0" u="none" strike="noStrike" kern="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err="1">
                    <a:ln>
                      <a:noFill/>
                    </a:ln>
                    <a:solidFill>
                      <a:srgbClr val="006600"/>
                    </a:solidFill>
                    <a:effectLst/>
                    <a:uLnTx/>
                    <a:uFillTx/>
                    <a:latin typeface="Meiryo UI" panose="020B0604030504040204" pitchFamily="50" charset="-128"/>
                    <a:ea typeface="Meiryo UI" panose="020B0604030504040204" pitchFamily="50" charset="-128"/>
                  </a:rPr>
                  <a:t>じちろう</a:t>
                </a:r>
                <a:r>
                  <a:rPr kumimoji="0" lang="ja-JP" altLang="en-US"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退職者</a:t>
                </a:r>
                <a:endParaRPr kumimoji="0" lang="en-US" altLang="ja-JP"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団体生命共済</a:t>
                </a:r>
                <a:endParaRPr kumimoji="0" lang="en-US" altLang="ja-JP"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の新設</a:t>
                </a:r>
                <a:endParaRPr kumimoji="0" lang="en-US" altLang="ja-JP"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sng"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pic>
          <p:nvPicPr>
            <p:cNvPr id="30" name="図 29"/>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bwMode="gray">
            <a:xfrm>
              <a:off x="9683030" y="2846545"/>
              <a:ext cx="857250" cy="866775"/>
            </a:xfrm>
            <a:prstGeom prst="rect">
              <a:avLst/>
            </a:prstGeom>
          </p:spPr>
        </p:pic>
      </p:grpSp>
      <p:sp>
        <p:nvSpPr>
          <p:cNvPr id="5" name="楕円 4"/>
          <p:cNvSpPr/>
          <p:nvPr/>
        </p:nvSpPr>
        <p:spPr>
          <a:xfrm>
            <a:off x="200100" y="2516575"/>
            <a:ext cx="3828176" cy="368031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5" name="コンテンツ プレースホルダー 6"/>
          <p:cNvSpPr>
            <a:spLocks noGrp="1"/>
          </p:cNvSpPr>
          <p:nvPr>
            <p:ph sz="quarter" idx="13"/>
          </p:nvPr>
        </p:nvSpPr>
        <p:spPr>
          <a:xfrm>
            <a:off x="423334" y="925618"/>
            <a:ext cx="9308495" cy="584200"/>
          </a:xfrm>
        </p:spPr>
        <p:txBody>
          <a:bodyPr/>
          <a:lstStyle/>
          <a:p>
            <a:r>
              <a:rPr lang="ja-JP" altLang="en-US" dirty="0"/>
              <a:t>団体生命共済の制度改定ポイント</a:t>
            </a:r>
          </a:p>
        </p:txBody>
      </p:sp>
    </p:spTree>
    <p:extLst>
      <p:ext uri="{BB962C8B-B14F-4D97-AF65-F5344CB8AC3E}">
        <p14:creationId xmlns:p14="http://schemas.microsoft.com/office/powerpoint/2010/main" val="336956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u="sng" dirty="0">
                <a:solidFill>
                  <a:srgbClr val="002060"/>
                </a:solidFill>
              </a:rPr>
              <a:t>Ⅲ.</a:t>
            </a:r>
            <a:r>
              <a:rPr lang="ja-JP" altLang="en-US" b="1" u="sng" dirty="0">
                <a:solidFill>
                  <a:srgbClr val="002060"/>
                </a:solidFill>
              </a:rPr>
              <a:t>保障の充実について</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14</a:t>
            </a:fld>
            <a:endParaRPr kumimoji="1" lang="ja-JP" altLang="en-US" dirty="0">
              <a:solidFill>
                <a:schemeClr val="accent2">
                  <a:lumMod val="50000"/>
                </a:schemeClr>
              </a:solidFill>
            </a:endParaRPr>
          </a:p>
        </p:txBody>
      </p:sp>
      <p:sp>
        <p:nvSpPr>
          <p:cNvPr id="5" name="コンテンツ プレースホルダー 4"/>
          <p:cNvSpPr>
            <a:spLocks noGrp="1"/>
          </p:cNvSpPr>
          <p:nvPr>
            <p:ph sz="quarter" idx="14"/>
          </p:nvPr>
        </p:nvSpPr>
        <p:spPr bwMode="gray"/>
        <p:txBody>
          <a:bodyPr>
            <a:normAutofit fontScale="85000" lnSpcReduction="20000"/>
          </a:bodyPr>
          <a:lstStyle/>
          <a:p>
            <a:r>
              <a:rPr lang="ja-JP" altLang="en-US" b="1" dirty="0"/>
              <a:t>①がん保障の充実</a:t>
            </a:r>
            <a:endParaRPr lang="en-US" altLang="ja-JP" b="1" dirty="0"/>
          </a:p>
          <a:p>
            <a:r>
              <a:rPr lang="ja-JP" altLang="en-US" dirty="0"/>
              <a:t>・新制度の保障開始と同時に既加入者全員に適用</a:t>
            </a:r>
            <a:r>
              <a:rPr lang="en-US" altLang="ja-JP" dirty="0"/>
              <a:t/>
            </a:r>
            <a:br>
              <a:rPr lang="en-US" altLang="ja-JP" dirty="0"/>
            </a:br>
            <a:r>
              <a:rPr lang="ja-JP" altLang="en-US" dirty="0"/>
              <a:t>・がん診断、上皮内がん診断共済金ともに２年に１回を限度に何度でも受け取り可能に</a:t>
            </a:r>
            <a:endParaRPr lang="en-US" altLang="ja-JP" dirty="0"/>
          </a:p>
          <a:p>
            <a:endParaRPr lang="en-US" altLang="ja-JP" dirty="0"/>
          </a:p>
          <a:p>
            <a:r>
              <a:rPr lang="ja-JP" altLang="en-US" b="1" dirty="0"/>
              <a:t>②先進医療保障の新設</a:t>
            </a:r>
            <a:br>
              <a:rPr lang="ja-JP" altLang="en-US" b="1" dirty="0"/>
            </a:br>
            <a:r>
              <a:rPr lang="ja-JP" altLang="en-US" b="1" dirty="0"/>
              <a:t>・</a:t>
            </a:r>
            <a:r>
              <a:rPr lang="ja-JP" altLang="en-US" dirty="0"/>
              <a:t>１回あたり最高</a:t>
            </a:r>
            <a:r>
              <a:rPr lang="en-US" altLang="ja-JP" dirty="0"/>
              <a:t>1,000</a:t>
            </a:r>
            <a:r>
              <a:rPr lang="ja-JP" altLang="en-US" dirty="0"/>
              <a:t>万円</a:t>
            </a:r>
            <a:br>
              <a:rPr lang="ja-JP" altLang="en-US" dirty="0"/>
            </a:br>
            <a:r>
              <a:rPr lang="ja-JP" altLang="en-US" dirty="0"/>
              <a:t>・自己負担した技術料相当額を受け取れる</a:t>
            </a:r>
            <a:br>
              <a:rPr lang="ja-JP" altLang="en-US" dirty="0"/>
            </a:br>
            <a:r>
              <a:rPr lang="ja-JP" altLang="en-US" dirty="0"/>
              <a:t>・通算限度なし</a:t>
            </a:r>
            <a:r>
              <a:rPr lang="en-US" altLang="ja-JP" dirty="0"/>
              <a:t/>
            </a:r>
            <a:br>
              <a:rPr lang="en-US" altLang="ja-JP" dirty="0"/>
            </a:br>
            <a:endParaRPr lang="en-US" altLang="ja-JP" dirty="0"/>
          </a:p>
          <a:p>
            <a:r>
              <a:rPr lang="ja-JP" altLang="en-US" b="1" dirty="0"/>
              <a:t>③加入基準の緩和</a:t>
            </a:r>
            <a:endParaRPr lang="en-US" altLang="ja-JP" b="1" dirty="0"/>
          </a:p>
          <a:p>
            <a:r>
              <a:rPr lang="ja-JP" altLang="en-US" dirty="0"/>
              <a:t>・一定要件を満たす「高血圧症」の場合、保障増額が可能に</a:t>
            </a:r>
            <a:r>
              <a:rPr lang="en-US" altLang="ja-JP" dirty="0"/>
              <a:t/>
            </a:r>
            <a:br>
              <a:rPr lang="en-US" altLang="ja-JP" dirty="0"/>
            </a:br>
            <a:r>
              <a:rPr lang="ja-JP" altLang="en-US" dirty="0"/>
              <a:t>（死亡保障・医療保障ともに）</a:t>
            </a:r>
          </a:p>
          <a:p>
            <a:endParaRPr kumimoji="1" lang="ja-JP" altLang="en-US" dirty="0"/>
          </a:p>
        </p:txBody>
      </p:sp>
      <p:sp>
        <p:nvSpPr>
          <p:cNvPr id="7" name="コンテンツ プレースホルダー 6"/>
          <p:cNvSpPr>
            <a:spLocks noGrp="1"/>
          </p:cNvSpPr>
          <p:nvPr>
            <p:ph sz="quarter" idx="13"/>
          </p:nvPr>
        </p:nvSpPr>
        <p:spPr>
          <a:xfrm>
            <a:off x="423334" y="925618"/>
            <a:ext cx="9308495" cy="584200"/>
          </a:xfrm>
        </p:spPr>
        <p:txBody>
          <a:bodyPr/>
          <a:lstStyle/>
          <a:p>
            <a:r>
              <a:rPr lang="en-US" altLang="ja-JP" dirty="0"/>
              <a:t>1.</a:t>
            </a:r>
            <a:r>
              <a:rPr lang="ja-JP" altLang="en-US" dirty="0"/>
              <a:t>保障改善と加入基準の緩和</a:t>
            </a:r>
          </a:p>
        </p:txBody>
      </p:sp>
    </p:spTree>
    <p:extLst>
      <p:ext uri="{BB962C8B-B14F-4D97-AF65-F5344CB8AC3E}">
        <p14:creationId xmlns:p14="http://schemas.microsoft.com/office/powerpoint/2010/main" val="23061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ssolve">
                                      <p:cBhvr>
                                        <p:cTn id="20" dur="500"/>
                                        <p:tgtEl>
                                          <p:spTgt spid="5">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dissolve">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p:cNvGraphicFramePr>
            <a:graphicFrameLocks/>
          </p:cNvGraphicFramePr>
          <p:nvPr>
            <p:extLst>
              <p:ext uri="{D42A27DB-BD31-4B8C-83A1-F6EECF244321}">
                <p14:modId xmlns:p14="http://schemas.microsoft.com/office/powerpoint/2010/main" val="2913363159"/>
              </p:ext>
            </p:extLst>
          </p:nvPr>
        </p:nvGraphicFramePr>
        <p:xfrm>
          <a:off x="1001520" y="1958346"/>
          <a:ext cx="4883727" cy="2944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グラフ 39"/>
          <p:cNvGraphicFramePr>
            <a:graphicFrameLocks/>
          </p:cNvGraphicFramePr>
          <p:nvPr>
            <p:extLst>
              <p:ext uri="{D42A27DB-BD31-4B8C-83A1-F6EECF244321}">
                <p14:modId xmlns:p14="http://schemas.microsoft.com/office/powerpoint/2010/main" val="2707798259"/>
              </p:ext>
            </p:extLst>
          </p:nvPr>
        </p:nvGraphicFramePr>
        <p:xfrm>
          <a:off x="6306753" y="1958346"/>
          <a:ext cx="4883727" cy="2944091"/>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p:txBody>
          <a:bodyPr>
            <a:noAutofit/>
          </a:bodyPr>
          <a:lstStyle/>
          <a:p>
            <a:r>
              <a:rPr lang="en-US" altLang="ja-JP" b="1" u="sng" dirty="0">
                <a:solidFill>
                  <a:srgbClr val="002060"/>
                </a:solidFill>
              </a:rPr>
              <a:t>Ⅱ.</a:t>
            </a:r>
            <a:r>
              <a:rPr lang="ja-JP" altLang="en-US" b="1" u="sng" dirty="0">
                <a:solidFill>
                  <a:srgbClr val="002060"/>
                </a:solidFill>
              </a:rPr>
              <a:t>共通しやすい課題と対策</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15</a:t>
            </a:fld>
            <a:endParaRPr kumimoji="1" lang="ja-JP" altLang="en-US" dirty="0">
              <a:solidFill>
                <a:schemeClr val="accent2">
                  <a:lumMod val="50000"/>
                </a:schemeClr>
              </a:solidFill>
            </a:endParaRPr>
          </a:p>
        </p:txBody>
      </p:sp>
      <p:sp>
        <p:nvSpPr>
          <p:cNvPr id="5" name="コンテンツ プレースホルダー 4"/>
          <p:cNvSpPr>
            <a:spLocks noGrp="1"/>
          </p:cNvSpPr>
          <p:nvPr>
            <p:ph sz="quarter" idx="13"/>
          </p:nvPr>
        </p:nvSpPr>
        <p:spPr/>
        <p:txBody>
          <a:bodyPr/>
          <a:lstStyle/>
          <a:p>
            <a:r>
              <a:rPr kumimoji="1" lang="en-US" altLang="ja-JP" dirty="0"/>
              <a:t>2.</a:t>
            </a:r>
            <a:r>
              <a:rPr kumimoji="1" lang="ja-JP" altLang="en-US" dirty="0"/>
              <a:t>団体生命共済の給付傾向</a:t>
            </a:r>
          </a:p>
        </p:txBody>
      </p:sp>
      <p:sp>
        <p:nvSpPr>
          <p:cNvPr id="36" name="楕円 35"/>
          <p:cNvSpPr/>
          <p:nvPr/>
        </p:nvSpPr>
        <p:spPr bwMode="gray">
          <a:xfrm>
            <a:off x="2837411" y="5298653"/>
            <a:ext cx="6517179" cy="1102623"/>
          </a:xfrm>
          <a:prstGeom prst="ellipse">
            <a:avLst/>
          </a:prstGeom>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u="sng" dirty="0">
                <a:solidFill>
                  <a:srgbClr val="C00000"/>
                </a:solidFill>
                <a:latin typeface="Meiryo UI" panose="020B0604030504040204" pitchFamily="50" charset="-128"/>
                <a:ea typeface="Meiryo UI" panose="020B0604030504040204" pitchFamily="50" charset="-128"/>
              </a:rPr>
              <a:t>医療保障を中心とした</a:t>
            </a:r>
            <a:endParaRPr kumimoji="1" lang="en-US" altLang="ja-JP" sz="3200" b="1" u="sng" dirty="0">
              <a:solidFill>
                <a:srgbClr val="C00000"/>
              </a:solidFill>
              <a:latin typeface="Meiryo UI" panose="020B0604030504040204" pitchFamily="50" charset="-128"/>
              <a:ea typeface="Meiryo UI" panose="020B0604030504040204" pitchFamily="50" charset="-128"/>
            </a:endParaRPr>
          </a:p>
          <a:p>
            <a:pPr algn="ctr"/>
            <a:r>
              <a:rPr lang="ja-JP" altLang="en-US" sz="3200" b="1" u="sng" dirty="0">
                <a:solidFill>
                  <a:srgbClr val="C00000"/>
                </a:solidFill>
                <a:latin typeface="Meiryo UI" panose="020B0604030504040204" pitchFamily="50" charset="-128"/>
                <a:ea typeface="Meiryo UI" panose="020B0604030504040204" pitchFamily="50" charset="-128"/>
              </a:rPr>
              <a:t>保障準備が必要</a:t>
            </a:r>
            <a:endParaRPr kumimoji="1" lang="ja-JP" altLang="en-US" sz="3200" b="1" u="sng"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34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u="sng" dirty="0">
                <a:solidFill>
                  <a:srgbClr val="002060"/>
                </a:solidFill>
              </a:rPr>
              <a:t>Ⅲ.</a:t>
            </a:r>
            <a:r>
              <a:rPr lang="ja-JP" altLang="en-US" b="1" u="sng" dirty="0">
                <a:solidFill>
                  <a:srgbClr val="002060"/>
                </a:solidFill>
              </a:rPr>
              <a:t>保障の充実について</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16</a:t>
            </a:fld>
            <a:endParaRPr kumimoji="1" lang="ja-JP" altLang="en-US" dirty="0">
              <a:solidFill>
                <a:schemeClr val="accent2">
                  <a:lumMod val="50000"/>
                </a:schemeClr>
              </a:solidFill>
            </a:endParaRPr>
          </a:p>
        </p:txBody>
      </p:sp>
      <p:sp>
        <p:nvSpPr>
          <p:cNvPr id="5" name="コンテンツ プレースホルダー 4"/>
          <p:cNvSpPr>
            <a:spLocks noGrp="1"/>
          </p:cNvSpPr>
          <p:nvPr>
            <p:ph sz="quarter" idx="14"/>
          </p:nvPr>
        </p:nvSpPr>
        <p:spPr bwMode="gray"/>
        <p:txBody>
          <a:bodyPr>
            <a:normAutofit fontScale="92500" lnSpcReduction="20000"/>
          </a:bodyPr>
          <a:lstStyle/>
          <a:p>
            <a:r>
              <a:rPr lang="ja-JP" altLang="en-US" b="1" dirty="0"/>
              <a:t>①がん保障の充実</a:t>
            </a:r>
            <a:endParaRPr lang="en-US" altLang="ja-JP" b="1" dirty="0"/>
          </a:p>
          <a:p>
            <a:r>
              <a:rPr lang="ja-JP" altLang="en-US" dirty="0"/>
              <a:t>・新制度の保障開始と同時に既加入者全員に適用</a:t>
            </a:r>
            <a:r>
              <a:rPr lang="en-US" altLang="ja-JP" dirty="0"/>
              <a:t/>
            </a:r>
            <a:br>
              <a:rPr lang="en-US" altLang="ja-JP" dirty="0"/>
            </a:br>
            <a:r>
              <a:rPr lang="ja-JP" altLang="en-US" dirty="0"/>
              <a:t>・２年に１回を限度に何度でも受け取り可能に</a:t>
            </a:r>
            <a:endParaRPr lang="en-US" altLang="ja-JP" dirty="0"/>
          </a:p>
          <a:p>
            <a:endParaRPr lang="en-US" altLang="ja-JP" dirty="0"/>
          </a:p>
          <a:p>
            <a:r>
              <a:rPr lang="ja-JP" altLang="en-US" b="1" dirty="0"/>
              <a:t>②先進医療保障の新設</a:t>
            </a:r>
            <a:br>
              <a:rPr lang="ja-JP" altLang="en-US" b="1" dirty="0"/>
            </a:br>
            <a:r>
              <a:rPr lang="ja-JP" altLang="en-US" b="1" dirty="0"/>
              <a:t>・</a:t>
            </a:r>
            <a:r>
              <a:rPr lang="ja-JP" altLang="en-US" dirty="0"/>
              <a:t>１回あたり最高</a:t>
            </a:r>
            <a:r>
              <a:rPr lang="en-US" altLang="ja-JP" dirty="0"/>
              <a:t>1,000</a:t>
            </a:r>
            <a:r>
              <a:rPr lang="ja-JP" altLang="en-US" dirty="0"/>
              <a:t>万円</a:t>
            </a:r>
            <a:br>
              <a:rPr lang="ja-JP" altLang="en-US" dirty="0"/>
            </a:br>
            <a:r>
              <a:rPr lang="ja-JP" altLang="en-US" dirty="0"/>
              <a:t>・自己負担した技術料相当額を受け取れる</a:t>
            </a:r>
            <a:br>
              <a:rPr lang="ja-JP" altLang="en-US" dirty="0"/>
            </a:br>
            <a:r>
              <a:rPr lang="ja-JP" altLang="en-US" dirty="0"/>
              <a:t>・通算限度なし</a:t>
            </a:r>
            <a:r>
              <a:rPr lang="en-US" altLang="ja-JP" dirty="0"/>
              <a:t/>
            </a:r>
            <a:br>
              <a:rPr lang="en-US" altLang="ja-JP" dirty="0"/>
            </a:br>
            <a:endParaRPr lang="en-US" altLang="ja-JP" dirty="0"/>
          </a:p>
          <a:p>
            <a:r>
              <a:rPr lang="ja-JP" altLang="en-US" b="1" dirty="0"/>
              <a:t>②加入基準の緩和</a:t>
            </a:r>
            <a:endParaRPr lang="en-US" altLang="ja-JP" b="1" dirty="0"/>
          </a:p>
          <a:p>
            <a:r>
              <a:rPr lang="ja-JP" altLang="en-US" dirty="0"/>
              <a:t>・一定要件を満たす「高血圧症」の場合、保障増額が可能に</a:t>
            </a:r>
            <a:r>
              <a:rPr lang="en-US" altLang="ja-JP" dirty="0"/>
              <a:t/>
            </a:r>
            <a:br>
              <a:rPr lang="en-US" altLang="ja-JP" dirty="0"/>
            </a:br>
            <a:r>
              <a:rPr lang="ja-JP" altLang="en-US" dirty="0"/>
              <a:t>（死亡保障・医療保障ともに）</a:t>
            </a:r>
          </a:p>
          <a:p>
            <a:endParaRPr kumimoji="1" lang="ja-JP" altLang="en-US" dirty="0"/>
          </a:p>
        </p:txBody>
      </p:sp>
      <p:sp>
        <p:nvSpPr>
          <p:cNvPr id="6" name="右中かっこ 5"/>
          <p:cNvSpPr/>
          <p:nvPr/>
        </p:nvSpPr>
        <p:spPr>
          <a:xfrm>
            <a:off x="7436472" y="1985574"/>
            <a:ext cx="348792" cy="2646469"/>
          </a:xfrm>
          <a:prstGeom prst="rightBrace">
            <a:avLst>
              <a:gd name="adj1" fmla="val 51576"/>
              <a:gd name="adj2" fmla="val 50000"/>
            </a:avLst>
          </a:prstGeom>
          <a:ln w="2222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7800975" y="2752725"/>
            <a:ext cx="3200400" cy="1077218"/>
          </a:xfrm>
          <a:prstGeom prst="rect">
            <a:avLst/>
          </a:prstGeom>
          <a:noFill/>
        </p:spPr>
        <p:txBody>
          <a:bodyPr wrap="square" rtlCol="0">
            <a:spAutoFit/>
          </a:bodyPr>
          <a:lstStyle/>
          <a:p>
            <a:r>
              <a:rPr lang="ja-JP" altLang="en-US" sz="3200" b="1" dirty="0">
                <a:solidFill>
                  <a:srgbClr val="C00000"/>
                </a:solidFill>
              </a:rPr>
              <a:t>医療保障の</a:t>
            </a:r>
            <a:r>
              <a:rPr lang="en-US" altLang="ja-JP" sz="3200" b="1" dirty="0">
                <a:solidFill>
                  <a:srgbClr val="C00000"/>
                </a:solidFill>
              </a:rPr>
              <a:t/>
            </a:r>
            <a:br>
              <a:rPr lang="en-US" altLang="ja-JP" sz="3200" b="1" dirty="0">
                <a:solidFill>
                  <a:srgbClr val="C00000"/>
                </a:solidFill>
              </a:rPr>
            </a:br>
            <a:r>
              <a:rPr lang="ja-JP" altLang="en-US" sz="3200" b="1" dirty="0">
                <a:solidFill>
                  <a:srgbClr val="C00000"/>
                </a:solidFill>
              </a:rPr>
              <a:t>充実が図られた</a:t>
            </a:r>
            <a:endParaRPr kumimoji="1" lang="ja-JP" altLang="en-US" sz="3200" b="1" dirty="0">
              <a:solidFill>
                <a:srgbClr val="C00000"/>
              </a:solidFill>
            </a:endParaRPr>
          </a:p>
        </p:txBody>
      </p:sp>
      <p:sp>
        <p:nvSpPr>
          <p:cNvPr id="11" name="コンテンツ プレースホルダー 6"/>
          <p:cNvSpPr>
            <a:spLocks noGrp="1"/>
          </p:cNvSpPr>
          <p:nvPr>
            <p:ph sz="quarter" idx="13"/>
          </p:nvPr>
        </p:nvSpPr>
        <p:spPr>
          <a:xfrm>
            <a:off x="423334" y="925618"/>
            <a:ext cx="9308495" cy="584200"/>
          </a:xfrm>
        </p:spPr>
        <p:txBody>
          <a:bodyPr/>
          <a:lstStyle/>
          <a:p>
            <a:r>
              <a:rPr lang="en-US" altLang="ja-JP" dirty="0"/>
              <a:t>1.</a:t>
            </a:r>
            <a:r>
              <a:rPr lang="ja-JP" altLang="en-US" dirty="0"/>
              <a:t>保障改善と加入基準の緩和</a:t>
            </a:r>
          </a:p>
        </p:txBody>
      </p:sp>
    </p:spTree>
    <p:extLst>
      <p:ext uri="{BB962C8B-B14F-4D97-AF65-F5344CB8AC3E}">
        <p14:creationId xmlns:p14="http://schemas.microsoft.com/office/powerpoint/2010/main" val="26834277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u="sng" dirty="0">
                <a:solidFill>
                  <a:srgbClr val="002060"/>
                </a:solidFill>
              </a:rPr>
              <a:t>Ⅲ.</a:t>
            </a:r>
            <a:r>
              <a:rPr lang="ja-JP" altLang="en-US" b="1" u="sng" dirty="0">
                <a:solidFill>
                  <a:srgbClr val="002060"/>
                </a:solidFill>
              </a:rPr>
              <a:t>保障の充実について</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17</a:t>
            </a:fld>
            <a:endParaRPr kumimoji="1" lang="ja-JP" altLang="en-US" dirty="0">
              <a:solidFill>
                <a:schemeClr val="accent2">
                  <a:lumMod val="50000"/>
                </a:schemeClr>
              </a:solidFill>
            </a:endParaRPr>
          </a:p>
        </p:txBody>
      </p:sp>
      <p:grpSp>
        <p:nvGrpSpPr>
          <p:cNvPr id="6" name="グループ化 5"/>
          <p:cNvGrpSpPr/>
          <p:nvPr/>
        </p:nvGrpSpPr>
        <p:grpSpPr bwMode="gray">
          <a:xfrm>
            <a:off x="-130409" y="2516987"/>
            <a:ext cx="4299246" cy="3679902"/>
            <a:chOff x="-130409" y="2516987"/>
            <a:chExt cx="4299246" cy="3679902"/>
          </a:xfrm>
        </p:grpSpPr>
        <p:grpSp>
          <p:nvGrpSpPr>
            <p:cNvPr id="3" name="グループ化 2"/>
            <p:cNvGrpSpPr/>
            <p:nvPr/>
          </p:nvGrpSpPr>
          <p:grpSpPr bwMode="gray">
            <a:xfrm>
              <a:off x="-130409" y="2516987"/>
              <a:ext cx="4299246" cy="3679902"/>
              <a:chOff x="-130409" y="2516987"/>
              <a:chExt cx="4299246" cy="3679902"/>
            </a:xfrm>
          </p:grpSpPr>
          <p:sp>
            <p:nvSpPr>
              <p:cNvPr id="26" name="楕円 25"/>
              <p:cNvSpPr/>
              <p:nvPr/>
            </p:nvSpPr>
            <p:spPr bwMode="gray">
              <a:xfrm>
                <a:off x="200100"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Trebuchet MS" panose="020B0603020202020204"/>
                  <a:ea typeface="メイリオ" panose="020B0604030504040204" pitchFamily="50" charset="-128"/>
                  <a:cs typeface="+mn-cs"/>
                </a:endParaRPr>
              </a:p>
            </p:txBody>
          </p:sp>
          <p:sp>
            <p:nvSpPr>
              <p:cNvPr id="27" name="テキスト ボックス 26"/>
              <p:cNvSpPr txBox="1"/>
              <p:nvPr/>
            </p:nvSpPr>
            <p:spPr bwMode="gray">
              <a:xfrm>
                <a:off x="-130409" y="3710606"/>
                <a:ext cx="4299246" cy="1846659"/>
              </a:xfrm>
              <a:prstGeom prst="rect">
                <a:avLst/>
              </a:prstGeom>
              <a:solidFill>
                <a:srgbClr val="FFFFFF">
                  <a:alpha val="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1" i="0" u="none" strike="noStrike" kern="0" cap="none" spc="0" normalizeH="0" baseline="0" noProof="0" dirty="0">
                    <a:ln>
                      <a:noFill/>
                    </a:ln>
                    <a:solidFill>
                      <a:srgbClr val="002060"/>
                    </a:solidFill>
                    <a:effectLst/>
                    <a:uLnTx/>
                    <a:uFillTx/>
                  </a:rPr>
                  <a:t>医療保障の充実</a:t>
                </a:r>
                <a:endParaRPr kumimoji="0" lang="en-US" altLang="ja-JP" sz="3600" b="1" i="0" u="none" strike="noStrike" kern="0" cap="none" spc="0" normalizeH="0" baseline="0" noProof="0" dirty="0">
                  <a:ln>
                    <a:noFill/>
                  </a:ln>
                  <a:solidFill>
                    <a:srgbClr val="00206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rPr>
                  <a:t>　　・</a:t>
                </a:r>
                <a:r>
                  <a:rPr kumimoji="0" lang="ja-JP" altLang="en-US" sz="2800" b="1" i="0" u="none" strike="noStrike" kern="0" cap="none" spc="0" normalizeH="0" baseline="0" noProof="0" dirty="0">
                    <a:ln>
                      <a:noFill/>
                    </a:ln>
                    <a:solidFill>
                      <a:srgbClr val="006600"/>
                    </a:solidFill>
                    <a:effectLst/>
                    <a:uLnTx/>
                    <a:uFillTx/>
                  </a:rPr>
                  <a:t>がん保障</a:t>
                </a:r>
                <a:endParaRPr kumimoji="0" lang="en-US" altLang="ja-JP" sz="2800" b="1" i="0" u="none" strike="noStrike" kern="0" cap="none" spc="0" normalizeH="0" baseline="0" noProof="0" dirty="0">
                  <a:ln>
                    <a:noFill/>
                  </a:ln>
                  <a:solidFill>
                    <a:srgbClr val="0066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3300"/>
                    </a:solidFill>
                    <a:effectLst/>
                    <a:uLnTx/>
                    <a:uFillTx/>
                  </a:rPr>
                  <a:t>　　</a:t>
                </a:r>
                <a:r>
                  <a:rPr kumimoji="0" lang="ja-JP" altLang="en-US" sz="2800" b="1" i="0" u="none" strike="noStrike" kern="0" cap="none" spc="0" normalizeH="0" baseline="0" noProof="0" dirty="0">
                    <a:ln>
                      <a:noFill/>
                    </a:ln>
                    <a:solidFill>
                      <a:srgbClr val="002060"/>
                    </a:solidFill>
                    <a:effectLst/>
                    <a:uLnTx/>
                    <a:uFillTx/>
                  </a:rPr>
                  <a:t>・</a:t>
                </a:r>
                <a:r>
                  <a:rPr kumimoji="0" lang="ja-JP" altLang="en-US" sz="2800" b="1" i="0" u="none" strike="noStrike" kern="0" cap="none" spc="0" normalizeH="0" baseline="0" noProof="0" dirty="0">
                    <a:ln>
                      <a:noFill/>
                    </a:ln>
                    <a:solidFill>
                      <a:srgbClr val="006600"/>
                    </a:solidFill>
                    <a:effectLst/>
                    <a:uLnTx/>
                    <a:uFillTx/>
                  </a:rPr>
                  <a:t>先進医療保障 </a:t>
                </a:r>
                <a:r>
                  <a:rPr kumimoji="0" lang="ja-JP" altLang="en-US" sz="2000" b="1" i="0" u="none" strike="noStrike" kern="0" cap="none" spc="0" normalizeH="0" baseline="0" noProof="0" dirty="0">
                    <a:ln>
                      <a:noFill/>
                    </a:ln>
                    <a:solidFill>
                      <a:srgbClr val="002060"/>
                    </a:solidFill>
                    <a:effectLst/>
                    <a:uLnTx/>
                    <a:uFillTx/>
                  </a:rPr>
                  <a:t>など</a:t>
                </a:r>
                <a:endParaRPr kumimoji="0" lang="en-US" altLang="ja-JP" sz="2800" b="1"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endParaRPr>
              </a:p>
            </p:txBody>
          </p:sp>
        </p:grpSp>
        <p:pic>
          <p:nvPicPr>
            <p:cNvPr id="28" name="図 27"/>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bwMode="gray">
            <a:xfrm>
              <a:off x="1562014" y="2800115"/>
              <a:ext cx="914400" cy="866775"/>
            </a:xfrm>
            <a:prstGeom prst="rect">
              <a:avLst/>
            </a:prstGeom>
          </p:spPr>
        </p:pic>
      </p:grpSp>
      <p:grpSp>
        <p:nvGrpSpPr>
          <p:cNvPr id="8" name="グループ化 7"/>
          <p:cNvGrpSpPr/>
          <p:nvPr/>
        </p:nvGrpSpPr>
        <p:grpSpPr bwMode="gray">
          <a:xfrm>
            <a:off x="3671160" y="2516987"/>
            <a:ext cx="4883523" cy="3679902"/>
            <a:chOff x="3671160" y="2516987"/>
            <a:chExt cx="4883523" cy="3679902"/>
          </a:xfrm>
        </p:grpSpPr>
        <p:grpSp>
          <p:nvGrpSpPr>
            <p:cNvPr id="7" name="グループ化 6"/>
            <p:cNvGrpSpPr/>
            <p:nvPr/>
          </p:nvGrpSpPr>
          <p:grpSpPr bwMode="gray">
            <a:xfrm>
              <a:off x="3671160" y="2516987"/>
              <a:ext cx="4883523" cy="3679902"/>
              <a:chOff x="3671160" y="2516987"/>
              <a:chExt cx="4883523" cy="3679902"/>
            </a:xfrm>
          </p:grpSpPr>
          <p:sp>
            <p:nvSpPr>
              <p:cNvPr id="23" name="楕円 22"/>
              <p:cNvSpPr/>
              <p:nvPr/>
            </p:nvSpPr>
            <p:spPr bwMode="gray">
              <a:xfrm>
                <a:off x="4144523"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Trebuchet MS" panose="020B0603020202020204"/>
                  <a:ea typeface="メイリオ" panose="020B0604030504040204" pitchFamily="50" charset="-128"/>
                  <a:cs typeface="+mn-cs"/>
                </a:endParaRPr>
              </a:p>
            </p:txBody>
          </p:sp>
          <p:sp>
            <p:nvSpPr>
              <p:cNvPr id="24" name="テキスト ボックス 23"/>
              <p:cNvSpPr txBox="1"/>
              <p:nvPr/>
            </p:nvSpPr>
            <p:spPr bwMode="gray">
              <a:xfrm>
                <a:off x="3671160" y="3829268"/>
                <a:ext cx="4883523" cy="1446550"/>
              </a:xfrm>
              <a:prstGeom prst="rect">
                <a:avLst/>
              </a:prstGeom>
              <a:solidFill>
                <a:srgbClr val="FFFFFF">
                  <a:alpha val="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sng" strike="noStrike" kern="0" cap="none" spc="0" normalizeH="0" baseline="0" noProof="0" dirty="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6600"/>
                    </a:solidFill>
                    <a:effectLst/>
                    <a:uLnTx/>
                    <a:uFillTx/>
                  </a:rPr>
                  <a:t>男女別・年齢群団別</a:t>
                </a:r>
                <a:endParaRPr kumimoji="0" lang="en-US" altLang="ja-JP" sz="3200" b="1" i="0" u="none" strike="noStrike" kern="0" cap="none" spc="0" normalizeH="0" baseline="0" noProof="0" dirty="0">
                  <a:ln>
                    <a:noFill/>
                  </a:ln>
                  <a:solidFill>
                    <a:srgbClr val="00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2060"/>
                    </a:solidFill>
                    <a:effectLst/>
                    <a:uLnTx/>
                    <a:uFillTx/>
                  </a:rPr>
                  <a:t>掛金体系への変更</a:t>
                </a:r>
                <a:endParaRPr kumimoji="0" lang="en-US" altLang="ja-JP" sz="3200" b="1"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endParaRPr>
              </a:p>
            </p:txBody>
          </p:sp>
        </p:grpSp>
        <p:pic>
          <p:nvPicPr>
            <p:cNvPr id="29" name="図 28"/>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bwMode="gray">
            <a:xfrm>
              <a:off x="5659906" y="2867016"/>
              <a:ext cx="895350" cy="857250"/>
            </a:xfrm>
            <a:prstGeom prst="rect">
              <a:avLst/>
            </a:prstGeom>
          </p:spPr>
        </p:pic>
      </p:grpSp>
      <p:grpSp>
        <p:nvGrpSpPr>
          <p:cNvPr id="10" name="グループ化 9"/>
          <p:cNvGrpSpPr/>
          <p:nvPr/>
        </p:nvGrpSpPr>
        <p:grpSpPr bwMode="gray">
          <a:xfrm>
            <a:off x="7661861" y="2516987"/>
            <a:ext cx="4899588" cy="3679902"/>
            <a:chOff x="7661861" y="2516987"/>
            <a:chExt cx="4899588" cy="3679902"/>
          </a:xfrm>
        </p:grpSpPr>
        <p:grpSp>
          <p:nvGrpSpPr>
            <p:cNvPr id="9" name="グループ化 8"/>
            <p:cNvGrpSpPr/>
            <p:nvPr/>
          </p:nvGrpSpPr>
          <p:grpSpPr bwMode="gray">
            <a:xfrm>
              <a:off x="7661861" y="2516987"/>
              <a:ext cx="4899588" cy="3679902"/>
              <a:chOff x="7661861" y="2516987"/>
              <a:chExt cx="4899588" cy="3679902"/>
            </a:xfrm>
          </p:grpSpPr>
          <p:sp>
            <p:nvSpPr>
              <p:cNvPr id="20" name="楕円 19"/>
              <p:cNvSpPr/>
              <p:nvPr/>
            </p:nvSpPr>
            <p:spPr bwMode="gray">
              <a:xfrm>
                <a:off x="8197567"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Trebuchet MS" panose="020B0603020202020204"/>
                  <a:ea typeface="メイリオ" panose="020B0604030504040204" pitchFamily="50" charset="-128"/>
                  <a:cs typeface="+mn-cs"/>
                </a:endParaRPr>
              </a:p>
            </p:txBody>
          </p:sp>
          <p:sp>
            <p:nvSpPr>
              <p:cNvPr id="21" name="テキスト ボックス 20"/>
              <p:cNvSpPr txBox="1"/>
              <p:nvPr/>
            </p:nvSpPr>
            <p:spPr bwMode="gray">
              <a:xfrm>
                <a:off x="7661861" y="3306048"/>
                <a:ext cx="4899588" cy="2492990"/>
              </a:xfrm>
              <a:prstGeom prst="rect">
                <a:avLst/>
              </a:prstGeom>
              <a:solidFill>
                <a:srgbClr val="FFFFFF">
                  <a:alpha val="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600" b="1" i="0" u="none" strike="noStrike" kern="0" cap="none" spc="0" normalizeH="0" baseline="0" noProof="0" dirty="0">
                  <a:ln>
                    <a:noFill/>
                  </a:ln>
                  <a:solidFill>
                    <a:srgbClr val="0033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err="1">
                    <a:ln>
                      <a:noFill/>
                    </a:ln>
                    <a:solidFill>
                      <a:srgbClr val="006600"/>
                    </a:solidFill>
                    <a:effectLst/>
                    <a:uLnTx/>
                    <a:uFillTx/>
                  </a:rPr>
                  <a:t>じちろう</a:t>
                </a:r>
                <a:r>
                  <a:rPr kumimoji="0" lang="ja-JP" altLang="en-US" sz="3200" b="1" i="0" u="none" strike="noStrike" kern="0" cap="none" spc="0" normalizeH="0" baseline="0" noProof="0" dirty="0">
                    <a:ln>
                      <a:noFill/>
                    </a:ln>
                    <a:solidFill>
                      <a:srgbClr val="006600"/>
                    </a:solidFill>
                    <a:effectLst/>
                    <a:uLnTx/>
                    <a:uFillTx/>
                  </a:rPr>
                  <a:t>退職者</a:t>
                </a:r>
                <a:endParaRPr kumimoji="0" lang="en-US" altLang="ja-JP" sz="3200" b="1" i="0" u="none" strike="noStrike" kern="0" cap="none" spc="0" normalizeH="0" baseline="0" noProof="0" dirty="0">
                  <a:ln>
                    <a:noFill/>
                  </a:ln>
                  <a:solidFill>
                    <a:srgbClr val="00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6600"/>
                    </a:solidFill>
                    <a:effectLst/>
                    <a:uLnTx/>
                    <a:uFillTx/>
                  </a:rPr>
                  <a:t>団体生命共済</a:t>
                </a:r>
                <a:endParaRPr kumimoji="0" lang="en-US" altLang="ja-JP" sz="3200" b="1" i="0" u="none" strike="noStrike" kern="0" cap="none" spc="0" normalizeH="0" baseline="0" noProof="0" dirty="0">
                  <a:ln>
                    <a:noFill/>
                  </a:ln>
                  <a:solidFill>
                    <a:srgbClr val="00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2060"/>
                    </a:solidFill>
                    <a:effectLst/>
                    <a:uLnTx/>
                    <a:uFillTx/>
                  </a:rPr>
                  <a:t>の新設</a:t>
                </a:r>
                <a:endParaRPr kumimoji="0" lang="en-US" altLang="ja-JP" sz="3200" b="1"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sng" strike="noStrike" kern="0" cap="none" spc="0" normalizeH="0" baseline="0" noProof="0" dirty="0">
                  <a:ln>
                    <a:noFill/>
                  </a:ln>
                  <a:solidFill>
                    <a:srgbClr val="C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endParaRPr>
              </a:p>
            </p:txBody>
          </p:sp>
        </p:grpSp>
        <p:pic>
          <p:nvPicPr>
            <p:cNvPr id="30" name="図 29"/>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bwMode="gray">
            <a:xfrm>
              <a:off x="9683030" y="2846545"/>
              <a:ext cx="857250" cy="866775"/>
            </a:xfrm>
            <a:prstGeom prst="rect">
              <a:avLst/>
            </a:prstGeom>
          </p:spPr>
        </p:pic>
      </p:grpSp>
      <p:sp>
        <p:nvSpPr>
          <p:cNvPr id="5" name="楕円 4"/>
          <p:cNvSpPr/>
          <p:nvPr/>
        </p:nvSpPr>
        <p:spPr>
          <a:xfrm>
            <a:off x="4144523" y="2516987"/>
            <a:ext cx="3828176" cy="368031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コンテンツ プレースホルダー 6"/>
          <p:cNvSpPr>
            <a:spLocks noGrp="1"/>
          </p:cNvSpPr>
          <p:nvPr>
            <p:ph sz="quarter" idx="13"/>
          </p:nvPr>
        </p:nvSpPr>
        <p:spPr>
          <a:xfrm>
            <a:off x="423334" y="925618"/>
            <a:ext cx="9308495" cy="584200"/>
          </a:xfrm>
        </p:spPr>
        <p:txBody>
          <a:bodyPr/>
          <a:lstStyle/>
          <a:p>
            <a:r>
              <a:rPr lang="ja-JP" altLang="en-US" dirty="0"/>
              <a:t>団体生命共済の制度改定ポイント</a:t>
            </a:r>
          </a:p>
        </p:txBody>
      </p:sp>
    </p:spTree>
    <p:extLst>
      <p:ext uri="{BB962C8B-B14F-4D97-AF65-F5344CB8AC3E}">
        <p14:creationId xmlns:p14="http://schemas.microsoft.com/office/powerpoint/2010/main" val="16898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p:txBody>
          <a:bodyPr>
            <a:noAutofit/>
          </a:bodyPr>
          <a:lstStyle/>
          <a:p>
            <a:r>
              <a:rPr lang="en-US" altLang="ja-JP" dirty="0"/>
              <a:t>Ⅲ.</a:t>
            </a:r>
            <a:r>
              <a:rPr lang="ja-JP" altLang="en-US" dirty="0"/>
              <a:t>保障の充実について</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18</a:t>
            </a:fld>
            <a:endParaRPr kumimoji="1" lang="ja-JP" altLang="en-US" dirty="0">
              <a:solidFill>
                <a:schemeClr val="accent2">
                  <a:lumMod val="50000"/>
                </a:schemeClr>
              </a:solidFill>
            </a:endParaRPr>
          </a:p>
        </p:txBody>
      </p:sp>
      <p:sp>
        <p:nvSpPr>
          <p:cNvPr id="2" name="コンテンツ プレースホルダー 1"/>
          <p:cNvSpPr>
            <a:spLocks noGrp="1"/>
          </p:cNvSpPr>
          <p:nvPr>
            <p:ph sz="quarter" idx="13"/>
          </p:nvPr>
        </p:nvSpPr>
        <p:spPr/>
        <p:txBody>
          <a:bodyPr/>
          <a:lstStyle/>
          <a:p>
            <a:r>
              <a:rPr kumimoji="1" lang="en-US" altLang="ja-JP" dirty="0"/>
              <a:t>2.</a:t>
            </a:r>
            <a:r>
              <a:rPr kumimoji="1" lang="ja-JP" altLang="en-US" dirty="0"/>
              <a:t>男女別・年齢群団別掛金体系</a:t>
            </a:r>
          </a:p>
        </p:txBody>
      </p:sp>
      <p:pic>
        <p:nvPicPr>
          <p:cNvPr id="10" name="図 9"/>
          <p:cNvPicPr>
            <a:picLocks noChangeAspect="1"/>
          </p:cNvPicPr>
          <p:nvPr/>
        </p:nvPicPr>
        <p:blipFill>
          <a:blip r:embed="rId3"/>
          <a:stretch>
            <a:fillRect/>
          </a:stretch>
        </p:blipFill>
        <p:spPr>
          <a:xfrm>
            <a:off x="4325256" y="1865896"/>
            <a:ext cx="4655081" cy="4429836"/>
          </a:xfrm>
          <a:prstGeom prst="rect">
            <a:avLst/>
          </a:prstGeom>
        </p:spPr>
      </p:pic>
      <p:sp>
        <p:nvSpPr>
          <p:cNvPr id="11" name="角丸四角形吹き出し 10"/>
          <p:cNvSpPr/>
          <p:nvPr/>
        </p:nvSpPr>
        <p:spPr>
          <a:xfrm>
            <a:off x="839924" y="2076630"/>
            <a:ext cx="3238590" cy="2004183"/>
          </a:xfrm>
          <a:prstGeom prst="wedgeRoundRectCallout">
            <a:avLst>
              <a:gd name="adj1" fmla="val 3272"/>
              <a:gd name="adj2" fmla="val 748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性別や年齢に</a:t>
            </a:r>
            <a:endParaRPr kumimoji="1" lang="en-US" altLang="ja-JP" sz="2800" b="1" dirty="0">
              <a:solidFill>
                <a:schemeClr val="bg1"/>
              </a:solidFill>
            </a:endParaRPr>
          </a:p>
          <a:p>
            <a:pPr algn="ctr"/>
            <a:r>
              <a:rPr kumimoji="1" lang="ja-JP" altLang="en-US" sz="2800" b="1" dirty="0">
                <a:solidFill>
                  <a:schemeClr val="bg1"/>
                </a:solidFill>
              </a:rPr>
              <a:t>傾斜を</a:t>
            </a:r>
            <a:r>
              <a:rPr lang="ja-JP" altLang="en-US" sz="2800" b="1" dirty="0">
                <a:solidFill>
                  <a:schemeClr val="bg1"/>
                </a:solidFill>
              </a:rPr>
              <a:t>つけた</a:t>
            </a:r>
            <a:endParaRPr lang="en-US" altLang="ja-JP" sz="2800" b="1" dirty="0">
              <a:solidFill>
                <a:schemeClr val="bg1"/>
              </a:solidFill>
            </a:endParaRPr>
          </a:p>
          <a:p>
            <a:pPr algn="ctr"/>
            <a:r>
              <a:rPr lang="ja-JP" altLang="en-US" sz="2800" b="1" dirty="0">
                <a:solidFill>
                  <a:schemeClr val="bg1"/>
                </a:solidFill>
              </a:rPr>
              <a:t>掛金体系に！</a:t>
            </a:r>
            <a:endParaRPr kumimoji="1" lang="en-US" altLang="ja-JP" sz="2800" b="1" dirty="0">
              <a:solidFill>
                <a:schemeClr val="bg1"/>
              </a:solidFill>
            </a:endParaRPr>
          </a:p>
        </p:txBody>
      </p:sp>
      <p:pic>
        <p:nvPicPr>
          <p:cNvPr id="12" name="図 11"/>
          <p:cNvPicPr>
            <a:picLocks noChangeAspect="1"/>
          </p:cNvPicPr>
          <p:nvPr/>
        </p:nvPicPr>
        <p:blipFill>
          <a:blip r:embed="rId4"/>
          <a:stretch>
            <a:fillRect/>
          </a:stretch>
        </p:blipFill>
        <p:spPr>
          <a:xfrm>
            <a:off x="906845" y="4633667"/>
            <a:ext cx="2377445" cy="1335027"/>
          </a:xfrm>
          <a:prstGeom prst="rect">
            <a:avLst/>
          </a:prstGeom>
        </p:spPr>
      </p:pic>
    </p:spTree>
    <p:extLst>
      <p:ext uri="{BB962C8B-B14F-4D97-AF65-F5344CB8AC3E}">
        <p14:creationId xmlns:p14="http://schemas.microsoft.com/office/powerpoint/2010/main" val="210285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図表 44">
            <a:extLst>
              <a:ext uri="{FF2B5EF4-FFF2-40B4-BE49-F238E27FC236}">
                <a16:creationId xmlns:a16="http://schemas.microsoft.com/office/drawing/2014/main" id="{8621663F-EC02-4138-9C1C-5A0608CFF022}"/>
              </a:ext>
            </a:extLst>
          </p:cNvPr>
          <p:cNvGraphicFramePr/>
          <p:nvPr/>
        </p:nvGraphicFramePr>
        <p:xfrm>
          <a:off x="3982784" y="2744791"/>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タイトル 1"/>
          <p:cNvSpPr>
            <a:spLocks noGrp="1"/>
          </p:cNvSpPr>
          <p:nvPr>
            <p:ph type="title"/>
          </p:nvPr>
        </p:nvSpPr>
        <p:spPr/>
        <p:txBody>
          <a:bodyPr>
            <a:noAutofit/>
          </a:bodyPr>
          <a:lstStyle/>
          <a:p>
            <a:r>
              <a:rPr lang="en-US" altLang="ja-JP" dirty="0"/>
              <a:t>Ⅲ.</a:t>
            </a:r>
            <a:r>
              <a:rPr lang="ja-JP" altLang="en-US" dirty="0"/>
              <a:t>保障の充実について</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19</a:t>
            </a:fld>
            <a:endParaRPr kumimoji="1" lang="ja-JP" altLang="en-US" dirty="0">
              <a:solidFill>
                <a:schemeClr val="accent2">
                  <a:lumMod val="50000"/>
                </a:schemeClr>
              </a:solidFill>
            </a:endParaRPr>
          </a:p>
        </p:txBody>
      </p:sp>
      <p:sp>
        <p:nvSpPr>
          <p:cNvPr id="2" name="コンテンツ プレースホルダー 1"/>
          <p:cNvSpPr>
            <a:spLocks noGrp="1"/>
          </p:cNvSpPr>
          <p:nvPr>
            <p:ph sz="quarter" idx="13"/>
          </p:nvPr>
        </p:nvSpPr>
        <p:spPr/>
        <p:txBody>
          <a:bodyPr/>
          <a:lstStyle/>
          <a:p>
            <a:r>
              <a:rPr lang="en-US" altLang="ja-JP" dirty="0"/>
              <a:t>3.</a:t>
            </a:r>
            <a:r>
              <a:rPr lang="ja-JP" altLang="en-US" dirty="0"/>
              <a:t>死亡保障と医療保障の組み合わせ（例）</a:t>
            </a:r>
          </a:p>
        </p:txBody>
      </p:sp>
      <p:sp>
        <p:nvSpPr>
          <p:cNvPr id="6" name="テキスト ボックス 5"/>
          <p:cNvSpPr txBox="1"/>
          <p:nvPr/>
        </p:nvSpPr>
        <p:spPr>
          <a:xfrm>
            <a:off x="423334" y="1581150"/>
            <a:ext cx="8272991" cy="523220"/>
          </a:xfrm>
          <a:prstGeom prst="rect">
            <a:avLst/>
          </a:prstGeom>
          <a:noFill/>
        </p:spPr>
        <p:txBody>
          <a:bodyPr wrap="square" rtlCol="0">
            <a:spAutoFit/>
          </a:bodyPr>
          <a:lstStyle/>
          <a:p>
            <a:r>
              <a:rPr kumimoji="1" lang="ja-JP" altLang="en-US" sz="2800" b="1" dirty="0">
                <a:solidFill>
                  <a:srgbClr val="002060"/>
                </a:solidFill>
              </a:rPr>
              <a:t>死亡保障</a:t>
            </a:r>
            <a:r>
              <a:rPr kumimoji="1" lang="en-US" altLang="ja-JP" sz="2800" b="1" dirty="0">
                <a:solidFill>
                  <a:srgbClr val="002060"/>
                </a:solidFill>
              </a:rPr>
              <a:t>1,000</a:t>
            </a:r>
            <a:r>
              <a:rPr kumimoji="1" lang="ja-JP" altLang="en-US" sz="2800" b="1" dirty="0">
                <a:solidFill>
                  <a:srgbClr val="002060"/>
                </a:solidFill>
              </a:rPr>
              <a:t>万円・入院日額</a:t>
            </a:r>
            <a:r>
              <a:rPr lang="en-US" altLang="ja-JP" sz="2800" b="1" dirty="0">
                <a:solidFill>
                  <a:srgbClr val="002060"/>
                </a:solidFill>
              </a:rPr>
              <a:t>10</a:t>
            </a:r>
            <a:r>
              <a:rPr kumimoji="1" lang="en-US" altLang="ja-JP" sz="2800" b="1" dirty="0">
                <a:solidFill>
                  <a:srgbClr val="002060"/>
                </a:solidFill>
              </a:rPr>
              <a:t>,000</a:t>
            </a:r>
            <a:r>
              <a:rPr kumimoji="1" lang="ja-JP" altLang="en-US" sz="2800" b="1" dirty="0">
                <a:solidFill>
                  <a:srgbClr val="002060"/>
                </a:solidFill>
              </a:rPr>
              <a:t>円の場合</a:t>
            </a:r>
            <a:endParaRPr kumimoji="1" lang="en-US" altLang="ja-JP" sz="2800" b="1" dirty="0">
              <a:solidFill>
                <a:srgbClr val="002060"/>
              </a:solidFill>
            </a:endParaRPr>
          </a:p>
        </p:txBody>
      </p:sp>
      <p:sp>
        <p:nvSpPr>
          <p:cNvPr id="15" name="テキスト ボックス 14"/>
          <p:cNvSpPr txBox="1"/>
          <p:nvPr/>
        </p:nvSpPr>
        <p:spPr>
          <a:xfrm>
            <a:off x="423334" y="5200947"/>
            <a:ext cx="10339916" cy="1200329"/>
          </a:xfrm>
          <a:prstGeom prst="rect">
            <a:avLst/>
          </a:prstGeom>
          <a:noFill/>
        </p:spPr>
        <p:txBody>
          <a:bodyPr wrap="square" rtlCol="0">
            <a:spAutoFit/>
          </a:bodyPr>
          <a:lstStyle/>
          <a:p>
            <a:r>
              <a:rPr lang="en-US" altLang="ja-JP" dirty="0">
                <a:solidFill>
                  <a:srgbClr val="002060"/>
                </a:solidFill>
              </a:rPr>
              <a:t>※</a:t>
            </a:r>
            <a:r>
              <a:rPr lang="ja-JP" altLang="en-US" dirty="0">
                <a:solidFill>
                  <a:srgbClr val="002060"/>
                </a:solidFill>
              </a:rPr>
              <a:t>死亡保障（型）は、制度改定１年目の組合員本人の掛金です。</a:t>
            </a:r>
            <a:endParaRPr lang="en-US" altLang="ja-JP" dirty="0">
              <a:solidFill>
                <a:srgbClr val="002060"/>
              </a:solidFill>
            </a:endParaRPr>
          </a:p>
          <a:p>
            <a:r>
              <a:rPr lang="ja-JP" altLang="en-US" dirty="0">
                <a:solidFill>
                  <a:srgbClr val="002060"/>
                </a:solidFill>
              </a:rPr>
              <a:t>　制度改定後</a:t>
            </a:r>
            <a:r>
              <a:rPr lang="en-US" altLang="ja-JP" dirty="0">
                <a:solidFill>
                  <a:srgbClr val="002060"/>
                </a:solidFill>
              </a:rPr>
              <a:t>3</a:t>
            </a:r>
            <a:r>
              <a:rPr lang="ja-JP" altLang="en-US" dirty="0">
                <a:solidFill>
                  <a:srgbClr val="002060"/>
                </a:solidFill>
              </a:rPr>
              <a:t>年間は組合員本人（～</a:t>
            </a:r>
            <a:r>
              <a:rPr lang="en-US" altLang="ja-JP" dirty="0">
                <a:solidFill>
                  <a:srgbClr val="002060"/>
                </a:solidFill>
              </a:rPr>
              <a:t>60</a:t>
            </a:r>
            <a:r>
              <a:rPr lang="ja-JP" altLang="en-US" dirty="0">
                <a:solidFill>
                  <a:srgbClr val="002060"/>
                </a:solidFill>
              </a:rPr>
              <a:t>歳）の死亡保障（型）に</a:t>
            </a:r>
            <a:endParaRPr lang="en-US" altLang="ja-JP" dirty="0">
              <a:solidFill>
                <a:srgbClr val="002060"/>
              </a:solidFill>
            </a:endParaRPr>
          </a:p>
          <a:p>
            <a:r>
              <a:rPr lang="ja-JP" altLang="en-US" dirty="0">
                <a:solidFill>
                  <a:srgbClr val="002060"/>
                </a:solidFill>
              </a:rPr>
              <a:t>　経過掛金が設定され徐々に掛金が変動し、</a:t>
            </a:r>
            <a:r>
              <a:rPr lang="en-US" altLang="ja-JP" dirty="0">
                <a:solidFill>
                  <a:srgbClr val="002060"/>
                </a:solidFill>
              </a:rPr>
              <a:t>4</a:t>
            </a:r>
            <a:r>
              <a:rPr lang="ja-JP" altLang="en-US" dirty="0">
                <a:solidFill>
                  <a:srgbClr val="002060"/>
                </a:solidFill>
              </a:rPr>
              <a:t>年目に本則掛金となります。</a:t>
            </a:r>
          </a:p>
          <a:p>
            <a:r>
              <a:rPr lang="en-US" altLang="ja-JP" dirty="0">
                <a:solidFill>
                  <a:srgbClr val="002060"/>
                </a:solidFill>
              </a:rPr>
              <a:t>※</a:t>
            </a:r>
            <a:r>
              <a:rPr lang="ja-JP" altLang="en-US" dirty="0">
                <a:solidFill>
                  <a:srgbClr val="002060"/>
                </a:solidFill>
              </a:rPr>
              <a:t>都道府県によってがん保障の共済金額の上限が異なり、掛金が異なる場合があります。</a:t>
            </a:r>
          </a:p>
        </p:txBody>
      </p:sp>
      <p:graphicFrame>
        <p:nvGraphicFramePr>
          <p:cNvPr id="16" name="表 15"/>
          <p:cNvGraphicFramePr>
            <a:graphicFrameLocks noGrp="1"/>
          </p:cNvGraphicFramePr>
          <p:nvPr>
            <p:extLst>
              <p:ext uri="{D42A27DB-BD31-4B8C-83A1-F6EECF244321}">
                <p14:modId xmlns:p14="http://schemas.microsoft.com/office/powerpoint/2010/main" val="1355947866"/>
              </p:ext>
            </p:extLst>
          </p:nvPr>
        </p:nvGraphicFramePr>
        <p:xfrm>
          <a:off x="423334" y="2186920"/>
          <a:ext cx="9306689" cy="2846220"/>
        </p:xfrm>
        <a:graphic>
          <a:graphicData uri="http://schemas.openxmlformats.org/drawingml/2006/table">
            <a:tbl>
              <a:tblPr/>
              <a:tblGrid>
                <a:gridCol w="1306992">
                  <a:extLst>
                    <a:ext uri="{9D8B030D-6E8A-4147-A177-3AD203B41FA5}">
                      <a16:colId xmlns:a16="http://schemas.microsoft.com/office/drawing/2014/main" val="4256160286"/>
                    </a:ext>
                  </a:extLst>
                </a:gridCol>
                <a:gridCol w="1605573">
                  <a:extLst>
                    <a:ext uri="{9D8B030D-6E8A-4147-A177-3AD203B41FA5}">
                      <a16:colId xmlns:a16="http://schemas.microsoft.com/office/drawing/2014/main" val="4157255982"/>
                    </a:ext>
                  </a:extLst>
                </a:gridCol>
                <a:gridCol w="1605573">
                  <a:extLst>
                    <a:ext uri="{9D8B030D-6E8A-4147-A177-3AD203B41FA5}">
                      <a16:colId xmlns:a16="http://schemas.microsoft.com/office/drawing/2014/main" val="4052153971"/>
                    </a:ext>
                  </a:extLst>
                </a:gridCol>
                <a:gridCol w="270413">
                  <a:extLst>
                    <a:ext uri="{9D8B030D-6E8A-4147-A177-3AD203B41FA5}">
                      <a16:colId xmlns:a16="http://schemas.microsoft.com/office/drawing/2014/main" val="4118654399"/>
                    </a:ext>
                  </a:extLst>
                </a:gridCol>
                <a:gridCol w="1306992">
                  <a:extLst>
                    <a:ext uri="{9D8B030D-6E8A-4147-A177-3AD203B41FA5}">
                      <a16:colId xmlns:a16="http://schemas.microsoft.com/office/drawing/2014/main" val="3264096581"/>
                    </a:ext>
                  </a:extLst>
                </a:gridCol>
                <a:gridCol w="1605573">
                  <a:extLst>
                    <a:ext uri="{9D8B030D-6E8A-4147-A177-3AD203B41FA5}">
                      <a16:colId xmlns:a16="http://schemas.microsoft.com/office/drawing/2014/main" val="1986076799"/>
                    </a:ext>
                  </a:extLst>
                </a:gridCol>
                <a:gridCol w="1605573">
                  <a:extLst>
                    <a:ext uri="{9D8B030D-6E8A-4147-A177-3AD203B41FA5}">
                      <a16:colId xmlns:a16="http://schemas.microsoft.com/office/drawing/2014/main" val="2405038380"/>
                    </a:ext>
                  </a:extLst>
                </a:gridCol>
              </a:tblGrid>
              <a:tr h="711555">
                <a:tc>
                  <a:txBody>
                    <a:bodyPr/>
                    <a:lstStyle/>
                    <a:p>
                      <a:pPr algn="ctr" fontAlgn="ct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男性</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51</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r>
                        <a:rPr lang="en-US" altLang="ja-JP" sz="1900" b="0" i="0" u="none" strike="noStrike">
                          <a:solidFill>
                            <a:srgbClr val="002060"/>
                          </a:solidFill>
                          <a:effectLst/>
                          <a:latin typeface="Meiryo UI" panose="020B0604030504040204" pitchFamily="50" charset="-128"/>
                          <a:ea typeface="Meiryo UI" panose="020B0604030504040204" pitchFamily="50" charset="-128"/>
                        </a:rPr>
                        <a:t>55</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56</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r>
                        <a:rPr lang="en-US" altLang="ja-JP" sz="1900" b="0" i="0" u="none" strike="noStrike">
                          <a:solidFill>
                            <a:srgbClr val="002060"/>
                          </a:solidFill>
                          <a:effectLst/>
                          <a:latin typeface="Meiryo UI" panose="020B0604030504040204" pitchFamily="50" charset="-128"/>
                          <a:ea typeface="Meiryo UI" panose="020B0604030504040204" pitchFamily="50" charset="-128"/>
                        </a:rPr>
                        <a:t>60</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900" b="0" i="0" u="none" strike="noStrike">
                        <a:solidFill>
                          <a:srgbClr val="002060"/>
                        </a:solidFill>
                        <a:effectLst/>
                        <a:latin typeface="Meiryo UI" panose="020B0604030504040204" pitchFamily="50" charset="-128"/>
                        <a:ea typeface="Meiryo UI" panose="020B0604030504040204" pitchFamily="50" charset="-128"/>
                      </a:endParaRP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900" b="0" i="0" u="none" strike="noStrike">
                          <a:solidFill>
                            <a:srgbClr val="002060"/>
                          </a:solidFill>
                          <a:effectLst/>
                          <a:latin typeface="Meiryo UI" panose="020B0604030504040204" pitchFamily="50" charset="-128"/>
                          <a:ea typeface="Meiryo UI" panose="020B0604030504040204" pitchFamily="50" charset="-128"/>
                        </a:rPr>
                        <a:t>女性</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51</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r>
                        <a:rPr lang="en-US" altLang="ja-JP" sz="1900" b="0" i="0" u="none" strike="noStrike">
                          <a:solidFill>
                            <a:srgbClr val="002060"/>
                          </a:solidFill>
                          <a:effectLst/>
                          <a:latin typeface="Meiryo UI" panose="020B0604030504040204" pitchFamily="50" charset="-128"/>
                          <a:ea typeface="Meiryo UI" panose="020B0604030504040204" pitchFamily="50" charset="-128"/>
                        </a:rPr>
                        <a:t>55</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56</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r>
                        <a:rPr lang="en-US" altLang="ja-JP" sz="1900" b="0" i="0" u="none" strike="noStrike">
                          <a:solidFill>
                            <a:srgbClr val="002060"/>
                          </a:solidFill>
                          <a:effectLst/>
                          <a:latin typeface="Meiryo UI" panose="020B0604030504040204" pitchFamily="50" charset="-128"/>
                          <a:ea typeface="Meiryo UI" panose="020B0604030504040204" pitchFamily="50" charset="-128"/>
                        </a:rPr>
                        <a:t>60</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0657285"/>
                  </a:ext>
                </a:extLst>
              </a:tr>
              <a:tr h="711555">
                <a:tc>
                  <a:txBody>
                    <a:bodyPr/>
                    <a:lstStyle/>
                    <a:p>
                      <a:pPr algn="ctr" fontAlgn="ct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死亡保障</a:t>
                      </a:r>
                      <a:br>
                        <a:rPr lang="ja-JP" altLang="en-US" sz="1900" b="0" i="0" u="none" strike="noStrike" dirty="0">
                          <a:solidFill>
                            <a:srgbClr val="002060"/>
                          </a:solidFill>
                          <a:effectLst/>
                          <a:latin typeface="Meiryo UI" panose="020B0604030504040204" pitchFamily="50" charset="-128"/>
                          <a:ea typeface="Meiryo UI" panose="020B0604030504040204" pitchFamily="50" charset="-128"/>
                        </a:rPr>
                      </a:b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（型）</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2,720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3,160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900" b="0" i="0" u="none" strike="noStrike">
                        <a:solidFill>
                          <a:srgbClr val="002060"/>
                        </a:solidFill>
                        <a:effectLst/>
                        <a:latin typeface="Meiryo UI" panose="020B0604030504040204" pitchFamily="50" charset="-128"/>
                        <a:ea typeface="Meiryo UI" panose="020B0604030504040204" pitchFamily="50" charset="-128"/>
                      </a:endParaRP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死亡保障</a:t>
                      </a:r>
                      <a:br>
                        <a:rPr lang="ja-JP" altLang="en-US" sz="1900" b="0" i="0" u="none" strike="noStrike" dirty="0">
                          <a:solidFill>
                            <a:srgbClr val="002060"/>
                          </a:solidFill>
                          <a:effectLst/>
                          <a:latin typeface="Meiryo UI" panose="020B0604030504040204" pitchFamily="50" charset="-128"/>
                          <a:ea typeface="Meiryo UI" panose="020B0604030504040204" pitchFamily="50" charset="-128"/>
                        </a:rPr>
                      </a:b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（型）</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2,480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2,640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2337074"/>
                  </a:ext>
                </a:extLst>
              </a:tr>
              <a:tr h="711555">
                <a:tc>
                  <a:txBody>
                    <a:bodyPr/>
                    <a:lstStyle/>
                    <a:p>
                      <a:pPr algn="ctr" fontAlgn="ctr"/>
                      <a:r>
                        <a:rPr lang="ja-JP" altLang="en-US" sz="1900" b="0" i="0" u="none" strike="noStrike">
                          <a:solidFill>
                            <a:srgbClr val="002060"/>
                          </a:solidFill>
                          <a:effectLst/>
                          <a:latin typeface="Meiryo UI" panose="020B0604030504040204" pitchFamily="50" charset="-128"/>
                          <a:ea typeface="Meiryo UI" panose="020B0604030504040204" pitchFamily="50" charset="-128"/>
                        </a:rPr>
                        <a:t>医療保障</a:t>
                      </a:r>
                      <a:br>
                        <a:rPr lang="ja-JP" altLang="en-US" sz="1900" b="0" i="0" u="none" strike="noStrike">
                          <a:solidFill>
                            <a:srgbClr val="002060"/>
                          </a:solidFill>
                          <a:effectLst/>
                          <a:latin typeface="Meiryo UI" panose="020B0604030504040204" pitchFamily="50" charset="-128"/>
                          <a:ea typeface="Meiryo UI" panose="020B0604030504040204" pitchFamily="50" charset="-128"/>
                        </a:rPr>
                      </a:br>
                      <a:r>
                        <a:rPr lang="ja-JP" altLang="en-US" sz="1900" b="0" i="0" u="none" strike="noStrike">
                          <a:solidFill>
                            <a:srgbClr val="002060"/>
                          </a:solidFill>
                          <a:effectLst/>
                          <a:latin typeface="Meiryo UI" panose="020B0604030504040204" pitchFamily="50" charset="-128"/>
                          <a:ea typeface="Meiryo UI" panose="020B0604030504040204" pitchFamily="50" charset="-128"/>
                        </a:rPr>
                        <a:t>（コース）</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dirty="0">
                          <a:solidFill>
                            <a:srgbClr val="002060"/>
                          </a:solidFill>
                          <a:effectLst/>
                          <a:latin typeface="Meiryo UI" panose="020B0604030504040204" pitchFamily="50" charset="-128"/>
                          <a:ea typeface="Meiryo UI" panose="020B0604030504040204" pitchFamily="50" charset="-128"/>
                        </a:rPr>
                        <a:t>5,230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dirty="0">
                          <a:solidFill>
                            <a:srgbClr val="002060"/>
                          </a:solidFill>
                          <a:effectLst/>
                          <a:latin typeface="Meiryo UI" panose="020B0604030504040204" pitchFamily="50" charset="-128"/>
                          <a:ea typeface="Meiryo UI" panose="020B0604030504040204" pitchFamily="50" charset="-128"/>
                        </a:rPr>
                        <a:t>6,760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900" b="0" i="0" u="none" strike="noStrike">
                        <a:solidFill>
                          <a:srgbClr val="002060"/>
                        </a:solidFill>
                        <a:effectLst/>
                        <a:latin typeface="Meiryo UI" panose="020B0604030504040204" pitchFamily="50" charset="-128"/>
                        <a:ea typeface="Meiryo UI" panose="020B0604030504040204" pitchFamily="50" charset="-128"/>
                      </a:endParaRP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900" b="0" i="0" u="none" strike="noStrike">
                          <a:solidFill>
                            <a:srgbClr val="002060"/>
                          </a:solidFill>
                          <a:effectLst/>
                          <a:latin typeface="Meiryo UI" panose="020B0604030504040204" pitchFamily="50" charset="-128"/>
                          <a:ea typeface="Meiryo UI" panose="020B0604030504040204" pitchFamily="50" charset="-128"/>
                        </a:rPr>
                        <a:t>医療保障</a:t>
                      </a:r>
                      <a:br>
                        <a:rPr lang="ja-JP" altLang="en-US" sz="1900" b="0" i="0" u="none" strike="noStrike">
                          <a:solidFill>
                            <a:srgbClr val="002060"/>
                          </a:solidFill>
                          <a:effectLst/>
                          <a:latin typeface="Meiryo UI" panose="020B0604030504040204" pitchFamily="50" charset="-128"/>
                          <a:ea typeface="Meiryo UI" panose="020B0604030504040204" pitchFamily="50" charset="-128"/>
                        </a:rPr>
                      </a:br>
                      <a:r>
                        <a:rPr lang="ja-JP" altLang="en-US" sz="1900" b="0" i="0" u="none" strike="noStrike">
                          <a:solidFill>
                            <a:srgbClr val="002060"/>
                          </a:solidFill>
                          <a:effectLst/>
                          <a:latin typeface="Meiryo UI" panose="020B0604030504040204" pitchFamily="50" charset="-128"/>
                          <a:ea typeface="Meiryo UI" panose="020B0604030504040204" pitchFamily="50" charset="-128"/>
                        </a:rPr>
                        <a:t>（コース）</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dirty="0">
                          <a:solidFill>
                            <a:srgbClr val="002060"/>
                          </a:solidFill>
                          <a:effectLst/>
                          <a:latin typeface="Meiryo UI" panose="020B0604030504040204" pitchFamily="50" charset="-128"/>
                          <a:ea typeface="Meiryo UI" panose="020B0604030504040204" pitchFamily="50" charset="-128"/>
                        </a:rPr>
                        <a:t>4,500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dirty="0">
                          <a:solidFill>
                            <a:srgbClr val="002060"/>
                          </a:solidFill>
                          <a:effectLst/>
                          <a:latin typeface="Meiryo UI" panose="020B0604030504040204" pitchFamily="50" charset="-128"/>
                          <a:ea typeface="Meiryo UI" panose="020B0604030504040204" pitchFamily="50" charset="-128"/>
                        </a:rPr>
                        <a:t>5,330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7099260"/>
                  </a:ext>
                </a:extLst>
              </a:tr>
              <a:tr h="711555">
                <a:tc>
                  <a:txBody>
                    <a:bodyPr/>
                    <a:lstStyle/>
                    <a:p>
                      <a:pPr algn="ctr" fontAlgn="ctr"/>
                      <a:r>
                        <a:rPr lang="zh-TW" altLang="en-US" sz="1900" b="1" i="0" u="none" strike="noStrike">
                          <a:solidFill>
                            <a:srgbClr val="002060"/>
                          </a:solidFill>
                          <a:effectLst/>
                          <a:latin typeface="Meiryo UI" panose="020B0604030504040204" pitchFamily="50" charset="-128"/>
                          <a:ea typeface="Meiryo UI" panose="020B0604030504040204" pitchFamily="50" charset="-128"/>
                        </a:rPr>
                        <a:t>合計掛金</a:t>
                      </a:r>
                      <a:br>
                        <a:rPr lang="zh-TW" altLang="en-US" sz="1900" b="1" i="0" u="none" strike="noStrike">
                          <a:solidFill>
                            <a:srgbClr val="002060"/>
                          </a:solidFill>
                          <a:effectLst/>
                          <a:latin typeface="Meiryo UI" panose="020B0604030504040204" pitchFamily="50" charset="-128"/>
                          <a:ea typeface="Meiryo UI" panose="020B0604030504040204" pitchFamily="50" charset="-128"/>
                        </a:rPr>
                      </a:br>
                      <a:r>
                        <a:rPr lang="zh-TW" altLang="en-US" sz="1900" b="1" i="0" u="none" strike="noStrike">
                          <a:solidFill>
                            <a:srgbClr val="002060"/>
                          </a:solidFill>
                          <a:effectLst/>
                          <a:latin typeface="Meiryo UI" panose="020B0604030504040204" pitchFamily="50" charset="-128"/>
                          <a:ea typeface="Meiryo UI" panose="020B0604030504040204" pitchFamily="50" charset="-128"/>
                        </a:rPr>
                        <a:t>（月額）</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002060"/>
                          </a:solidFill>
                          <a:effectLst/>
                          <a:latin typeface="Meiryo UI" panose="020B0604030504040204" pitchFamily="50" charset="-128"/>
                          <a:ea typeface="Meiryo UI" panose="020B0604030504040204" pitchFamily="50" charset="-128"/>
                        </a:rPr>
                        <a:t>7,950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002060"/>
                          </a:solidFill>
                          <a:effectLst/>
                          <a:latin typeface="Meiryo UI" panose="020B0604030504040204" pitchFamily="50" charset="-128"/>
                          <a:ea typeface="Meiryo UI" panose="020B0604030504040204" pitchFamily="50" charset="-128"/>
                        </a:rPr>
                        <a:t>9,920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900" b="0" i="0" u="none" strike="noStrike">
                        <a:solidFill>
                          <a:srgbClr val="002060"/>
                        </a:solidFill>
                        <a:effectLst/>
                        <a:latin typeface="Meiryo UI" panose="020B0604030504040204" pitchFamily="50" charset="-128"/>
                        <a:ea typeface="Meiryo UI" panose="020B0604030504040204" pitchFamily="50" charset="-128"/>
                      </a:endParaRP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900" b="1" i="0" u="none" strike="noStrike">
                          <a:solidFill>
                            <a:srgbClr val="002060"/>
                          </a:solidFill>
                          <a:effectLst/>
                          <a:latin typeface="Meiryo UI" panose="020B0604030504040204" pitchFamily="50" charset="-128"/>
                          <a:ea typeface="Meiryo UI" panose="020B0604030504040204" pitchFamily="50" charset="-128"/>
                        </a:rPr>
                        <a:t>合計掛金</a:t>
                      </a:r>
                      <a:br>
                        <a:rPr lang="zh-TW" altLang="en-US" sz="1900" b="1" i="0" u="none" strike="noStrike">
                          <a:solidFill>
                            <a:srgbClr val="002060"/>
                          </a:solidFill>
                          <a:effectLst/>
                          <a:latin typeface="Meiryo UI" panose="020B0604030504040204" pitchFamily="50" charset="-128"/>
                          <a:ea typeface="Meiryo UI" panose="020B0604030504040204" pitchFamily="50" charset="-128"/>
                        </a:rPr>
                      </a:br>
                      <a:r>
                        <a:rPr lang="zh-TW" altLang="en-US" sz="1900" b="1" i="0" u="none" strike="noStrike">
                          <a:solidFill>
                            <a:srgbClr val="002060"/>
                          </a:solidFill>
                          <a:effectLst/>
                          <a:latin typeface="Meiryo UI" panose="020B0604030504040204" pitchFamily="50" charset="-128"/>
                          <a:ea typeface="Meiryo UI" panose="020B0604030504040204" pitchFamily="50" charset="-128"/>
                        </a:rPr>
                        <a:t>（月額）</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002060"/>
                          </a:solidFill>
                          <a:effectLst/>
                          <a:latin typeface="Meiryo UI" panose="020B0604030504040204" pitchFamily="50" charset="-128"/>
                          <a:ea typeface="Meiryo UI" panose="020B0604030504040204" pitchFamily="50" charset="-128"/>
                        </a:rPr>
                        <a:t>6,980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002060"/>
                          </a:solidFill>
                          <a:effectLst/>
                          <a:latin typeface="Meiryo UI" panose="020B0604030504040204" pitchFamily="50" charset="-128"/>
                          <a:ea typeface="Meiryo UI" panose="020B0604030504040204" pitchFamily="50" charset="-128"/>
                        </a:rPr>
                        <a:t>7,970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3552552"/>
                  </a:ext>
                </a:extLst>
              </a:tr>
            </a:tbl>
          </a:graphicData>
        </a:graphic>
      </p:graphicFrame>
      <p:sp>
        <p:nvSpPr>
          <p:cNvPr id="5" name="角丸四角形 4"/>
          <p:cNvSpPr/>
          <p:nvPr/>
        </p:nvSpPr>
        <p:spPr>
          <a:xfrm>
            <a:off x="423334" y="1570106"/>
            <a:ext cx="7677312" cy="480753"/>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497372" y="1775592"/>
            <a:ext cx="1232651" cy="400110"/>
          </a:xfrm>
          <a:prstGeom prst="rect">
            <a:avLst/>
          </a:prstGeom>
          <a:noFill/>
        </p:spPr>
        <p:txBody>
          <a:bodyPr wrap="square" rtlCol="0">
            <a:spAutoFit/>
          </a:bodyPr>
          <a:lstStyle/>
          <a:p>
            <a:r>
              <a:rPr lang="ja-JP" altLang="en-US" sz="2000" b="1" dirty="0">
                <a:solidFill>
                  <a:srgbClr val="002060"/>
                </a:solidFill>
              </a:rPr>
              <a:t>単位：円</a:t>
            </a:r>
            <a:endParaRPr lang="en-US" altLang="ja-JP" sz="2000" b="1" dirty="0">
              <a:solidFill>
                <a:srgbClr val="002060"/>
              </a:solidFill>
            </a:endParaRPr>
          </a:p>
        </p:txBody>
      </p:sp>
    </p:spTree>
    <p:extLst>
      <p:ext uri="{BB962C8B-B14F-4D97-AF65-F5344CB8AC3E}">
        <p14:creationId xmlns:p14="http://schemas.microsoft.com/office/powerpoint/2010/main" val="420762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この動画でお伝えすること</a:t>
            </a:r>
            <a:endParaRPr kumimoji="1" lang="ja-JP" altLang="en-US" dirty="0"/>
          </a:p>
        </p:txBody>
      </p:sp>
      <p:sp>
        <p:nvSpPr>
          <p:cNvPr id="3" name="スライド番号プレースホルダー 2"/>
          <p:cNvSpPr>
            <a:spLocks noGrp="1"/>
          </p:cNvSpPr>
          <p:nvPr>
            <p:ph type="sldNum" sz="quarter" idx="12"/>
          </p:nvPr>
        </p:nvSpPr>
        <p:spPr/>
        <p:txBody>
          <a:bodyPr/>
          <a:lstStyle/>
          <a:p>
            <a:fld id="{47228C29-2B79-4EE8-9B27-8EAFC38607DB}" type="slidenum">
              <a:rPr lang="ja-JP" altLang="en-US" smtClean="0"/>
              <a:pPr/>
              <a:t>2</a:t>
            </a:fld>
            <a:endParaRPr lang="ja-JP" altLang="en-US" dirty="0"/>
          </a:p>
        </p:txBody>
      </p:sp>
      <p:sp>
        <p:nvSpPr>
          <p:cNvPr id="4" name="コンテンツ プレースホルダー 3"/>
          <p:cNvSpPr>
            <a:spLocks noGrp="1"/>
          </p:cNvSpPr>
          <p:nvPr>
            <p:ph sz="quarter" idx="14"/>
          </p:nvPr>
        </p:nvSpPr>
        <p:spPr/>
        <p:txBody>
          <a:bodyPr/>
          <a:lstStyle/>
          <a:p>
            <a:r>
              <a:rPr kumimoji="1" lang="en-US" altLang="ja-JP" b="1" dirty="0"/>
              <a:t>Ⅰ.</a:t>
            </a:r>
            <a:r>
              <a:rPr kumimoji="1" lang="ja-JP" altLang="en-US" b="1" dirty="0"/>
              <a:t>はじめに</a:t>
            </a:r>
          </a:p>
        </p:txBody>
      </p:sp>
      <p:sp>
        <p:nvSpPr>
          <p:cNvPr id="5" name="コンテンツ プレースホルダー 4"/>
          <p:cNvSpPr>
            <a:spLocks noGrp="1"/>
          </p:cNvSpPr>
          <p:nvPr>
            <p:ph sz="quarter" idx="15"/>
          </p:nvPr>
        </p:nvSpPr>
        <p:spPr/>
        <p:txBody>
          <a:bodyPr/>
          <a:lstStyle/>
          <a:p>
            <a:r>
              <a:rPr kumimoji="1" lang="en-US" altLang="ja-JP" b="1" dirty="0"/>
              <a:t>Ⅱ.</a:t>
            </a:r>
            <a:r>
              <a:rPr kumimoji="1" lang="ja-JP" altLang="en-US" b="1" dirty="0"/>
              <a:t>共通しやすい課題と対策</a:t>
            </a:r>
          </a:p>
        </p:txBody>
      </p:sp>
      <p:sp>
        <p:nvSpPr>
          <p:cNvPr id="6" name="コンテンツ プレースホルダー 5"/>
          <p:cNvSpPr>
            <a:spLocks noGrp="1"/>
          </p:cNvSpPr>
          <p:nvPr>
            <p:ph sz="quarter" idx="16"/>
          </p:nvPr>
        </p:nvSpPr>
        <p:spPr/>
        <p:txBody>
          <a:bodyPr/>
          <a:lstStyle/>
          <a:p>
            <a:r>
              <a:rPr lang="en-US" altLang="ja-JP" b="1" dirty="0"/>
              <a:t>Ⅲ.</a:t>
            </a:r>
            <a:r>
              <a:rPr lang="ja-JP" altLang="en-US" b="1" dirty="0"/>
              <a:t>保障の充実について</a:t>
            </a:r>
            <a:endParaRPr kumimoji="1" lang="ja-JP" altLang="en-US" b="1" dirty="0"/>
          </a:p>
        </p:txBody>
      </p:sp>
    </p:spTree>
    <p:extLst>
      <p:ext uri="{BB962C8B-B14F-4D97-AF65-F5344CB8AC3E}">
        <p14:creationId xmlns:p14="http://schemas.microsoft.com/office/powerpoint/2010/main" val="118184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114" y="1600200"/>
            <a:ext cx="7560484" cy="4503024"/>
          </a:xfrm>
          <a:prstGeom prst="rect">
            <a:avLst/>
          </a:prstGeom>
        </p:spPr>
      </p:pic>
      <p:sp>
        <p:nvSpPr>
          <p:cNvPr id="2" name="タイトル 1"/>
          <p:cNvSpPr>
            <a:spLocks noGrp="1"/>
          </p:cNvSpPr>
          <p:nvPr>
            <p:ph type="title"/>
          </p:nvPr>
        </p:nvSpPr>
        <p:spPr/>
        <p:txBody>
          <a:bodyPr>
            <a:noAutofit/>
          </a:bodyPr>
          <a:lstStyle/>
          <a:p>
            <a:r>
              <a:rPr lang="en-US" altLang="ja-JP" b="1" u="sng" dirty="0">
                <a:solidFill>
                  <a:srgbClr val="002060"/>
                </a:solidFill>
              </a:rPr>
              <a:t>Ⅱ.</a:t>
            </a:r>
            <a:r>
              <a:rPr lang="ja-JP" altLang="en-US" b="1" u="sng" dirty="0">
                <a:solidFill>
                  <a:srgbClr val="002060"/>
                </a:solidFill>
              </a:rPr>
              <a:t>共通しやすい課題と対策</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20</a:t>
            </a:fld>
            <a:endParaRPr kumimoji="1" lang="ja-JP" altLang="en-US" dirty="0">
              <a:solidFill>
                <a:schemeClr val="accent2">
                  <a:lumMod val="50000"/>
                </a:schemeClr>
              </a:solidFill>
            </a:endParaRPr>
          </a:p>
        </p:txBody>
      </p:sp>
      <p:sp>
        <p:nvSpPr>
          <p:cNvPr id="3" name="コンテンツ プレースホルダー 2"/>
          <p:cNvSpPr>
            <a:spLocks noGrp="1"/>
          </p:cNvSpPr>
          <p:nvPr>
            <p:ph sz="quarter" idx="13"/>
          </p:nvPr>
        </p:nvSpPr>
        <p:spPr/>
        <p:txBody>
          <a:bodyPr/>
          <a:lstStyle/>
          <a:p>
            <a:r>
              <a:rPr lang="en-US" altLang="ja-JP" dirty="0"/>
              <a:t>4</a:t>
            </a:r>
            <a:r>
              <a:rPr kumimoji="1" lang="en-US" altLang="ja-JP" dirty="0"/>
              <a:t>.</a:t>
            </a:r>
            <a:r>
              <a:rPr kumimoji="1" lang="ja-JP" altLang="en-US" dirty="0"/>
              <a:t>ライフステージごとの保障額めやす</a:t>
            </a:r>
          </a:p>
        </p:txBody>
      </p:sp>
      <p:sp>
        <p:nvSpPr>
          <p:cNvPr id="11" name="フリーフォーム 10"/>
          <p:cNvSpPr/>
          <p:nvPr/>
        </p:nvSpPr>
        <p:spPr>
          <a:xfrm rot="20824461">
            <a:off x="7063637" y="5014609"/>
            <a:ext cx="1659263" cy="1078230"/>
          </a:xfrm>
          <a:custGeom>
            <a:avLst/>
            <a:gdLst>
              <a:gd name="connsiteX0" fmla="*/ 843051 w 1659263"/>
              <a:gd name="connsiteY0" fmla="*/ 0 h 1078230"/>
              <a:gd name="connsiteX1" fmla="*/ 874607 w 1659263"/>
              <a:gd name="connsiteY1" fmla="*/ 31556 h 1078230"/>
              <a:gd name="connsiteX2" fmla="*/ 874607 w 1659263"/>
              <a:gd name="connsiteY2" fmla="*/ 157779 h 1078230"/>
              <a:gd name="connsiteX3" fmla="*/ 843051 w 1659263"/>
              <a:gd name="connsiteY3" fmla="*/ 189335 h 1078230"/>
              <a:gd name="connsiteX4" fmla="*/ 776114 w 1659263"/>
              <a:gd name="connsiteY4" fmla="*/ 189335 h 1078230"/>
              <a:gd name="connsiteX5" fmla="*/ 1565699 w 1659263"/>
              <a:gd name="connsiteY5" fmla="*/ 370546 h 1078230"/>
              <a:gd name="connsiteX6" fmla="*/ 1656184 w 1659263"/>
              <a:gd name="connsiteY6" fmla="*/ 514935 h 1078230"/>
              <a:gd name="connsiteX7" fmla="*/ 1548380 w 1659263"/>
              <a:gd name="connsiteY7" fmla="*/ 984666 h 1078230"/>
              <a:gd name="connsiteX8" fmla="*/ 1403991 w 1659263"/>
              <a:gd name="connsiteY8" fmla="*/ 1075151 h 1078230"/>
              <a:gd name="connsiteX9" fmla="*/ 116703 w 1659263"/>
              <a:gd name="connsiteY9" fmla="*/ 779716 h 1078230"/>
              <a:gd name="connsiteX10" fmla="*/ 26218 w 1659263"/>
              <a:gd name="connsiteY10" fmla="*/ 635327 h 1078230"/>
              <a:gd name="connsiteX11" fmla="*/ 128574 w 1659263"/>
              <a:gd name="connsiteY11" fmla="*/ 189335 h 1078230"/>
              <a:gd name="connsiteX12" fmla="*/ 31556 w 1659263"/>
              <a:gd name="connsiteY12" fmla="*/ 189335 h 1078230"/>
              <a:gd name="connsiteX13" fmla="*/ 0 w 1659263"/>
              <a:gd name="connsiteY13" fmla="*/ 157779 h 1078230"/>
              <a:gd name="connsiteX14" fmla="*/ 0 w 1659263"/>
              <a:gd name="connsiteY14" fmla="*/ 31556 h 1078230"/>
              <a:gd name="connsiteX15" fmla="*/ 31556 w 1659263"/>
              <a:gd name="connsiteY15" fmla="*/ 0 h 107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9263" h="1078230">
                <a:moveTo>
                  <a:pt x="843051" y="0"/>
                </a:moveTo>
                <a:cubicBezTo>
                  <a:pt x="860479" y="0"/>
                  <a:pt x="874607" y="14128"/>
                  <a:pt x="874607" y="31556"/>
                </a:cubicBezTo>
                <a:lnTo>
                  <a:pt x="874607" y="157779"/>
                </a:lnTo>
                <a:cubicBezTo>
                  <a:pt x="874607" y="175207"/>
                  <a:pt x="860479" y="189335"/>
                  <a:pt x="843051" y="189335"/>
                </a:cubicBezTo>
                <a:lnTo>
                  <a:pt x="776114" y="189335"/>
                </a:lnTo>
                <a:lnTo>
                  <a:pt x="1565699" y="370546"/>
                </a:lnTo>
                <a:cubicBezTo>
                  <a:pt x="1630558" y="385431"/>
                  <a:pt x="1671069" y="450076"/>
                  <a:pt x="1656184" y="514935"/>
                </a:cubicBezTo>
                <a:lnTo>
                  <a:pt x="1548380" y="984666"/>
                </a:lnTo>
                <a:cubicBezTo>
                  <a:pt x="1533494" y="1049525"/>
                  <a:pt x="1468850" y="1090036"/>
                  <a:pt x="1403991" y="1075151"/>
                </a:cubicBezTo>
                <a:lnTo>
                  <a:pt x="116703" y="779716"/>
                </a:lnTo>
                <a:cubicBezTo>
                  <a:pt x="51844" y="764831"/>
                  <a:pt x="11333" y="700186"/>
                  <a:pt x="26218" y="635327"/>
                </a:cubicBezTo>
                <a:lnTo>
                  <a:pt x="128574" y="189335"/>
                </a:lnTo>
                <a:lnTo>
                  <a:pt x="31556" y="189335"/>
                </a:lnTo>
                <a:cubicBezTo>
                  <a:pt x="14128" y="189335"/>
                  <a:pt x="0" y="175207"/>
                  <a:pt x="0" y="157779"/>
                </a:cubicBezTo>
                <a:lnTo>
                  <a:pt x="0" y="31556"/>
                </a:lnTo>
                <a:cubicBezTo>
                  <a:pt x="0" y="14128"/>
                  <a:pt x="14128" y="0"/>
                  <a:pt x="31556" y="0"/>
                </a:cubicBezTo>
                <a:close/>
              </a:path>
            </a:pathLst>
          </a:custGeom>
          <a:solidFill>
            <a:srgbClr val="97CBFF">
              <a:alpha val="30000"/>
            </a:srgbClr>
          </a:solidFill>
          <a:ln w="5397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8296260" y="4127341"/>
            <a:ext cx="3820242" cy="1187941"/>
            <a:chOff x="5092807" y="2275773"/>
            <a:chExt cx="3820242" cy="1187941"/>
          </a:xfrm>
        </p:grpSpPr>
        <p:sp>
          <p:nvSpPr>
            <p:cNvPr id="14" name="角丸四角形 13"/>
            <p:cNvSpPr/>
            <p:nvPr/>
          </p:nvSpPr>
          <p:spPr>
            <a:xfrm>
              <a:off x="5780526" y="2275773"/>
              <a:ext cx="3132523" cy="754366"/>
            </a:xfrm>
            <a:prstGeom prst="roundRect">
              <a:avLst/>
            </a:prstGeom>
            <a:solidFill>
              <a:schemeClr val="bg1"/>
            </a:solidFill>
            <a:ln w="444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002060"/>
                  </a:solidFill>
                  <a:latin typeface="Meiryo UI" panose="020B0604030504040204" pitchFamily="50" charset="-128"/>
                  <a:ea typeface="Meiryo UI" panose="020B0604030504040204" pitchFamily="50" charset="-128"/>
                </a:rPr>
                <a:t>保障額のめや</a:t>
              </a:r>
              <a:r>
                <a:rPr kumimoji="1" lang="ja-JP" altLang="en-US" sz="3200" b="1" dirty="0" err="1">
                  <a:solidFill>
                    <a:srgbClr val="002060"/>
                  </a:solidFill>
                  <a:latin typeface="Meiryo UI" panose="020B0604030504040204" pitchFamily="50" charset="-128"/>
                  <a:ea typeface="Meiryo UI" panose="020B0604030504040204" pitchFamily="50" charset="-128"/>
                </a:rPr>
                <a:t>す</a:t>
              </a:r>
              <a:endParaRPr kumimoji="1" lang="ja-JP" altLang="en-US" sz="3200" b="1" dirty="0">
                <a:solidFill>
                  <a:srgbClr val="002060"/>
                </a:solidFill>
                <a:latin typeface="Meiryo UI" panose="020B0604030504040204" pitchFamily="50" charset="-128"/>
                <a:ea typeface="Meiryo UI" panose="020B0604030504040204" pitchFamily="50" charset="-128"/>
              </a:endParaRPr>
            </a:p>
          </p:txBody>
        </p:sp>
        <p:sp>
          <p:nvSpPr>
            <p:cNvPr id="16" name="二等辺三角形 8"/>
            <p:cNvSpPr/>
            <p:nvPr/>
          </p:nvSpPr>
          <p:spPr>
            <a:xfrm flipV="1">
              <a:off x="5092807" y="3049506"/>
              <a:ext cx="1793223" cy="414208"/>
            </a:xfrm>
            <a:custGeom>
              <a:avLst/>
              <a:gdLst>
                <a:gd name="connsiteX0" fmla="*/ 0 w 209550"/>
                <a:gd name="connsiteY0" fmla="*/ 794278 h 794278"/>
                <a:gd name="connsiteX1" fmla="*/ 104775 w 209550"/>
                <a:gd name="connsiteY1" fmla="*/ 0 h 794278"/>
                <a:gd name="connsiteX2" fmla="*/ 209550 w 209550"/>
                <a:gd name="connsiteY2" fmla="*/ 794278 h 794278"/>
                <a:gd name="connsiteX3" fmla="*/ 0 w 209550"/>
                <a:gd name="connsiteY3" fmla="*/ 794278 h 794278"/>
                <a:gd name="connsiteX0" fmla="*/ 504825 w 714375"/>
                <a:gd name="connsiteY0" fmla="*/ 446615 h 446615"/>
                <a:gd name="connsiteX1" fmla="*/ 0 w 714375"/>
                <a:gd name="connsiteY1" fmla="*/ 0 h 446615"/>
                <a:gd name="connsiteX2" fmla="*/ 714375 w 714375"/>
                <a:gd name="connsiteY2" fmla="*/ 446615 h 446615"/>
                <a:gd name="connsiteX3" fmla="*/ 504825 w 714375"/>
                <a:gd name="connsiteY3" fmla="*/ 446615 h 446615"/>
                <a:gd name="connsiteX0" fmla="*/ 292133 w 501683"/>
                <a:gd name="connsiteY0" fmla="*/ 644129 h 644129"/>
                <a:gd name="connsiteX1" fmla="*/ 0 w 501683"/>
                <a:gd name="connsiteY1" fmla="*/ 0 h 644129"/>
                <a:gd name="connsiteX2" fmla="*/ 501683 w 501683"/>
                <a:gd name="connsiteY2" fmla="*/ 644129 h 644129"/>
                <a:gd name="connsiteX3" fmla="*/ 292133 w 501683"/>
                <a:gd name="connsiteY3" fmla="*/ 644129 h 644129"/>
                <a:gd name="connsiteX0" fmla="*/ 191494 w 401044"/>
                <a:gd name="connsiteY0" fmla="*/ 782864 h 782864"/>
                <a:gd name="connsiteX1" fmla="*/ 0 w 401044"/>
                <a:gd name="connsiteY1" fmla="*/ 0 h 782864"/>
                <a:gd name="connsiteX2" fmla="*/ 401044 w 401044"/>
                <a:gd name="connsiteY2" fmla="*/ 782864 h 782864"/>
                <a:gd name="connsiteX3" fmla="*/ 191494 w 401044"/>
                <a:gd name="connsiteY3" fmla="*/ 782864 h 782864"/>
              </a:gdLst>
              <a:ahLst/>
              <a:cxnLst>
                <a:cxn ang="0">
                  <a:pos x="connsiteX0" y="connsiteY0"/>
                </a:cxn>
                <a:cxn ang="0">
                  <a:pos x="connsiteX1" y="connsiteY1"/>
                </a:cxn>
                <a:cxn ang="0">
                  <a:pos x="connsiteX2" y="connsiteY2"/>
                </a:cxn>
                <a:cxn ang="0">
                  <a:pos x="connsiteX3" y="connsiteY3"/>
                </a:cxn>
              </a:cxnLst>
              <a:rect l="l" t="t" r="r" b="b"/>
              <a:pathLst>
                <a:path w="401044" h="782864">
                  <a:moveTo>
                    <a:pt x="191494" y="782864"/>
                  </a:moveTo>
                  <a:lnTo>
                    <a:pt x="0" y="0"/>
                  </a:lnTo>
                  <a:lnTo>
                    <a:pt x="401044" y="782864"/>
                  </a:lnTo>
                  <a:lnTo>
                    <a:pt x="191494" y="782864"/>
                  </a:lnTo>
                  <a:close/>
                </a:path>
              </a:pathLst>
            </a:cu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68838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図表 44">
            <a:extLst>
              <a:ext uri="{FF2B5EF4-FFF2-40B4-BE49-F238E27FC236}">
                <a16:creationId xmlns:a16="http://schemas.microsoft.com/office/drawing/2014/main" id="{8621663F-EC02-4138-9C1C-5A0608CFF022}"/>
              </a:ext>
            </a:extLst>
          </p:cNvPr>
          <p:cNvGraphicFramePr/>
          <p:nvPr/>
        </p:nvGraphicFramePr>
        <p:xfrm>
          <a:off x="3982784" y="2744791"/>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タイトル 1"/>
          <p:cNvSpPr>
            <a:spLocks noGrp="1"/>
          </p:cNvSpPr>
          <p:nvPr>
            <p:ph type="title"/>
          </p:nvPr>
        </p:nvSpPr>
        <p:spPr/>
        <p:txBody>
          <a:bodyPr>
            <a:noAutofit/>
          </a:bodyPr>
          <a:lstStyle/>
          <a:p>
            <a:r>
              <a:rPr lang="en-US" altLang="ja-JP" dirty="0"/>
              <a:t>Ⅲ.</a:t>
            </a:r>
            <a:r>
              <a:rPr lang="ja-JP" altLang="en-US" dirty="0"/>
              <a:t>保障の充実について</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21</a:t>
            </a:fld>
            <a:endParaRPr kumimoji="1" lang="ja-JP" altLang="en-US" dirty="0">
              <a:solidFill>
                <a:schemeClr val="accent2">
                  <a:lumMod val="50000"/>
                </a:schemeClr>
              </a:solidFill>
            </a:endParaRPr>
          </a:p>
        </p:txBody>
      </p:sp>
      <p:sp>
        <p:nvSpPr>
          <p:cNvPr id="2" name="コンテンツ プレースホルダー 1"/>
          <p:cNvSpPr>
            <a:spLocks noGrp="1"/>
          </p:cNvSpPr>
          <p:nvPr>
            <p:ph sz="quarter" idx="13"/>
          </p:nvPr>
        </p:nvSpPr>
        <p:spPr/>
        <p:txBody>
          <a:bodyPr/>
          <a:lstStyle/>
          <a:p>
            <a:r>
              <a:rPr kumimoji="1" lang="en-US" altLang="ja-JP" dirty="0"/>
              <a:t>3.</a:t>
            </a:r>
            <a:r>
              <a:rPr lang="ja-JP" altLang="en-US" dirty="0"/>
              <a:t>死亡保障</a:t>
            </a:r>
            <a:r>
              <a:rPr kumimoji="1" lang="ja-JP" altLang="en-US" dirty="0"/>
              <a:t>と医療保障の組み合わせ（例）</a:t>
            </a:r>
          </a:p>
        </p:txBody>
      </p:sp>
      <p:sp>
        <p:nvSpPr>
          <p:cNvPr id="6" name="テキスト ボックス 5"/>
          <p:cNvSpPr txBox="1"/>
          <p:nvPr/>
        </p:nvSpPr>
        <p:spPr>
          <a:xfrm>
            <a:off x="423334" y="1581150"/>
            <a:ext cx="8272991" cy="523220"/>
          </a:xfrm>
          <a:prstGeom prst="rect">
            <a:avLst/>
          </a:prstGeom>
          <a:noFill/>
        </p:spPr>
        <p:txBody>
          <a:bodyPr wrap="square" rtlCol="0">
            <a:spAutoFit/>
          </a:bodyPr>
          <a:lstStyle/>
          <a:p>
            <a:r>
              <a:rPr kumimoji="1" lang="ja-JP" altLang="en-US" sz="2800" b="1" dirty="0">
                <a:solidFill>
                  <a:srgbClr val="002060"/>
                </a:solidFill>
              </a:rPr>
              <a:t>死亡保障</a:t>
            </a:r>
            <a:r>
              <a:rPr kumimoji="1" lang="en-US" altLang="ja-JP" sz="2800" b="1" dirty="0">
                <a:solidFill>
                  <a:srgbClr val="002060"/>
                </a:solidFill>
              </a:rPr>
              <a:t>1,000</a:t>
            </a:r>
            <a:r>
              <a:rPr kumimoji="1" lang="ja-JP" altLang="en-US" sz="2800" b="1" dirty="0">
                <a:solidFill>
                  <a:srgbClr val="002060"/>
                </a:solidFill>
              </a:rPr>
              <a:t>万円・入院日額</a:t>
            </a:r>
            <a:r>
              <a:rPr lang="en-US" altLang="ja-JP" sz="2800" b="1" dirty="0">
                <a:solidFill>
                  <a:srgbClr val="002060"/>
                </a:solidFill>
              </a:rPr>
              <a:t>10</a:t>
            </a:r>
            <a:r>
              <a:rPr kumimoji="1" lang="en-US" altLang="ja-JP" sz="2800" b="1" dirty="0">
                <a:solidFill>
                  <a:srgbClr val="002060"/>
                </a:solidFill>
              </a:rPr>
              <a:t>,000</a:t>
            </a:r>
            <a:r>
              <a:rPr kumimoji="1" lang="ja-JP" altLang="en-US" sz="2800" b="1" dirty="0">
                <a:solidFill>
                  <a:srgbClr val="002060"/>
                </a:solidFill>
              </a:rPr>
              <a:t>円の場合</a:t>
            </a:r>
            <a:endParaRPr kumimoji="1" lang="en-US" altLang="ja-JP" sz="2800" b="1" dirty="0">
              <a:solidFill>
                <a:srgbClr val="002060"/>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2665462873"/>
              </p:ext>
            </p:extLst>
          </p:nvPr>
        </p:nvGraphicFramePr>
        <p:xfrm>
          <a:off x="423334" y="2186920"/>
          <a:ext cx="9306689" cy="2846220"/>
        </p:xfrm>
        <a:graphic>
          <a:graphicData uri="http://schemas.openxmlformats.org/drawingml/2006/table">
            <a:tbl>
              <a:tblPr/>
              <a:tblGrid>
                <a:gridCol w="1306992">
                  <a:extLst>
                    <a:ext uri="{9D8B030D-6E8A-4147-A177-3AD203B41FA5}">
                      <a16:colId xmlns:a16="http://schemas.microsoft.com/office/drawing/2014/main" val="4256160286"/>
                    </a:ext>
                  </a:extLst>
                </a:gridCol>
                <a:gridCol w="1605573">
                  <a:extLst>
                    <a:ext uri="{9D8B030D-6E8A-4147-A177-3AD203B41FA5}">
                      <a16:colId xmlns:a16="http://schemas.microsoft.com/office/drawing/2014/main" val="4157255982"/>
                    </a:ext>
                  </a:extLst>
                </a:gridCol>
                <a:gridCol w="1605573">
                  <a:extLst>
                    <a:ext uri="{9D8B030D-6E8A-4147-A177-3AD203B41FA5}">
                      <a16:colId xmlns:a16="http://schemas.microsoft.com/office/drawing/2014/main" val="4052153971"/>
                    </a:ext>
                  </a:extLst>
                </a:gridCol>
                <a:gridCol w="270413">
                  <a:extLst>
                    <a:ext uri="{9D8B030D-6E8A-4147-A177-3AD203B41FA5}">
                      <a16:colId xmlns:a16="http://schemas.microsoft.com/office/drawing/2014/main" val="4118654399"/>
                    </a:ext>
                  </a:extLst>
                </a:gridCol>
                <a:gridCol w="1306992">
                  <a:extLst>
                    <a:ext uri="{9D8B030D-6E8A-4147-A177-3AD203B41FA5}">
                      <a16:colId xmlns:a16="http://schemas.microsoft.com/office/drawing/2014/main" val="3264096581"/>
                    </a:ext>
                  </a:extLst>
                </a:gridCol>
                <a:gridCol w="1605573">
                  <a:extLst>
                    <a:ext uri="{9D8B030D-6E8A-4147-A177-3AD203B41FA5}">
                      <a16:colId xmlns:a16="http://schemas.microsoft.com/office/drawing/2014/main" val="1986076799"/>
                    </a:ext>
                  </a:extLst>
                </a:gridCol>
                <a:gridCol w="1605573">
                  <a:extLst>
                    <a:ext uri="{9D8B030D-6E8A-4147-A177-3AD203B41FA5}">
                      <a16:colId xmlns:a16="http://schemas.microsoft.com/office/drawing/2014/main" val="2405038380"/>
                    </a:ext>
                  </a:extLst>
                </a:gridCol>
              </a:tblGrid>
              <a:tr h="711555">
                <a:tc>
                  <a:txBody>
                    <a:bodyPr/>
                    <a:lstStyle/>
                    <a:p>
                      <a:pPr algn="ctr" fontAlgn="ct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男性</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51</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r>
                        <a:rPr lang="en-US" altLang="ja-JP" sz="1900" b="0" i="0" u="none" strike="noStrike">
                          <a:solidFill>
                            <a:srgbClr val="002060"/>
                          </a:solidFill>
                          <a:effectLst/>
                          <a:latin typeface="Meiryo UI" panose="020B0604030504040204" pitchFamily="50" charset="-128"/>
                          <a:ea typeface="Meiryo UI" panose="020B0604030504040204" pitchFamily="50" charset="-128"/>
                        </a:rPr>
                        <a:t>55</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56</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r>
                        <a:rPr lang="en-US" altLang="ja-JP" sz="1900" b="0" i="0" u="none" strike="noStrike">
                          <a:solidFill>
                            <a:srgbClr val="002060"/>
                          </a:solidFill>
                          <a:effectLst/>
                          <a:latin typeface="Meiryo UI" panose="020B0604030504040204" pitchFamily="50" charset="-128"/>
                          <a:ea typeface="Meiryo UI" panose="020B0604030504040204" pitchFamily="50" charset="-128"/>
                        </a:rPr>
                        <a:t>60</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900" b="0" i="0" u="none" strike="noStrike">
                        <a:solidFill>
                          <a:srgbClr val="002060"/>
                        </a:solidFill>
                        <a:effectLst/>
                        <a:latin typeface="Meiryo UI" panose="020B0604030504040204" pitchFamily="50" charset="-128"/>
                        <a:ea typeface="Meiryo UI" panose="020B0604030504040204" pitchFamily="50" charset="-128"/>
                      </a:endParaRP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900" b="0" i="0" u="none" strike="noStrike">
                          <a:solidFill>
                            <a:srgbClr val="002060"/>
                          </a:solidFill>
                          <a:effectLst/>
                          <a:latin typeface="Meiryo UI" panose="020B0604030504040204" pitchFamily="50" charset="-128"/>
                          <a:ea typeface="Meiryo UI" panose="020B0604030504040204" pitchFamily="50" charset="-128"/>
                        </a:rPr>
                        <a:t>女性</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51</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r>
                        <a:rPr lang="en-US" altLang="ja-JP" sz="1900" b="0" i="0" u="none" strike="noStrike">
                          <a:solidFill>
                            <a:srgbClr val="002060"/>
                          </a:solidFill>
                          <a:effectLst/>
                          <a:latin typeface="Meiryo UI" panose="020B0604030504040204" pitchFamily="50" charset="-128"/>
                          <a:ea typeface="Meiryo UI" panose="020B0604030504040204" pitchFamily="50" charset="-128"/>
                        </a:rPr>
                        <a:t>55</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56</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r>
                        <a:rPr lang="en-US" altLang="ja-JP" sz="1900" b="0" i="0" u="none" strike="noStrike">
                          <a:solidFill>
                            <a:srgbClr val="002060"/>
                          </a:solidFill>
                          <a:effectLst/>
                          <a:latin typeface="Meiryo UI" panose="020B0604030504040204" pitchFamily="50" charset="-128"/>
                          <a:ea typeface="Meiryo UI" panose="020B0604030504040204" pitchFamily="50" charset="-128"/>
                        </a:rPr>
                        <a:t>60</a:t>
                      </a:r>
                      <a:r>
                        <a:rPr lang="ja-JP" altLang="en-US" sz="1900" b="0" i="0" u="none" strike="noStrike">
                          <a:solidFill>
                            <a:srgbClr val="002060"/>
                          </a:solidFill>
                          <a:effectLst/>
                          <a:latin typeface="Meiryo UI" panose="020B0604030504040204" pitchFamily="50" charset="-128"/>
                          <a:ea typeface="Meiryo UI" panose="020B0604030504040204" pitchFamily="50" charset="-128"/>
                        </a:rPr>
                        <a:t>歳</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0657285"/>
                  </a:ext>
                </a:extLst>
              </a:tr>
              <a:tr h="711555">
                <a:tc>
                  <a:txBody>
                    <a:bodyPr/>
                    <a:lstStyle/>
                    <a:p>
                      <a:pPr algn="ctr" fontAlgn="ct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死亡保障</a:t>
                      </a:r>
                      <a:br>
                        <a:rPr lang="ja-JP" altLang="en-US" sz="1900" b="0" i="0" u="none" strike="noStrike" dirty="0">
                          <a:solidFill>
                            <a:srgbClr val="002060"/>
                          </a:solidFill>
                          <a:effectLst/>
                          <a:latin typeface="Meiryo UI" panose="020B0604030504040204" pitchFamily="50" charset="-128"/>
                          <a:ea typeface="Meiryo UI" panose="020B0604030504040204" pitchFamily="50" charset="-128"/>
                        </a:rPr>
                      </a:b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（型）</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2,720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3,160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900" b="0" i="0" u="none" strike="noStrike">
                        <a:solidFill>
                          <a:srgbClr val="002060"/>
                        </a:solidFill>
                        <a:effectLst/>
                        <a:latin typeface="Meiryo UI" panose="020B0604030504040204" pitchFamily="50" charset="-128"/>
                        <a:ea typeface="Meiryo UI" panose="020B0604030504040204" pitchFamily="50" charset="-128"/>
                      </a:endParaRP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死亡保障</a:t>
                      </a:r>
                      <a:br>
                        <a:rPr lang="ja-JP" altLang="en-US" sz="1900" b="0" i="0" u="none" strike="noStrike" dirty="0">
                          <a:solidFill>
                            <a:srgbClr val="002060"/>
                          </a:solidFill>
                          <a:effectLst/>
                          <a:latin typeface="Meiryo UI" panose="020B0604030504040204" pitchFamily="50" charset="-128"/>
                          <a:ea typeface="Meiryo UI" panose="020B0604030504040204" pitchFamily="50" charset="-128"/>
                        </a:rPr>
                      </a:br>
                      <a:r>
                        <a:rPr lang="ja-JP" altLang="en-US" sz="1900" b="0" i="0" u="none" strike="noStrike" dirty="0">
                          <a:solidFill>
                            <a:srgbClr val="002060"/>
                          </a:solidFill>
                          <a:effectLst/>
                          <a:latin typeface="Meiryo UI" panose="020B0604030504040204" pitchFamily="50" charset="-128"/>
                          <a:ea typeface="Meiryo UI" panose="020B0604030504040204" pitchFamily="50" charset="-128"/>
                        </a:rPr>
                        <a:t>（型）</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2,480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a:solidFill>
                            <a:srgbClr val="002060"/>
                          </a:solidFill>
                          <a:effectLst/>
                          <a:latin typeface="Meiryo UI" panose="020B0604030504040204" pitchFamily="50" charset="-128"/>
                          <a:ea typeface="Meiryo UI" panose="020B0604030504040204" pitchFamily="50" charset="-128"/>
                        </a:rPr>
                        <a:t>2,640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2337074"/>
                  </a:ext>
                </a:extLst>
              </a:tr>
              <a:tr h="711555">
                <a:tc>
                  <a:txBody>
                    <a:bodyPr/>
                    <a:lstStyle/>
                    <a:p>
                      <a:pPr algn="ctr" fontAlgn="ctr"/>
                      <a:r>
                        <a:rPr lang="ja-JP" altLang="en-US" sz="1900" b="0" i="0" u="none" strike="noStrike">
                          <a:solidFill>
                            <a:srgbClr val="002060"/>
                          </a:solidFill>
                          <a:effectLst/>
                          <a:latin typeface="Meiryo UI" panose="020B0604030504040204" pitchFamily="50" charset="-128"/>
                          <a:ea typeface="Meiryo UI" panose="020B0604030504040204" pitchFamily="50" charset="-128"/>
                        </a:rPr>
                        <a:t>医療保障</a:t>
                      </a:r>
                      <a:br>
                        <a:rPr lang="ja-JP" altLang="en-US" sz="1900" b="0" i="0" u="none" strike="noStrike">
                          <a:solidFill>
                            <a:srgbClr val="002060"/>
                          </a:solidFill>
                          <a:effectLst/>
                          <a:latin typeface="Meiryo UI" panose="020B0604030504040204" pitchFamily="50" charset="-128"/>
                          <a:ea typeface="Meiryo UI" panose="020B0604030504040204" pitchFamily="50" charset="-128"/>
                        </a:rPr>
                      </a:br>
                      <a:r>
                        <a:rPr lang="ja-JP" altLang="en-US" sz="1900" b="0" i="0" u="none" strike="noStrike">
                          <a:solidFill>
                            <a:srgbClr val="002060"/>
                          </a:solidFill>
                          <a:effectLst/>
                          <a:latin typeface="Meiryo UI" panose="020B0604030504040204" pitchFamily="50" charset="-128"/>
                          <a:ea typeface="Meiryo UI" panose="020B0604030504040204" pitchFamily="50" charset="-128"/>
                        </a:rPr>
                        <a:t>（コース）</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dirty="0">
                          <a:solidFill>
                            <a:srgbClr val="002060"/>
                          </a:solidFill>
                          <a:effectLst/>
                          <a:latin typeface="Meiryo UI" panose="020B0604030504040204" pitchFamily="50" charset="-128"/>
                          <a:ea typeface="Meiryo UI" panose="020B0604030504040204" pitchFamily="50" charset="-128"/>
                        </a:rPr>
                        <a:t>5,230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dirty="0">
                          <a:solidFill>
                            <a:srgbClr val="002060"/>
                          </a:solidFill>
                          <a:effectLst/>
                          <a:latin typeface="Meiryo UI" panose="020B0604030504040204" pitchFamily="50" charset="-128"/>
                          <a:ea typeface="Meiryo UI" panose="020B0604030504040204" pitchFamily="50" charset="-128"/>
                        </a:rPr>
                        <a:t>6,760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900" b="0" i="0" u="none" strike="noStrike">
                        <a:solidFill>
                          <a:srgbClr val="002060"/>
                        </a:solidFill>
                        <a:effectLst/>
                        <a:latin typeface="Meiryo UI" panose="020B0604030504040204" pitchFamily="50" charset="-128"/>
                        <a:ea typeface="Meiryo UI" panose="020B0604030504040204" pitchFamily="50" charset="-128"/>
                      </a:endParaRP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900" b="0" i="0" u="none" strike="noStrike">
                          <a:solidFill>
                            <a:srgbClr val="002060"/>
                          </a:solidFill>
                          <a:effectLst/>
                          <a:latin typeface="Meiryo UI" panose="020B0604030504040204" pitchFamily="50" charset="-128"/>
                          <a:ea typeface="Meiryo UI" panose="020B0604030504040204" pitchFamily="50" charset="-128"/>
                        </a:rPr>
                        <a:t>医療保障</a:t>
                      </a:r>
                      <a:br>
                        <a:rPr lang="ja-JP" altLang="en-US" sz="1900" b="0" i="0" u="none" strike="noStrike">
                          <a:solidFill>
                            <a:srgbClr val="002060"/>
                          </a:solidFill>
                          <a:effectLst/>
                          <a:latin typeface="Meiryo UI" panose="020B0604030504040204" pitchFamily="50" charset="-128"/>
                          <a:ea typeface="Meiryo UI" panose="020B0604030504040204" pitchFamily="50" charset="-128"/>
                        </a:rPr>
                      </a:br>
                      <a:r>
                        <a:rPr lang="ja-JP" altLang="en-US" sz="1900" b="0" i="0" u="none" strike="noStrike">
                          <a:solidFill>
                            <a:srgbClr val="002060"/>
                          </a:solidFill>
                          <a:effectLst/>
                          <a:latin typeface="Meiryo UI" panose="020B0604030504040204" pitchFamily="50" charset="-128"/>
                          <a:ea typeface="Meiryo UI" panose="020B0604030504040204" pitchFamily="50" charset="-128"/>
                        </a:rPr>
                        <a:t>（コース）</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dirty="0">
                          <a:solidFill>
                            <a:srgbClr val="002060"/>
                          </a:solidFill>
                          <a:effectLst/>
                          <a:latin typeface="Meiryo UI" panose="020B0604030504040204" pitchFamily="50" charset="-128"/>
                          <a:ea typeface="Meiryo UI" panose="020B0604030504040204" pitchFamily="50" charset="-128"/>
                        </a:rPr>
                        <a:t>4,500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900" b="0" i="0" u="none" strike="noStrike" dirty="0">
                          <a:solidFill>
                            <a:srgbClr val="002060"/>
                          </a:solidFill>
                          <a:effectLst/>
                          <a:latin typeface="Meiryo UI" panose="020B0604030504040204" pitchFamily="50" charset="-128"/>
                          <a:ea typeface="Meiryo UI" panose="020B0604030504040204" pitchFamily="50" charset="-128"/>
                        </a:rPr>
                        <a:t>5,330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7099260"/>
                  </a:ext>
                </a:extLst>
              </a:tr>
              <a:tr h="711555">
                <a:tc>
                  <a:txBody>
                    <a:bodyPr/>
                    <a:lstStyle/>
                    <a:p>
                      <a:pPr algn="ctr" fontAlgn="ctr"/>
                      <a:r>
                        <a:rPr lang="zh-TW" altLang="en-US" sz="1900" b="1" i="0" u="none" strike="noStrike">
                          <a:solidFill>
                            <a:srgbClr val="002060"/>
                          </a:solidFill>
                          <a:effectLst/>
                          <a:latin typeface="Meiryo UI" panose="020B0604030504040204" pitchFamily="50" charset="-128"/>
                          <a:ea typeface="Meiryo UI" panose="020B0604030504040204" pitchFamily="50" charset="-128"/>
                        </a:rPr>
                        <a:t>合計掛金</a:t>
                      </a:r>
                      <a:br>
                        <a:rPr lang="zh-TW" altLang="en-US" sz="1900" b="1" i="0" u="none" strike="noStrike">
                          <a:solidFill>
                            <a:srgbClr val="002060"/>
                          </a:solidFill>
                          <a:effectLst/>
                          <a:latin typeface="Meiryo UI" panose="020B0604030504040204" pitchFamily="50" charset="-128"/>
                          <a:ea typeface="Meiryo UI" panose="020B0604030504040204" pitchFamily="50" charset="-128"/>
                        </a:rPr>
                      </a:br>
                      <a:r>
                        <a:rPr lang="zh-TW" altLang="en-US" sz="1900" b="1" i="0" u="none" strike="noStrike">
                          <a:solidFill>
                            <a:srgbClr val="002060"/>
                          </a:solidFill>
                          <a:effectLst/>
                          <a:latin typeface="Meiryo UI" panose="020B0604030504040204" pitchFamily="50" charset="-128"/>
                          <a:ea typeface="Meiryo UI" panose="020B0604030504040204" pitchFamily="50" charset="-128"/>
                        </a:rPr>
                        <a:t>（月額）</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002060"/>
                          </a:solidFill>
                          <a:effectLst/>
                          <a:latin typeface="Meiryo UI" panose="020B0604030504040204" pitchFamily="50" charset="-128"/>
                          <a:ea typeface="Meiryo UI" panose="020B0604030504040204" pitchFamily="50" charset="-128"/>
                        </a:rPr>
                        <a:t>7,950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002060"/>
                          </a:solidFill>
                          <a:effectLst/>
                          <a:latin typeface="Meiryo UI" panose="020B0604030504040204" pitchFamily="50" charset="-128"/>
                          <a:ea typeface="Meiryo UI" panose="020B0604030504040204" pitchFamily="50" charset="-128"/>
                        </a:rPr>
                        <a:t>9,920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900" b="0" i="0" u="none" strike="noStrike">
                        <a:solidFill>
                          <a:srgbClr val="002060"/>
                        </a:solidFill>
                        <a:effectLst/>
                        <a:latin typeface="Meiryo UI" panose="020B0604030504040204" pitchFamily="50" charset="-128"/>
                        <a:ea typeface="Meiryo UI" panose="020B0604030504040204" pitchFamily="50" charset="-128"/>
                      </a:endParaRP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zh-TW" altLang="en-US" sz="1900" b="1" i="0" u="none" strike="noStrike">
                          <a:solidFill>
                            <a:srgbClr val="002060"/>
                          </a:solidFill>
                          <a:effectLst/>
                          <a:latin typeface="Meiryo UI" panose="020B0604030504040204" pitchFamily="50" charset="-128"/>
                          <a:ea typeface="Meiryo UI" panose="020B0604030504040204" pitchFamily="50" charset="-128"/>
                        </a:rPr>
                        <a:t>合計掛金</a:t>
                      </a:r>
                      <a:br>
                        <a:rPr lang="zh-TW" altLang="en-US" sz="1900" b="1" i="0" u="none" strike="noStrike">
                          <a:solidFill>
                            <a:srgbClr val="002060"/>
                          </a:solidFill>
                          <a:effectLst/>
                          <a:latin typeface="Meiryo UI" panose="020B0604030504040204" pitchFamily="50" charset="-128"/>
                          <a:ea typeface="Meiryo UI" panose="020B0604030504040204" pitchFamily="50" charset="-128"/>
                        </a:rPr>
                      </a:br>
                      <a:r>
                        <a:rPr lang="zh-TW" altLang="en-US" sz="1900" b="1" i="0" u="none" strike="noStrike">
                          <a:solidFill>
                            <a:srgbClr val="002060"/>
                          </a:solidFill>
                          <a:effectLst/>
                          <a:latin typeface="Meiryo UI" panose="020B0604030504040204" pitchFamily="50" charset="-128"/>
                          <a:ea typeface="Meiryo UI" panose="020B0604030504040204" pitchFamily="50" charset="-128"/>
                        </a:rPr>
                        <a:t>（月額）</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002060"/>
                          </a:solidFill>
                          <a:effectLst/>
                          <a:latin typeface="Meiryo UI" panose="020B0604030504040204" pitchFamily="50" charset="-128"/>
                          <a:ea typeface="Meiryo UI" panose="020B0604030504040204" pitchFamily="50" charset="-128"/>
                        </a:rPr>
                        <a:t>6,980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2800" b="1" i="0" u="none" strike="noStrike" dirty="0">
                          <a:solidFill>
                            <a:srgbClr val="002060"/>
                          </a:solidFill>
                          <a:effectLst/>
                          <a:latin typeface="Meiryo UI" panose="020B0604030504040204" pitchFamily="50" charset="-128"/>
                          <a:ea typeface="Meiryo UI" panose="020B0604030504040204" pitchFamily="50" charset="-128"/>
                        </a:rPr>
                        <a:t>7,970</a:t>
                      </a:r>
                    </a:p>
                  </a:txBody>
                  <a:tcPr marL="16941" marR="16941" marT="169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3552552"/>
                  </a:ext>
                </a:extLst>
              </a:tr>
            </a:tbl>
          </a:graphicData>
        </a:graphic>
      </p:graphicFrame>
      <p:sp>
        <p:nvSpPr>
          <p:cNvPr id="3" name="正方形/長方形 2"/>
          <p:cNvSpPr/>
          <p:nvPr/>
        </p:nvSpPr>
        <p:spPr>
          <a:xfrm>
            <a:off x="1748523" y="2186920"/>
            <a:ext cx="1604278" cy="28462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533190" y="2200234"/>
            <a:ext cx="1604278" cy="28462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23334" y="2186920"/>
            <a:ext cx="1325189" cy="7321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219725" y="2200234"/>
            <a:ext cx="1313465" cy="71881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346940" y="2186920"/>
            <a:ext cx="1604278" cy="28462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131607" y="2200234"/>
            <a:ext cx="1604278" cy="28462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23334" y="5200947"/>
            <a:ext cx="10339916" cy="1200329"/>
          </a:xfrm>
          <a:prstGeom prst="rect">
            <a:avLst/>
          </a:prstGeom>
          <a:noFill/>
        </p:spPr>
        <p:txBody>
          <a:bodyPr wrap="square" rtlCol="0">
            <a:spAutoFit/>
          </a:bodyPr>
          <a:lstStyle/>
          <a:p>
            <a:r>
              <a:rPr lang="en-US" altLang="ja-JP" dirty="0">
                <a:solidFill>
                  <a:srgbClr val="002060"/>
                </a:solidFill>
              </a:rPr>
              <a:t>※</a:t>
            </a:r>
            <a:r>
              <a:rPr lang="ja-JP" altLang="en-US" dirty="0">
                <a:solidFill>
                  <a:srgbClr val="002060"/>
                </a:solidFill>
              </a:rPr>
              <a:t>死亡保障（型）は、制度改定１年目の組合員本人の掛金です。</a:t>
            </a:r>
            <a:endParaRPr lang="en-US" altLang="ja-JP" dirty="0">
              <a:solidFill>
                <a:srgbClr val="002060"/>
              </a:solidFill>
            </a:endParaRPr>
          </a:p>
          <a:p>
            <a:r>
              <a:rPr lang="ja-JP" altLang="en-US" dirty="0">
                <a:solidFill>
                  <a:srgbClr val="002060"/>
                </a:solidFill>
              </a:rPr>
              <a:t>　制度改定後</a:t>
            </a:r>
            <a:r>
              <a:rPr lang="en-US" altLang="ja-JP" dirty="0">
                <a:solidFill>
                  <a:srgbClr val="002060"/>
                </a:solidFill>
              </a:rPr>
              <a:t>3</a:t>
            </a:r>
            <a:r>
              <a:rPr lang="ja-JP" altLang="en-US" dirty="0">
                <a:solidFill>
                  <a:srgbClr val="002060"/>
                </a:solidFill>
              </a:rPr>
              <a:t>年間は組合員本人（～</a:t>
            </a:r>
            <a:r>
              <a:rPr lang="en-US" altLang="ja-JP" dirty="0">
                <a:solidFill>
                  <a:srgbClr val="002060"/>
                </a:solidFill>
              </a:rPr>
              <a:t>60</a:t>
            </a:r>
            <a:r>
              <a:rPr lang="ja-JP" altLang="en-US" dirty="0">
                <a:solidFill>
                  <a:srgbClr val="002060"/>
                </a:solidFill>
              </a:rPr>
              <a:t>歳）の死亡保障（型）に</a:t>
            </a:r>
            <a:endParaRPr lang="en-US" altLang="ja-JP" dirty="0">
              <a:solidFill>
                <a:srgbClr val="002060"/>
              </a:solidFill>
            </a:endParaRPr>
          </a:p>
          <a:p>
            <a:r>
              <a:rPr lang="ja-JP" altLang="en-US" dirty="0">
                <a:solidFill>
                  <a:srgbClr val="002060"/>
                </a:solidFill>
              </a:rPr>
              <a:t>　経過掛金が設定され徐々に掛金が変動し、</a:t>
            </a:r>
            <a:r>
              <a:rPr lang="en-US" altLang="ja-JP" dirty="0">
                <a:solidFill>
                  <a:srgbClr val="002060"/>
                </a:solidFill>
              </a:rPr>
              <a:t>4</a:t>
            </a:r>
            <a:r>
              <a:rPr lang="ja-JP" altLang="en-US" dirty="0">
                <a:solidFill>
                  <a:srgbClr val="002060"/>
                </a:solidFill>
              </a:rPr>
              <a:t>年目に本則掛金となります。</a:t>
            </a:r>
          </a:p>
          <a:p>
            <a:r>
              <a:rPr lang="en-US" altLang="ja-JP" dirty="0">
                <a:solidFill>
                  <a:srgbClr val="002060"/>
                </a:solidFill>
              </a:rPr>
              <a:t>※</a:t>
            </a:r>
            <a:r>
              <a:rPr lang="ja-JP" altLang="en-US" dirty="0">
                <a:solidFill>
                  <a:srgbClr val="002060"/>
                </a:solidFill>
              </a:rPr>
              <a:t>都道府県によってがん保障の共済金額の上限が異なり、掛金が異なる場合があります。</a:t>
            </a:r>
          </a:p>
        </p:txBody>
      </p:sp>
      <p:sp>
        <p:nvSpPr>
          <p:cNvPr id="21" name="テキスト ボックス 20"/>
          <p:cNvSpPr txBox="1"/>
          <p:nvPr/>
        </p:nvSpPr>
        <p:spPr>
          <a:xfrm>
            <a:off x="8497372" y="1775592"/>
            <a:ext cx="1232651" cy="400110"/>
          </a:xfrm>
          <a:prstGeom prst="rect">
            <a:avLst/>
          </a:prstGeom>
          <a:noFill/>
        </p:spPr>
        <p:txBody>
          <a:bodyPr wrap="square" rtlCol="0">
            <a:spAutoFit/>
          </a:bodyPr>
          <a:lstStyle/>
          <a:p>
            <a:r>
              <a:rPr lang="ja-JP" altLang="en-US" sz="2000" b="1" dirty="0">
                <a:solidFill>
                  <a:srgbClr val="002060"/>
                </a:solidFill>
              </a:rPr>
              <a:t>単位：円</a:t>
            </a:r>
            <a:endParaRPr lang="en-US" altLang="ja-JP" sz="2000" b="1" dirty="0">
              <a:solidFill>
                <a:srgbClr val="002060"/>
              </a:solidFill>
            </a:endParaRPr>
          </a:p>
        </p:txBody>
      </p:sp>
    </p:spTree>
    <p:extLst>
      <p:ext uri="{BB962C8B-B14F-4D97-AF65-F5344CB8AC3E}">
        <p14:creationId xmlns:p14="http://schemas.microsoft.com/office/powerpoint/2010/main" val="403482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xit" presetSubtype="0" fill="hold" grpId="1" nodeType="withEffect">
                                  <p:stCondLst>
                                    <p:cond delay="0"/>
                                  </p:stCondLst>
                                  <p:childTnLst>
                                    <p:animEffect transition="out" filter="dissolv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dissolve">
                                      <p:cBhvr>
                                        <p:cTn id="35" dur="500"/>
                                        <p:tgtEl>
                                          <p:spTgt spid="19"/>
                                        </p:tgtEl>
                                      </p:cBhvr>
                                    </p:animEffect>
                                  </p:childTnLst>
                                </p:cTn>
                              </p:par>
                              <p:par>
                                <p:cTn id="36" presetID="9" presetClass="exit" presetSubtype="0" fill="hold" grpId="1" nodeType="withEffect">
                                  <p:stCondLst>
                                    <p:cond delay="0"/>
                                  </p:stCondLst>
                                  <p:childTnLst>
                                    <p:animEffect transition="out" filter="dissolv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11" grpId="0" animBg="1"/>
      <p:bldP spid="13"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u="sng" dirty="0">
                <a:solidFill>
                  <a:srgbClr val="002060"/>
                </a:solidFill>
              </a:rPr>
              <a:t>Ⅱ.</a:t>
            </a:r>
            <a:r>
              <a:rPr lang="ja-JP" altLang="en-US" b="1" u="sng" dirty="0">
                <a:solidFill>
                  <a:srgbClr val="002060"/>
                </a:solidFill>
              </a:rPr>
              <a:t>共通しやすい課題と対策</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22</a:t>
            </a:fld>
            <a:endParaRPr kumimoji="1" lang="ja-JP" altLang="en-US" dirty="0">
              <a:solidFill>
                <a:schemeClr val="accent2">
                  <a:lumMod val="50000"/>
                </a:schemeClr>
              </a:solidFill>
            </a:endParaRPr>
          </a:p>
        </p:txBody>
      </p:sp>
      <p:sp>
        <p:nvSpPr>
          <p:cNvPr id="3" name="コンテンツ プレースホルダー 2"/>
          <p:cNvSpPr>
            <a:spLocks noGrp="1"/>
          </p:cNvSpPr>
          <p:nvPr>
            <p:ph sz="quarter" idx="13"/>
          </p:nvPr>
        </p:nvSpPr>
        <p:spPr/>
        <p:txBody>
          <a:bodyPr/>
          <a:lstStyle/>
          <a:p>
            <a:r>
              <a:rPr lang="en-US" altLang="ja-JP" dirty="0"/>
              <a:t>3.</a:t>
            </a:r>
            <a:r>
              <a:rPr lang="ja-JP" altLang="en-US" dirty="0"/>
              <a:t>無駄のない保障の備え方（必要保障額）</a:t>
            </a:r>
            <a:endParaRPr kumimoji="1" lang="ja-JP" altLang="en-US" dirty="0"/>
          </a:p>
        </p:txBody>
      </p:sp>
      <p:pic>
        <p:nvPicPr>
          <p:cNvPr id="13" name="Picture 20" descr="C:\Users\ZZ501619\Desktop\必要保障額アウトライン.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4" y="1932393"/>
            <a:ext cx="4155776" cy="4287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 descr="C:\Users\ZZ501619\Desktop\公的保障.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1182" y="4007718"/>
            <a:ext cx="4186668" cy="22346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C:\Users\ZZ501619\Desktop\職域保障.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0229" y="3080475"/>
            <a:ext cx="2944000" cy="179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 descr="C:\Users\ZZ501619\Desktop\私的保障.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4129" y="1934275"/>
            <a:ext cx="1600000" cy="1546666"/>
          </a:xfrm>
          <a:prstGeom prst="rect">
            <a:avLst/>
          </a:prstGeom>
          <a:noFill/>
          <a:extLst>
            <a:ext uri="{909E8E84-426E-40DD-AFC4-6F175D3DCCD1}">
              <a14:hiddenFill xmlns:a14="http://schemas.microsoft.com/office/drawing/2010/main">
                <a:solidFill>
                  <a:srgbClr val="FFFFFF"/>
                </a:solidFill>
              </a14:hiddenFill>
            </a:ext>
          </a:extLst>
        </p:spPr>
      </p:pic>
      <p:sp>
        <p:nvSpPr>
          <p:cNvPr id="26" name="フリーフォーム 25"/>
          <p:cNvSpPr/>
          <p:nvPr/>
        </p:nvSpPr>
        <p:spPr>
          <a:xfrm flipV="1">
            <a:off x="2189300" y="2682079"/>
            <a:ext cx="1773398" cy="1456781"/>
          </a:xfrm>
          <a:custGeom>
            <a:avLst/>
            <a:gdLst>
              <a:gd name="connsiteX0" fmla="*/ 0 w 828675"/>
              <a:gd name="connsiteY0" fmla="*/ 571500 h 571500"/>
              <a:gd name="connsiteX1" fmla="*/ 295275 w 828675"/>
              <a:gd name="connsiteY1" fmla="*/ 123825 h 571500"/>
              <a:gd name="connsiteX2" fmla="*/ 828675 w 828675"/>
              <a:gd name="connsiteY2" fmla="*/ 0 h 571500"/>
            </a:gdLst>
            <a:ahLst/>
            <a:cxnLst>
              <a:cxn ang="0">
                <a:pos x="connsiteX0" y="connsiteY0"/>
              </a:cxn>
              <a:cxn ang="0">
                <a:pos x="connsiteX1" y="connsiteY1"/>
              </a:cxn>
              <a:cxn ang="0">
                <a:pos x="connsiteX2" y="connsiteY2"/>
              </a:cxn>
            </a:cxnLst>
            <a:rect l="l" t="t" r="r" b="b"/>
            <a:pathLst>
              <a:path w="828675" h="571500">
                <a:moveTo>
                  <a:pt x="0" y="571500"/>
                </a:moveTo>
                <a:cubicBezTo>
                  <a:pt x="78581" y="395287"/>
                  <a:pt x="157163" y="219075"/>
                  <a:pt x="295275" y="123825"/>
                </a:cubicBezTo>
                <a:cubicBezTo>
                  <a:pt x="433387" y="28575"/>
                  <a:pt x="631031" y="14287"/>
                  <a:pt x="828675"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5951260" y="2116443"/>
            <a:ext cx="3820243" cy="1663490"/>
            <a:chOff x="5092807" y="1800224"/>
            <a:chExt cx="3820243" cy="1663490"/>
          </a:xfrm>
        </p:grpSpPr>
        <p:sp>
          <p:nvSpPr>
            <p:cNvPr id="28" name="角丸四角形 27"/>
            <p:cNvSpPr/>
            <p:nvPr/>
          </p:nvSpPr>
          <p:spPr>
            <a:xfrm>
              <a:off x="5606454" y="1800224"/>
              <a:ext cx="3306596" cy="1229915"/>
            </a:xfrm>
            <a:prstGeom prst="roundRect">
              <a:avLst/>
            </a:prstGeom>
            <a:solidFill>
              <a:schemeClr val="bg1"/>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福利厚生の確認が</a:t>
              </a: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最優先</a:t>
              </a:r>
            </a:p>
          </p:txBody>
        </p:sp>
        <p:sp>
          <p:nvSpPr>
            <p:cNvPr id="29" name="二等辺三角形 8"/>
            <p:cNvSpPr/>
            <p:nvPr/>
          </p:nvSpPr>
          <p:spPr>
            <a:xfrm flipV="1">
              <a:off x="5092807" y="3049506"/>
              <a:ext cx="1793223" cy="414208"/>
            </a:xfrm>
            <a:custGeom>
              <a:avLst/>
              <a:gdLst>
                <a:gd name="connsiteX0" fmla="*/ 0 w 209550"/>
                <a:gd name="connsiteY0" fmla="*/ 794278 h 794278"/>
                <a:gd name="connsiteX1" fmla="*/ 104775 w 209550"/>
                <a:gd name="connsiteY1" fmla="*/ 0 h 794278"/>
                <a:gd name="connsiteX2" fmla="*/ 209550 w 209550"/>
                <a:gd name="connsiteY2" fmla="*/ 794278 h 794278"/>
                <a:gd name="connsiteX3" fmla="*/ 0 w 209550"/>
                <a:gd name="connsiteY3" fmla="*/ 794278 h 794278"/>
                <a:gd name="connsiteX0" fmla="*/ 504825 w 714375"/>
                <a:gd name="connsiteY0" fmla="*/ 446615 h 446615"/>
                <a:gd name="connsiteX1" fmla="*/ 0 w 714375"/>
                <a:gd name="connsiteY1" fmla="*/ 0 h 446615"/>
                <a:gd name="connsiteX2" fmla="*/ 714375 w 714375"/>
                <a:gd name="connsiteY2" fmla="*/ 446615 h 446615"/>
                <a:gd name="connsiteX3" fmla="*/ 504825 w 714375"/>
                <a:gd name="connsiteY3" fmla="*/ 446615 h 446615"/>
                <a:gd name="connsiteX0" fmla="*/ 292133 w 501683"/>
                <a:gd name="connsiteY0" fmla="*/ 644129 h 644129"/>
                <a:gd name="connsiteX1" fmla="*/ 0 w 501683"/>
                <a:gd name="connsiteY1" fmla="*/ 0 h 644129"/>
                <a:gd name="connsiteX2" fmla="*/ 501683 w 501683"/>
                <a:gd name="connsiteY2" fmla="*/ 644129 h 644129"/>
                <a:gd name="connsiteX3" fmla="*/ 292133 w 501683"/>
                <a:gd name="connsiteY3" fmla="*/ 644129 h 644129"/>
                <a:gd name="connsiteX0" fmla="*/ 191494 w 401044"/>
                <a:gd name="connsiteY0" fmla="*/ 782864 h 782864"/>
                <a:gd name="connsiteX1" fmla="*/ 0 w 401044"/>
                <a:gd name="connsiteY1" fmla="*/ 0 h 782864"/>
                <a:gd name="connsiteX2" fmla="*/ 401044 w 401044"/>
                <a:gd name="connsiteY2" fmla="*/ 782864 h 782864"/>
                <a:gd name="connsiteX3" fmla="*/ 191494 w 401044"/>
                <a:gd name="connsiteY3" fmla="*/ 782864 h 782864"/>
              </a:gdLst>
              <a:ahLst/>
              <a:cxnLst>
                <a:cxn ang="0">
                  <a:pos x="connsiteX0" y="connsiteY0"/>
                </a:cxn>
                <a:cxn ang="0">
                  <a:pos x="connsiteX1" y="connsiteY1"/>
                </a:cxn>
                <a:cxn ang="0">
                  <a:pos x="connsiteX2" y="connsiteY2"/>
                </a:cxn>
                <a:cxn ang="0">
                  <a:pos x="connsiteX3" y="connsiteY3"/>
                </a:cxn>
              </a:cxnLst>
              <a:rect l="l" t="t" r="r" b="b"/>
              <a:pathLst>
                <a:path w="401044" h="782864">
                  <a:moveTo>
                    <a:pt x="191494" y="782864"/>
                  </a:moveTo>
                  <a:lnTo>
                    <a:pt x="0" y="0"/>
                  </a:lnTo>
                  <a:lnTo>
                    <a:pt x="401044" y="782864"/>
                  </a:lnTo>
                  <a:lnTo>
                    <a:pt x="191494" y="782864"/>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13234" y="1701346"/>
            <a:ext cx="4588895" cy="1384995"/>
          </a:xfrm>
          <a:prstGeom prst="rect">
            <a:avLst/>
          </a:prstGeom>
          <a:noFill/>
        </p:spPr>
        <p:txBody>
          <a:bodyPr wrap="square" rtlCol="0">
            <a:spAutoFit/>
          </a:bodyPr>
          <a:lstStyle/>
          <a:p>
            <a:pPr algn="ctr"/>
            <a:r>
              <a:rPr kumimoji="1" lang="ja-JP" altLang="en-US" sz="2800" b="1" dirty="0">
                <a:solidFill>
                  <a:srgbClr val="C00000"/>
                </a:solidFill>
                <a:latin typeface="Meiryo UI" panose="020B0604030504040204" pitchFamily="50" charset="-128"/>
                <a:ea typeface="Meiryo UI" panose="020B0604030504040204" pitchFamily="50" charset="-128"/>
              </a:rPr>
              <a:t>・家族に遺すお金</a:t>
            </a:r>
            <a:endParaRPr kumimoji="1" lang="en-US" altLang="ja-JP" sz="2800" b="1" dirty="0">
              <a:solidFill>
                <a:srgbClr val="C00000"/>
              </a:solidFill>
              <a:latin typeface="Meiryo UI" panose="020B0604030504040204" pitchFamily="50" charset="-128"/>
              <a:ea typeface="Meiryo UI" panose="020B0604030504040204" pitchFamily="50" charset="-128"/>
            </a:endParaRPr>
          </a:p>
          <a:p>
            <a:pPr algn="ctr"/>
            <a:r>
              <a:rPr lang="ja-JP" altLang="en-US" sz="2800" b="1" dirty="0">
                <a:solidFill>
                  <a:srgbClr val="C00000"/>
                </a:solidFill>
                <a:latin typeface="Meiryo UI" panose="020B0604030504040204" pitchFamily="50" charset="-128"/>
                <a:ea typeface="Meiryo UI" panose="020B0604030504040204" pitchFamily="50" charset="-128"/>
              </a:rPr>
              <a:t>・病気やけがで必要となるお金</a:t>
            </a:r>
            <a:endParaRPr kumimoji="1" lang="ja-JP" altLang="en-US" sz="28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7188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u="sng" dirty="0">
                <a:solidFill>
                  <a:srgbClr val="002060"/>
                </a:solidFill>
              </a:rPr>
              <a:t>Ⅲ.</a:t>
            </a:r>
            <a:r>
              <a:rPr lang="ja-JP" altLang="en-US" b="1" u="sng" dirty="0">
                <a:solidFill>
                  <a:srgbClr val="002060"/>
                </a:solidFill>
              </a:rPr>
              <a:t>保障の充実について</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23</a:t>
            </a:fld>
            <a:endParaRPr kumimoji="1" lang="ja-JP" altLang="en-US" dirty="0">
              <a:solidFill>
                <a:schemeClr val="accent2">
                  <a:lumMod val="50000"/>
                </a:schemeClr>
              </a:solidFill>
            </a:endParaRPr>
          </a:p>
        </p:txBody>
      </p:sp>
      <p:grpSp>
        <p:nvGrpSpPr>
          <p:cNvPr id="6" name="グループ化 5"/>
          <p:cNvGrpSpPr/>
          <p:nvPr/>
        </p:nvGrpSpPr>
        <p:grpSpPr bwMode="gray">
          <a:xfrm>
            <a:off x="-130409" y="2516987"/>
            <a:ext cx="4299246" cy="3679902"/>
            <a:chOff x="-130409" y="2516987"/>
            <a:chExt cx="4299246" cy="3679902"/>
          </a:xfrm>
        </p:grpSpPr>
        <p:grpSp>
          <p:nvGrpSpPr>
            <p:cNvPr id="3" name="グループ化 2"/>
            <p:cNvGrpSpPr/>
            <p:nvPr/>
          </p:nvGrpSpPr>
          <p:grpSpPr bwMode="gray">
            <a:xfrm>
              <a:off x="-130409" y="2516987"/>
              <a:ext cx="4299246" cy="3679902"/>
              <a:chOff x="-130409" y="2516987"/>
              <a:chExt cx="4299246" cy="3679902"/>
            </a:xfrm>
          </p:grpSpPr>
          <p:sp>
            <p:nvSpPr>
              <p:cNvPr id="26" name="楕円 25"/>
              <p:cNvSpPr/>
              <p:nvPr/>
            </p:nvSpPr>
            <p:spPr bwMode="gray">
              <a:xfrm>
                <a:off x="200100"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Meiryo UI" panose="020B0604030504040204" pitchFamily="50" charset="-128"/>
                  <a:ea typeface="Meiryo UI" panose="020B0604030504040204" pitchFamily="50" charset="-128"/>
                </a:endParaRPr>
              </a:p>
            </p:txBody>
          </p:sp>
          <p:sp>
            <p:nvSpPr>
              <p:cNvPr id="27" name="テキスト ボックス 26"/>
              <p:cNvSpPr txBox="1"/>
              <p:nvPr/>
            </p:nvSpPr>
            <p:spPr bwMode="gray">
              <a:xfrm>
                <a:off x="-130409" y="3710606"/>
                <a:ext cx="4299246" cy="1846659"/>
              </a:xfrm>
              <a:prstGeom prst="rect">
                <a:avLst/>
              </a:prstGeom>
              <a:solidFill>
                <a:srgbClr val="FFFFFF">
                  <a:alpha val="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医療保障の充実</a:t>
                </a:r>
                <a:endParaRPr kumimoji="0" lang="en-US" altLang="ja-JP" sz="3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0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　　・</a:t>
                </a:r>
                <a:r>
                  <a:rPr kumimoji="0" lang="ja-JP" altLang="en-US" sz="28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がん保障</a:t>
                </a:r>
                <a:endParaRPr kumimoji="0" lang="en-US" altLang="ja-JP" sz="28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rPr>
                  <a:t>　　</a:t>
                </a:r>
                <a:r>
                  <a:rPr kumimoji="0" lang="ja-JP" altLang="en-US" sz="28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a:t>
                </a:r>
                <a:r>
                  <a:rPr kumimoji="0" lang="ja-JP" altLang="en-US" sz="28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先進医療保障 </a:t>
                </a:r>
                <a:r>
                  <a:rPr kumimoji="0" lang="ja-JP" altLang="en-US" sz="20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など</a:t>
                </a:r>
                <a:endParaRPr kumimoji="0" lang="en-US" altLang="ja-JP" sz="28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pic>
          <p:nvPicPr>
            <p:cNvPr id="28" name="図 27"/>
            <p:cNvPicPr>
              <a:picLocks noChangeAspect="1"/>
            </p:cNvPicPr>
            <p:nvPr/>
          </p:nvPicPr>
          <p:blipFill>
            <a:blip r:embed="rId3">
              <a:extLst>
                <a:ext uri="{BEBA8EAE-BF5A-486C-A8C5-ECC9F3942E4B}">
                  <a14:imgProps xmlns:a14="http://schemas.microsoft.com/office/drawing/2010/main">
                    <a14:imgLayer r:embed="rId4">
                      <a14:imgEffect>
                        <a14:backgroundRemoval t="0" b="97802" l="9375" r="97917">
                          <a14:backgroundMark x1="19792" y1="89011" x2="19792" y2="89011"/>
                          <a14:backgroundMark x1="23958" y1="91209" x2="23958" y2="91209"/>
                          <a14:backgroundMark x1="25000" y1="86813" x2="25000" y2="86813"/>
                          <a14:backgroundMark x1="19792" y1="80220" x2="19792" y2="80220"/>
                        </a14:backgroundRemoval>
                      </a14:imgEffect>
                    </a14:imgLayer>
                  </a14:imgProps>
                </a:ext>
              </a:extLst>
            </a:blip>
            <a:stretch>
              <a:fillRect/>
            </a:stretch>
          </p:blipFill>
          <p:spPr bwMode="gray">
            <a:xfrm>
              <a:off x="1562014" y="2800115"/>
              <a:ext cx="914400" cy="866775"/>
            </a:xfrm>
            <a:prstGeom prst="rect">
              <a:avLst/>
            </a:prstGeom>
          </p:spPr>
        </p:pic>
      </p:grpSp>
      <p:grpSp>
        <p:nvGrpSpPr>
          <p:cNvPr id="8" name="グループ化 7"/>
          <p:cNvGrpSpPr/>
          <p:nvPr/>
        </p:nvGrpSpPr>
        <p:grpSpPr bwMode="gray">
          <a:xfrm>
            <a:off x="3671160" y="2516987"/>
            <a:ext cx="4883523" cy="3679902"/>
            <a:chOff x="3671160" y="2516987"/>
            <a:chExt cx="4883523" cy="3679902"/>
          </a:xfrm>
        </p:grpSpPr>
        <p:grpSp>
          <p:nvGrpSpPr>
            <p:cNvPr id="7" name="グループ化 6"/>
            <p:cNvGrpSpPr/>
            <p:nvPr/>
          </p:nvGrpSpPr>
          <p:grpSpPr bwMode="gray">
            <a:xfrm>
              <a:off x="3671160" y="2516987"/>
              <a:ext cx="4883523" cy="3679902"/>
              <a:chOff x="3671160" y="2516987"/>
              <a:chExt cx="4883523" cy="3679902"/>
            </a:xfrm>
          </p:grpSpPr>
          <p:sp>
            <p:nvSpPr>
              <p:cNvPr id="23" name="楕円 22"/>
              <p:cNvSpPr/>
              <p:nvPr/>
            </p:nvSpPr>
            <p:spPr bwMode="gray">
              <a:xfrm>
                <a:off x="4144523"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Meiryo UI" panose="020B0604030504040204" pitchFamily="50" charset="-128"/>
                  <a:ea typeface="Meiryo UI" panose="020B0604030504040204" pitchFamily="50" charset="-128"/>
                </a:endParaRPr>
              </a:p>
            </p:txBody>
          </p:sp>
          <p:sp>
            <p:nvSpPr>
              <p:cNvPr id="24" name="テキスト ボックス 23"/>
              <p:cNvSpPr txBox="1"/>
              <p:nvPr/>
            </p:nvSpPr>
            <p:spPr bwMode="gray">
              <a:xfrm>
                <a:off x="3671160" y="3829268"/>
                <a:ext cx="4883523" cy="1446550"/>
              </a:xfrm>
              <a:prstGeom prst="rect">
                <a:avLst/>
              </a:prstGeom>
              <a:solidFill>
                <a:srgbClr val="FFFFFF">
                  <a:alpha val="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sng"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男女別・年齢群団別</a:t>
                </a:r>
                <a:endParaRPr kumimoji="0" lang="en-US" altLang="ja-JP"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掛金体系への変更</a:t>
                </a:r>
                <a:endParaRPr kumimoji="0" lang="en-US" altLang="ja-JP"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pic>
          <p:nvPicPr>
            <p:cNvPr id="29" name="図 28"/>
            <p:cNvPicPr>
              <a:picLocks noChangeAspect="1"/>
            </p:cNvPicPr>
            <p:nvPr/>
          </p:nvPicPr>
          <p:blipFill>
            <a:blip r:embed="rId5">
              <a:extLst>
                <a:ext uri="{BEBA8EAE-BF5A-486C-A8C5-ECC9F3942E4B}">
                  <a14:imgProps xmlns:a14="http://schemas.microsoft.com/office/drawing/2010/main">
                    <a14:imgLayer r:embed="rId6">
                      <a14:imgEffect>
                        <a14:backgroundRemoval t="0" b="96667" l="0" r="94681">
                          <a14:backgroundMark x1="8511" y1="6667" x2="8511" y2="6667"/>
                          <a14:backgroundMark x1="61702" y1="2222" x2="61702" y2="2222"/>
                          <a14:backgroundMark x1="17021" y1="92222" x2="19149" y2="93333"/>
                          <a14:backgroundMark x1="18085" y1="87778" x2="18085" y2="87778"/>
                          <a14:backgroundMark x1="19149" y1="85556" x2="19149" y2="85556"/>
                          <a14:backgroundMark x1="14894" y1="4444" x2="14894" y2="4444"/>
                          <a14:backgroundMark x1="76596" y1="4444" x2="76596" y2="4444"/>
                        </a14:backgroundRemoval>
                      </a14:imgEffect>
                    </a14:imgLayer>
                  </a14:imgProps>
                </a:ext>
              </a:extLst>
            </a:blip>
            <a:stretch>
              <a:fillRect/>
            </a:stretch>
          </p:blipFill>
          <p:spPr bwMode="gray">
            <a:xfrm>
              <a:off x="5659906" y="2867016"/>
              <a:ext cx="895350" cy="857250"/>
            </a:xfrm>
            <a:prstGeom prst="rect">
              <a:avLst/>
            </a:prstGeom>
          </p:spPr>
        </p:pic>
      </p:grpSp>
      <p:grpSp>
        <p:nvGrpSpPr>
          <p:cNvPr id="10" name="グループ化 9"/>
          <p:cNvGrpSpPr/>
          <p:nvPr/>
        </p:nvGrpSpPr>
        <p:grpSpPr bwMode="gray">
          <a:xfrm>
            <a:off x="7661861" y="2516987"/>
            <a:ext cx="4899588" cy="3679902"/>
            <a:chOff x="7661861" y="2516987"/>
            <a:chExt cx="4899588" cy="3679902"/>
          </a:xfrm>
        </p:grpSpPr>
        <p:grpSp>
          <p:nvGrpSpPr>
            <p:cNvPr id="9" name="グループ化 8"/>
            <p:cNvGrpSpPr/>
            <p:nvPr/>
          </p:nvGrpSpPr>
          <p:grpSpPr bwMode="gray">
            <a:xfrm>
              <a:off x="7661861" y="2516987"/>
              <a:ext cx="4899588" cy="3679902"/>
              <a:chOff x="7661861" y="2516987"/>
              <a:chExt cx="4899588" cy="3679902"/>
            </a:xfrm>
          </p:grpSpPr>
          <p:sp>
            <p:nvSpPr>
              <p:cNvPr id="20" name="楕円 19"/>
              <p:cNvSpPr/>
              <p:nvPr/>
            </p:nvSpPr>
            <p:spPr bwMode="gray">
              <a:xfrm>
                <a:off x="8197567" y="2516987"/>
                <a:ext cx="3828176" cy="3679902"/>
              </a:xfrm>
              <a:prstGeom prst="ellipse">
                <a:avLst/>
              </a:prstGeom>
              <a:gradFill rotWithShape="1">
                <a:gsLst>
                  <a:gs pos="0">
                    <a:srgbClr val="FFEFC1">
                      <a:tint val="65000"/>
                      <a:lumMod val="110000"/>
                    </a:srgbClr>
                  </a:gs>
                  <a:gs pos="88000">
                    <a:srgbClr val="FFEFC1">
                      <a:tint val="90000"/>
                    </a:srgbClr>
                  </a:gs>
                </a:gsLst>
                <a:lin ang="5400000" scaled="0"/>
              </a:gradFill>
              <a:ln w="12700" cap="rnd" cmpd="sng" algn="ctr">
                <a:solidFill>
                  <a:srgbClr val="FFEFC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7F7F7F"/>
                  </a:solidFill>
                  <a:effectLst/>
                  <a:uLnTx/>
                  <a:uFillTx/>
                  <a:latin typeface="Meiryo UI" panose="020B0604030504040204" pitchFamily="50" charset="-128"/>
                  <a:ea typeface="Meiryo UI" panose="020B0604030504040204" pitchFamily="50" charset="-128"/>
                </a:endParaRPr>
              </a:p>
            </p:txBody>
          </p:sp>
          <p:sp>
            <p:nvSpPr>
              <p:cNvPr id="21" name="テキスト ボックス 20"/>
              <p:cNvSpPr txBox="1"/>
              <p:nvPr/>
            </p:nvSpPr>
            <p:spPr bwMode="gray">
              <a:xfrm>
                <a:off x="7661861" y="3306048"/>
                <a:ext cx="4899588" cy="2492990"/>
              </a:xfrm>
              <a:prstGeom prst="rect">
                <a:avLst/>
              </a:prstGeom>
              <a:solidFill>
                <a:srgbClr val="FFFFFF">
                  <a:alpha val="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3600" b="1" i="0" u="none" strike="noStrike" kern="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err="1">
                    <a:ln>
                      <a:noFill/>
                    </a:ln>
                    <a:solidFill>
                      <a:srgbClr val="006600"/>
                    </a:solidFill>
                    <a:effectLst/>
                    <a:uLnTx/>
                    <a:uFillTx/>
                    <a:latin typeface="Meiryo UI" panose="020B0604030504040204" pitchFamily="50" charset="-128"/>
                    <a:ea typeface="Meiryo UI" panose="020B0604030504040204" pitchFamily="50" charset="-128"/>
                  </a:rPr>
                  <a:t>じちろう</a:t>
                </a:r>
                <a:r>
                  <a:rPr kumimoji="0" lang="ja-JP" altLang="en-US"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退職者</a:t>
                </a:r>
                <a:endParaRPr kumimoji="0" lang="en-US" altLang="ja-JP"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rPr>
                  <a:t>団体生命共済</a:t>
                </a:r>
                <a:endParaRPr kumimoji="0" lang="en-US" altLang="ja-JP" sz="3200" b="1" i="0" u="none" strike="noStrike" kern="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rPr>
                  <a:t>の新設</a:t>
                </a:r>
                <a:endParaRPr kumimoji="0" lang="en-US" altLang="ja-JP" sz="3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sng"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grpSp>
        <p:pic>
          <p:nvPicPr>
            <p:cNvPr id="30" name="図 29"/>
            <p:cNvPicPr>
              <a:picLocks noChangeAspect="1"/>
            </p:cNvPicPr>
            <p:nvPr/>
          </p:nvPicPr>
          <p:blipFill>
            <a:blip r:embed="rId7">
              <a:extLst>
                <a:ext uri="{BEBA8EAE-BF5A-486C-A8C5-ECC9F3942E4B}">
                  <a14:imgProps xmlns:a14="http://schemas.microsoft.com/office/drawing/2010/main">
                    <a14:imgLayer r:embed="rId8">
                      <a14:imgEffect>
                        <a14:backgroundRemoval t="3297" b="97802" l="0" r="100000">
                          <a14:backgroundMark x1="14444" y1="87912" x2="14444" y2="87912"/>
                          <a14:backgroundMark x1="21111" y1="94505" x2="21111" y2="94505"/>
                          <a14:backgroundMark x1="20000" y1="90110" x2="20000" y2="90110"/>
                          <a14:backgroundMark x1="18889" y1="87912" x2="18889" y2="87912"/>
                          <a14:backgroundMark x1="14444" y1="83516" x2="14444" y2="83516"/>
                          <a14:backgroundMark x1="12222" y1="81319" x2="12222" y2="81319"/>
                          <a14:backgroundMark x1="14444" y1="81319" x2="14444" y2="81319"/>
                          <a14:backgroundMark x1="18889" y1="86813" x2="18889" y2="86813"/>
                          <a14:backgroundMark x1="95556" y1="50549" x2="95556" y2="50549"/>
                        </a14:backgroundRemoval>
                      </a14:imgEffect>
                    </a14:imgLayer>
                  </a14:imgProps>
                </a:ext>
              </a:extLst>
            </a:blip>
            <a:stretch>
              <a:fillRect/>
            </a:stretch>
          </p:blipFill>
          <p:spPr bwMode="gray">
            <a:xfrm>
              <a:off x="9683030" y="2846545"/>
              <a:ext cx="857250" cy="866775"/>
            </a:xfrm>
            <a:prstGeom prst="rect">
              <a:avLst/>
            </a:prstGeom>
          </p:spPr>
        </p:pic>
      </p:grpSp>
      <p:sp>
        <p:nvSpPr>
          <p:cNvPr id="5" name="楕円 4"/>
          <p:cNvSpPr/>
          <p:nvPr/>
        </p:nvSpPr>
        <p:spPr>
          <a:xfrm>
            <a:off x="8221223" y="2516987"/>
            <a:ext cx="3828176" cy="368031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5" name="コンテンツ プレースホルダー 1"/>
          <p:cNvSpPr>
            <a:spLocks noGrp="1"/>
          </p:cNvSpPr>
          <p:nvPr>
            <p:ph sz="quarter" idx="13"/>
          </p:nvPr>
        </p:nvSpPr>
        <p:spPr>
          <a:xfrm>
            <a:off x="423334" y="925618"/>
            <a:ext cx="9308495" cy="584200"/>
          </a:xfrm>
        </p:spPr>
        <p:txBody>
          <a:bodyPr/>
          <a:lstStyle/>
          <a:p>
            <a:r>
              <a:rPr lang="ja-JP" altLang="en-US" dirty="0"/>
              <a:t>団体生命共済の制度改定ポイント</a:t>
            </a:r>
          </a:p>
        </p:txBody>
      </p:sp>
    </p:spTree>
    <p:extLst>
      <p:ext uri="{BB962C8B-B14F-4D97-AF65-F5344CB8AC3E}">
        <p14:creationId xmlns:p14="http://schemas.microsoft.com/office/powerpoint/2010/main" val="118116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p:txBody>
          <a:bodyPr>
            <a:noAutofit/>
          </a:bodyPr>
          <a:lstStyle/>
          <a:p>
            <a:r>
              <a:rPr kumimoji="1" lang="en-US" altLang="ja-JP" b="1" u="sng" dirty="0">
                <a:solidFill>
                  <a:srgbClr val="002060"/>
                </a:solidFill>
              </a:rPr>
              <a:t>Ⅲ.</a:t>
            </a:r>
            <a:r>
              <a:rPr kumimoji="1" lang="ja-JP" altLang="en-US" b="1" u="sng" dirty="0">
                <a:solidFill>
                  <a:srgbClr val="002060"/>
                </a:solidFill>
              </a:rPr>
              <a:t>保障の充実について</a:t>
            </a:r>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24</a:t>
            </a:fld>
            <a:endParaRPr kumimoji="1" lang="ja-JP" altLang="en-US">
              <a:solidFill>
                <a:schemeClr val="accent2">
                  <a:lumMod val="50000"/>
                </a:schemeClr>
              </a:solidFill>
            </a:endParaRPr>
          </a:p>
        </p:txBody>
      </p:sp>
      <p:pic>
        <p:nvPicPr>
          <p:cNvPr id="38" name="図 37"/>
          <p:cNvPicPr>
            <a:picLocks noChangeAspect="1"/>
          </p:cNvPicPr>
          <p:nvPr/>
        </p:nvPicPr>
        <p:blipFill>
          <a:blip r:embed="rId3"/>
          <a:stretch>
            <a:fillRect/>
          </a:stretch>
        </p:blipFill>
        <p:spPr>
          <a:xfrm>
            <a:off x="1362942" y="2905248"/>
            <a:ext cx="8776107" cy="3469370"/>
          </a:xfrm>
          <a:prstGeom prst="rect">
            <a:avLst/>
          </a:prstGeom>
        </p:spPr>
      </p:pic>
      <p:sp>
        <p:nvSpPr>
          <p:cNvPr id="2" name="テキスト ボックス 1"/>
          <p:cNvSpPr txBox="1"/>
          <p:nvPr/>
        </p:nvSpPr>
        <p:spPr>
          <a:xfrm>
            <a:off x="609599" y="1790700"/>
            <a:ext cx="9529449" cy="954107"/>
          </a:xfrm>
          <a:prstGeom prst="rect">
            <a:avLst/>
          </a:prstGeom>
          <a:noFill/>
        </p:spPr>
        <p:txBody>
          <a:bodyPr wrap="square" rtlCol="0">
            <a:spAutoFit/>
          </a:bodyPr>
          <a:lstStyle/>
          <a:p>
            <a:r>
              <a:rPr kumimoji="1" lang="ja-JP" altLang="en-US" sz="2800" b="1" dirty="0">
                <a:solidFill>
                  <a:srgbClr val="002060"/>
                </a:solidFill>
                <a:latin typeface="Meiryo UI" panose="020B0604030504040204" pitchFamily="50" charset="-128"/>
                <a:ea typeface="Meiryo UI" panose="020B0604030504040204" pitchFamily="50" charset="-128"/>
              </a:rPr>
              <a:t>団体生命共済加入者が移行加入できる</a:t>
            </a:r>
            <a:endParaRPr kumimoji="1" lang="en-US" altLang="ja-JP" sz="2800" b="1" dirty="0">
              <a:solidFill>
                <a:srgbClr val="002060"/>
              </a:solidFill>
              <a:latin typeface="Meiryo UI" panose="020B0604030504040204" pitchFamily="50" charset="-128"/>
              <a:ea typeface="Meiryo UI" panose="020B0604030504040204" pitchFamily="50" charset="-128"/>
            </a:endParaRPr>
          </a:p>
          <a:p>
            <a:r>
              <a:rPr lang="ja-JP" altLang="en-US" sz="2800" b="1" dirty="0">
                <a:solidFill>
                  <a:srgbClr val="002060"/>
                </a:solidFill>
                <a:latin typeface="Meiryo UI" panose="020B0604030504040204" pitchFamily="50" charset="-128"/>
                <a:ea typeface="Meiryo UI" panose="020B0604030504040204" pitchFamily="50" charset="-128"/>
              </a:rPr>
              <a:t>スケールメリットを活かした手ごろな掛金の退職後保障</a:t>
            </a:r>
            <a:endParaRPr kumimoji="1" lang="ja-JP" altLang="en-US" sz="2800" b="1" dirty="0">
              <a:solidFill>
                <a:srgbClr val="002060"/>
              </a:solidFill>
              <a:latin typeface="Meiryo UI" panose="020B0604030504040204" pitchFamily="50" charset="-128"/>
              <a:ea typeface="Meiryo UI" panose="020B0604030504040204" pitchFamily="50" charset="-128"/>
            </a:endParaRPr>
          </a:p>
        </p:txBody>
      </p:sp>
      <p:sp>
        <p:nvSpPr>
          <p:cNvPr id="9" name="コンテンツ プレースホルダー 1"/>
          <p:cNvSpPr>
            <a:spLocks noGrp="1"/>
          </p:cNvSpPr>
          <p:nvPr>
            <p:ph sz="quarter" idx="13"/>
          </p:nvPr>
        </p:nvSpPr>
        <p:spPr>
          <a:xfrm>
            <a:off x="423334" y="925618"/>
            <a:ext cx="9308495" cy="584200"/>
          </a:xfrm>
        </p:spPr>
        <p:txBody>
          <a:bodyPr/>
          <a:lstStyle/>
          <a:p>
            <a:r>
              <a:rPr lang="en-US" altLang="ja-JP" dirty="0"/>
              <a:t>4.</a:t>
            </a:r>
            <a:r>
              <a:rPr lang="ja-JP" altLang="en-US" dirty="0"/>
              <a:t>退職後の保障について（概要）</a:t>
            </a:r>
          </a:p>
        </p:txBody>
      </p:sp>
    </p:spTree>
    <p:extLst>
      <p:ext uri="{BB962C8B-B14F-4D97-AF65-F5344CB8AC3E}">
        <p14:creationId xmlns:p14="http://schemas.microsoft.com/office/powerpoint/2010/main" val="16510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p:txBody>
          <a:bodyPr>
            <a:noAutofit/>
          </a:bodyPr>
          <a:lstStyle/>
          <a:p>
            <a:r>
              <a:rPr kumimoji="1" lang="en-US" altLang="ja-JP" b="1" u="sng" dirty="0">
                <a:solidFill>
                  <a:srgbClr val="002060"/>
                </a:solidFill>
              </a:rPr>
              <a:t>Ⅲ.</a:t>
            </a:r>
            <a:r>
              <a:rPr kumimoji="1" lang="ja-JP" altLang="en-US" b="1" u="sng" dirty="0">
                <a:solidFill>
                  <a:srgbClr val="002060"/>
                </a:solidFill>
              </a:rPr>
              <a:t>保障の充実について</a:t>
            </a:r>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25</a:t>
            </a:fld>
            <a:endParaRPr kumimoji="1" lang="ja-JP" altLang="en-US">
              <a:solidFill>
                <a:schemeClr val="accent2">
                  <a:lumMod val="50000"/>
                </a:schemeClr>
              </a:solidFill>
            </a:endParaRPr>
          </a:p>
        </p:txBody>
      </p:sp>
      <p:pic>
        <p:nvPicPr>
          <p:cNvPr id="38" name="図 37"/>
          <p:cNvPicPr>
            <a:picLocks noChangeAspect="1"/>
          </p:cNvPicPr>
          <p:nvPr/>
        </p:nvPicPr>
        <p:blipFill>
          <a:blip r:embed="rId3"/>
          <a:stretch>
            <a:fillRect/>
          </a:stretch>
        </p:blipFill>
        <p:spPr>
          <a:xfrm>
            <a:off x="838200" y="2034798"/>
            <a:ext cx="9504049" cy="4352871"/>
          </a:xfrm>
          <a:prstGeom prst="rect">
            <a:avLst/>
          </a:prstGeom>
        </p:spPr>
      </p:pic>
      <p:sp>
        <p:nvSpPr>
          <p:cNvPr id="8" name="コンテンツ プレースホルダー 1"/>
          <p:cNvSpPr>
            <a:spLocks noGrp="1"/>
          </p:cNvSpPr>
          <p:nvPr>
            <p:ph sz="quarter" idx="13"/>
          </p:nvPr>
        </p:nvSpPr>
        <p:spPr>
          <a:xfrm>
            <a:off x="423334" y="925618"/>
            <a:ext cx="9308495" cy="584200"/>
          </a:xfrm>
        </p:spPr>
        <p:txBody>
          <a:bodyPr>
            <a:normAutofit/>
          </a:bodyPr>
          <a:lstStyle/>
          <a:p>
            <a:r>
              <a:rPr lang="en-US" altLang="ja-JP" dirty="0"/>
              <a:t>4.</a:t>
            </a:r>
            <a:r>
              <a:rPr lang="ja-JP" altLang="en-US" dirty="0"/>
              <a:t>退職後の保障について（概要）</a:t>
            </a:r>
          </a:p>
        </p:txBody>
      </p:sp>
    </p:spTree>
    <p:extLst>
      <p:ext uri="{BB962C8B-B14F-4D97-AF65-F5344CB8AC3E}">
        <p14:creationId xmlns:p14="http://schemas.microsoft.com/office/powerpoint/2010/main" val="311378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楕円 9"/>
          <p:cNvSpPr/>
          <p:nvPr/>
        </p:nvSpPr>
        <p:spPr>
          <a:xfrm>
            <a:off x="439918" y="3235567"/>
            <a:ext cx="9337128" cy="3548417"/>
          </a:xfrm>
          <a:prstGeom prst="ellipse">
            <a:avLst/>
          </a:prstGeom>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a:spLocks noGrp="1"/>
          </p:cNvSpPr>
          <p:nvPr>
            <p:ph type="title"/>
          </p:nvPr>
        </p:nvSpPr>
        <p:spPr/>
        <p:txBody>
          <a:bodyPr>
            <a:noAutofit/>
          </a:bodyPr>
          <a:lstStyle/>
          <a:p>
            <a:r>
              <a:rPr kumimoji="1" lang="en-US" altLang="ja-JP" b="1" u="sng" dirty="0">
                <a:solidFill>
                  <a:srgbClr val="002060"/>
                </a:solidFill>
              </a:rPr>
              <a:t>Ⅲ.</a:t>
            </a:r>
            <a:r>
              <a:rPr kumimoji="1" lang="ja-JP" altLang="en-US" b="1" u="sng" dirty="0">
                <a:solidFill>
                  <a:srgbClr val="002060"/>
                </a:solidFill>
              </a:rPr>
              <a:t>保障の充実について</a:t>
            </a:r>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26</a:t>
            </a:fld>
            <a:endParaRPr kumimoji="1" lang="ja-JP" altLang="en-US" dirty="0">
              <a:solidFill>
                <a:schemeClr val="accent2">
                  <a:lumMod val="50000"/>
                </a:schemeClr>
              </a:solidFill>
            </a:endParaRPr>
          </a:p>
        </p:txBody>
      </p:sp>
      <p:sp>
        <p:nvSpPr>
          <p:cNvPr id="6" name="コンテンツ プレースホルダー 5"/>
          <p:cNvSpPr>
            <a:spLocks noGrp="1"/>
          </p:cNvSpPr>
          <p:nvPr>
            <p:ph sz="quarter" idx="14"/>
          </p:nvPr>
        </p:nvSpPr>
        <p:spPr bwMode="gray"/>
        <p:txBody>
          <a:bodyPr>
            <a:normAutofit fontScale="92500" lnSpcReduction="10000"/>
          </a:bodyPr>
          <a:lstStyle/>
          <a:p>
            <a:r>
              <a:rPr kumimoji="1" lang="ja-JP" altLang="en-US" b="1" dirty="0"/>
              <a:t>積立金が多いと「退職後」の選択肢を広げられる</a:t>
            </a:r>
            <a:r>
              <a:rPr kumimoji="1" lang="en-US" altLang="ja-JP" b="1" dirty="0"/>
              <a:t/>
            </a:r>
            <a:br>
              <a:rPr kumimoji="1" lang="en-US" altLang="ja-JP" b="1" dirty="0"/>
            </a:br>
            <a:endParaRPr kumimoji="1" lang="en-US" altLang="ja-JP" b="1" dirty="0"/>
          </a:p>
          <a:p>
            <a:r>
              <a:rPr kumimoji="1" lang="ja-JP" altLang="en-US" b="1" dirty="0"/>
              <a:t>①まとまったお金を払い込む「随時払」の活用</a:t>
            </a:r>
            <a:endParaRPr lang="en-US" altLang="ja-JP" b="1" dirty="0"/>
          </a:p>
          <a:p>
            <a:r>
              <a:rPr kumimoji="1" lang="en-US" altLang="ja-JP" b="1" dirty="0"/>
              <a:t/>
            </a:r>
            <a:br>
              <a:rPr kumimoji="1" lang="en-US" altLang="ja-JP" b="1" dirty="0"/>
            </a:br>
            <a:r>
              <a:rPr kumimoji="1" lang="ja-JP" altLang="en-US" b="1" dirty="0"/>
              <a:t>②</a:t>
            </a:r>
            <a:r>
              <a:rPr lang="ja-JP" altLang="en-US" b="1" i="1" dirty="0"/>
              <a:t>長期共済の積立金はご自身とご家族の状況に合わせて活用</a:t>
            </a:r>
            <a:endParaRPr lang="en-US" altLang="ja-JP" b="1" i="1" dirty="0"/>
          </a:p>
          <a:p>
            <a:endParaRPr lang="en-US" altLang="ja-JP" b="1" dirty="0"/>
          </a:p>
          <a:p>
            <a:r>
              <a:rPr lang="ja-JP" altLang="en-US" b="1" dirty="0"/>
              <a:t>③税制適格年金の積立金は定期</a:t>
            </a:r>
            <a:r>
              <a:rPr lang="en-US" altLang="ja-JP" b="1" dirty="0"/>
              <a:t>/</a:t>
            </a:r>
            <a:r>
              <a:rPr lang="ja-JP" altLang="en-US" b="1" dirty="0"/>
              <a:t>終身年金給付から選択できる</a:t>
            </a:r>
            <a:endParaRPr lang="en-US" altLang="ja-JP" b="1" dirty="0"/>
          </a:p>
          <a:p>
            <a:r>
              <a:rPr lang="ja-JP" altLang="en-US" b="1" dirty="0"/>
              <a:t>　</a:t>
            </a:r>
            <a:endParaRPr lang="en-US" altLang="ja-JP" b="1" dirty="0"/>
          </a:p>
          <a:p>
            <a:pPr algn="ctr"/>
            <a:r>
              <a:rPr lang="ja-JP" altLang="en-US" sz="3600" b="1" dirty="0">
                <a:solidFill>
                  <a:srgbClr val="C00000"/>
                </a:solidFill>
              </a:rPr>
              <a:t>人生で最も若い「今」から備える</a:t>
            </a:r>
            <a:r>
              <a:rPr lang="en-US" altLang="ja-JP" sz="3600" b="1" dirty="0">
                <a:solidFill>
                  <a:srgbClr val="C00000"/>
                </a:solidFill>
              </a:rPr>
              <a:t/>
            </a:r>
            <a:br>
              <a:rPr lang="en-US" altLang="ja-JP" sz="3600" b="1" dirty="0">
                <a:solidFill>
                  <a:srgbClr val="C00000"/>
                </a:solidFill>
              </a:rPr>
            </a:br>
            <a:r>
              <a:rPr lang="ja-JP" altLang="en-US" sz="2600" b="1" dirty="0">
                <a:solidFill>
                  <a:srgbClr val="C00000"/>
                </a:solidFill>
              </a:rPr>
              <a:t>（時間は戻せない）</a:t>
            </a:r>
            <a:endParaRPr lang="ja-JP" altLang="en-US" sz="3600" b="1" dirty="0">
              <a:solidFill>
                <a:srgbClr val="C00000"/>
              </a:solidFill>
            </a:endParaRPr>
          </a:p>
          <a:p>
            <a:endParaRPr kumimoji="1" lang="ja-JP" altLang="en-US" b="1" dirty="0"/>
          </a:p>
        </p:txBody>
      </p:sp>
      <p:sp>
        <p:nvSpPr>
          <p:cNvPr id="9" name="コンテンツ プレースホルダー 1"/>
          <p:cNvSpPr>
            <a:spLocks noGrp="1"/>
          </p:cNvSpPr>
          <p:nvPr>
            <p:ph sz="quarter" idx="13"/>
          </p:nvPr>
        </p:nvSpPr>
        <p:spPr>
          <a:xfrm>
            <a:off x="423334" y="925618"/>
            <a:ext cx="9308495" cy="584200"/>
          </a:xfrm>
        </p:spPr>
        <p:txBody>
          <a:bodyPr>
            <a:normAutofit/>
          </a:bodyPr>
          <a:lstStyle/>
          <a:p>
            <a:r>
              <a:rPr lang="en-US" altLang="ja-JP" dirty="0"/>
              <a:t>5.</a:t>
            </a:r>
            <a:r>
              <a:rPr lang="ja-JP" altLang="en-US" dirty="0"/>
              <a:t>長期共済と税制適格年金の活用</a:t>
            </a:r>
          </a:p>
        </p:txBody>
      </p:sp>
      <p:sp>
        <p:nvSpPr>
          <p:cNvPr id="2" name="テキスト ボックス 1"/>
          <p:cNvSpPr txBox="1"/>
          <p:nvPr/>
        </p:nvSpPr>
        <p:spPr>
          <a:xfrm>
            <a:off x="838200" y="3030885"/>
            <a:ext cx="5899150" cy="369332"/>
          </a:xfrm>
          <a:prstGeom prst="rect">
            <a:avLst/>
          </a:prstGeom>
          <a:noFill/>
        </p:spPr>
        <p:txBody>
          <a:bodyPr wrap="square" rtlCol="0">
            <a:spAutoFit/>
          </a:bodyPr>
          <a:lstStyle/>
          <a:p>
            <a:r>
              <a:rPr kumimoji="1" lang="en-US" altLang="ja-JP" dirty="0">
                <a:solidFill>
                  <a:srgbClr val="002060"/>
                </a:solidFill>
              </a:rPr>
              <a:t>※</a:t>
            </a:r>
            <a:r>
              <a:rPr kumimoji="1" lang="ja-JP" altLang="en-US" dirty="0">
                <a:solidFill>
                  <a:srgbClr val="002060"/>
                </a:solidFill>
              </a:rPr>
              <a:t>随時払を取り扱っていない組合もあります。</a:t>
            </a:r>
          </a:p>
        </p:txBody>
      </p:sp>
    </p:spTree>
    <p:extLst>
      <p:ext uri="{BB962C8B-B14F-4D97-AF65-F5344CB8AC3E}">
        <p14:creationId xmlns:p14="http://schemas.microsoft.com/office/powerpoint/2010/main" val="339805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dissolv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dissolve">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その他の保障も点検・見直し</a:t>
            </a:r>
          </a:p>
        </p:txBody>
      </p:sp>
      <p:sp>
        <p:nvSpPr>
          <p:cNvPr id="3" name="スライド番号プレースホルダー 2"/>
          <p:cNvSpPr>
            <a:spLocks noGrp="1"/>
          </p:cNvSpPr>
          <p:nvPr>
            <p:ph type="sldNum" sz="quarter" idx="12"/>
          </p:nvPr>
        </p:nvSpPr>
        <p:spPr/>
        <p:txBody>
          <a:bodyPr/>
          <a:lstStyle/>
          <a:p>
            <a:fld id="{47228C29-2B79-4EE8-9B27-8EAFC38607DB}" type="slidenum">
              <a:rPr lang="ja-JP" altLang="en-US" smtClean="0"/>
              <a:pPr/>
              <a:t>27</a:t>
            </a:fld>
            <a:endParaRPr lang="ja-JP" altLang="en-US" dirty="0"/>
          </a:p>
        </p:txBody>
      </p:sp>
      <p:sp>
        <p:nvSpPr>
          <p:cNvPr id="9" name="テキスト ボックス 8"/>
          <p:cNvSpPr txBox="1"/>
          <p:nvPr/>
        </p:nvSpPr>
        <p:spPr>
          <a:xfrm>
            <a:off x="2623457" y="5584371"/>
            <a:ext cx="5442857" cy="369332"/>
          </a:xfrm>
          <a:prstGeom prst="rect">
            <a:avLst/>
          </a:prstGeom>
          <a:noFill/>
        </p:spPr>
        <p:txBody>
          <a:bodyPr wrap="square" rtlCol="0">
            <a:spAutoFit/>
          </a:bodyPr>
          <a:lstStyle/>
          <a:p>
            <a:endParaRPr kumimoji="1" lang="ja-JP" altLang="en-US" dirty="0">
              <a:latin typeface="Meiryo UI" panose="020B0604030504040204" pitchFamily="50" charset="-128"/>
              <a:ea typeface="Meiryo UI" panose="020B0604030504040204" pitchFamily="50" charset="-128"/>
            </a:endParaRPr>
          </a:p>
        </p:txBody>
      </p:sp>
      <p:sp>
        <p:nvSpPr>
          <p:cNvPr id="10" name="右矢印 9"/>
          <p:cNvSpPr/>
          <p:nvPr/>
        </p:nvSpPr>
        <p:spPr>
          <a:xfrm>
            <a:off x="219723" y="1648926"/>
            <a:ext cx="8784578"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latin typeface="Meiryo UI" panose="020B0604030504040204" pitchFamily="50" charset="-128"/>
                <a:ea typeface="Meiryo UI" panose="020B0604030504040204" pitchFamily="50" charset="-128"/>
              </a:rPr>
              <a:t>自治労組合員専用の自動車補償</a:t>
            </a:r>
            <a:endParaRPr lang="en-US" altLang="ja-JP" sz="3200" b="1" dirty="0">
              <a:solidFill>
                <a:srgbClr val="FF0000"/>
              </a:solidFill>
              <a:latin typeface="Meiryo UI" panose="020B0604030504040204" pitchFamily="50" charset="-128"/>
              <a:ea typeface="Meiryo UI" panose="020B0604030504040204" pitchFamily="50" charset="-128"/>
            </a:endParaRPr>
          </a:p>
          <a:p>
            <a:pPr algn="ctr"/>
            <a:r>
              <a:rPr lang="ja-JP" altLang="en-US" sz="3200" b="1" dirty="0">
                <a:solidFill>
                  <a:schemeClr val="accent3">
                    <a:lumMod val="50000"/>
                  </a:schemeClr>
                </a:solidFill>
                <a:latin typeface="Meiryo UI" panose="020B0604030504040204" pitchFamily="50" charset="-128"/>
                <a:ea typeface="Meiryo UI" panose="020B0604030504040204" pitchFamily="50" charset="-128"/>
              </a:rPr>
              <a:t>掛金を抑えつつ安心なカーライフを</a:t>
            </a:r>
            <a:endParaRPr lang="en-US" altLang="ja-JP" sz="3200" b="1" dirty="0">
              <a:solidFill>
                <a:schemeClr val="accent3">
                  <a:lumMod val="50000"/>
                </a:schemeClr>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stretch>
            <a:fillRect/>
          </a:stretch>
        </p:blipFill>
        <p:spPr>
          <a:xfrm>
            <a:off x="445803" y="3605999"/>
            <a:ext cx="10885139" cy="2886876"/>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9004301" y="2040788"/>
            <a:ext cx="2326641" cy="1260923"/>
          </a:xfrm>
          <a:prstGeom prst="rect">
            <a:avLst/>
          </a:prstGeom>
        </p:spPr>
      </p:pic>
      <p:sp>
        <p:nvSpPr>
          <p:cNvPr id="14" name="コンテンツ プレースホルダー 3"/>
          <p:cNvSpPr>
            <a:spLocks noGrp="1"/>
          </p:cNvSpPr>
          <p:nvPr>
            <p:ph sz="quarter" idx="13"/>
          </p:nvPr>
        </p:nvSpPr>
        <p:spPr>
          <a:xfrm>
            <a:off x="423334" y="925618"/>
            <a:ext cx="9308495" cy="584200"/>
          </a:xfrm>
        </p:spPr>
        <p:txBody>
          <a:bodyPr/>
          <a:lstStyle/>
          <a:p>
            <a:r>
              <a:rPr kumimoji="1" lang="ja-JP" altLang="en-US" dirty="0" err="1"/>
              <a:t>じちろう</a:t>
            </a:r>
            <a:r>
              <a:rPr kumimoji="1" lang="ja-JP" altLang="en-US" dirty="0"/>
              <a:t>マイカー共済</a:t>
            </a:r>
          </a:p>
        </p:txBody>
      </p:sp>
    </p:spTree>
    <p:extLst>
      <p:ext uri="{BB962C8B-B14F-4D97-AF65-F5344CB8AC3E}">
        <p14:creationId xmlns:p14="http://schemas.microsoft.com/office/powerpoint/2010/main" val="371950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その他の保障も点検・見直し</a:t>
            </a:r>
          </a:p>
        </p:txBody>
      </p:sp>
      <p:sp>
        <p:nvSpPr>
          <p:cNvPr id="3" name="スライド番号プレースホルダー 2"/>
          <p:cNvSpPr>
            <a:spLocks noGrp="1"/>
          </p:cNvSpPr>
          <p:nvPr>
            <p:ph type="sldNum" sz="quarter" idx="12"/>
          </p:nvPr>
        </p:nvSpPr>
        <p:spPr/>
        <p:txBody>
          <a:bodyPr/>
          <a:lstStyle/>
          <a:p>
            <a:fld id="{47228C29-2B79-4EE8-9B27-8EAFC38607DB}" type="slidenum">
              <a:rPr lang="ja-JP" altLang="en-US" smtClean="0"/>
              <a:pPr/>
              <a:t>28</a:t>
            </a:fld>
            <a:endParaRPr lang="ja-JP" altLang="en-US" dirty="0"/>
          </a:p>
        </p:txBody>
      </p:sp>
      <p:sp>
        <p:nvSpPr>
          <p:cNvPr id="4" name="コンテンツ プレースホルダー 3"/>
          <p:cNvSpPr>
            <a:spLocks noGrp="1"/>
          </p:cNvSpPr>
          <p:nvPr>
            <p:ph sz="quarter" idx="13"/>
          </p:nvPr>
        </p:nvSpPr>
        <p:spPr/>
        <p:txBody>
          <a:bodyPr/>
          <a:lstStyle/>
          <a:p>
            <a:r>
              <a:rPr kumimoji="1" lang="ja-JP" altLang="en-US" dirty="0" err="1"/>
              <a:t>じちろう</a:t>
            </a:r>
            <a:r>
              <a:rPr kumimoji="1" lang="ja-JP" altLang="en-US" dirty="0"/>
              <a:t>マイカー</a:t>
            </a:r>
            <a:r>
              <a:rPr lang="ja-JP" altLang="en-US" dirty="0"/>
              <a:t>共済</a:t>
            </a:r>
          </a:p>
        </p:txBody>
      </p:sp>
      <p:sp>
        <p:nvSpPr>
          <p:cNvPr id="9" name="テキスト ボックス 8"/>
          <p:cNvSpPr txBox="1"/>
          <p:nvPr/>
        </p:nvSpPr>
        <p:spPr>
          <a:xfrm>
            <a:off x="2623457" y="5584371"/>
            <a:ext cx="5442857" cy="369332"/>
          </a:xfrm>
          <a:prstGeom prst="rect">
            <a:avLst/>
          </a:prstGeom>
          <a:noFill/>
        </p:spPr>
        <p:txBody>
          <a:bodyPr wrap="square" rtlCol="0">
            <a:spAutoFit/>
          </a:bodyPr>
          <a:lstStyle/>
          <a:p>
            <a:endParaRPr kumimoji="1" lang="ja-JP" altLang="en-US" dirty="0"/>
          </a:p>
        </p:txBody>
      </p:sp>
      <p:sp>
        <p:nvSpPr>
          <p:cNvPr id="10" name="タイトル 1">
            <a:extLst>
              <a:ext uri="{FF2B5EF4-FFF2-40B4-BE49-F238E27FC236}">
                <a16:creationId xmlns:a16="http://schemas.microsoft.com/office/drawing/2014/main" id="{19304E83-A4F0-49C5-BB01-F5773509A2B3}"/>
              </a:ext>
            </a:extLst>
          </p:cNvPr>
          <p:cNvSpPr txBox="1">
            <a:spLocks/>
          </p:cNvSpPr>
          <p:nvPr/>
        </p:nvSpPr>
        <p:spPr>
          <a:xfrm>
            <a:off x="423334" y="2016248"/>
            <a:ext cx="3611637" cy="714091"/>
          </a:xfrm>
          <a:prstGeom prst="rect">
            <a:avLst/>
          </a:prstGeom>
        </p:spPr>
        <p:txBody>
          <a:bodyPr vert="horz" lIns="91440" tIns="45720" rIns="91440" bIns="45720" rtlCol="0" anchor="b" anchorCtr="0">
            <a:normAutofit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400" b="1" dirty="0">
                <a:solidFill>
                  <a:schemeClr val="accent1">
                    <a:lumMod val="50000"/>
                  </a:schemeClr>
                </a:solidFill>
                <a:latin typeface="Meiryo UI" panose="020B0604030504040204" pitchFamily="50" charset="-128"/>
                <a:ea typeface="Meiryo UI" panose="020B0604030504040204" pitchFamily="50" charset="-128"/>
              </a:rPr>
              <a:t>見積り方法</a:t>
            </a:r>
          </a:p>
        </p:txBody>
      </p:sp>
      <p:sp>
        <p:nvSpPr>
          <p:cNvPr id="11" name="正方形/長方形 10"/>
          <p:cNvSpPr/>
          <p:nvPr/>
        </p:nvSpPr>
        <p:spPr>
          <a:xfrm>
            <a:off x="407700" y="2730339"/>
            <a:ext cx="7696716" cy="3539430"/>
          </a:xfrm>
          <a:prstGeom prst="rect">
            <a:avLst/>
          </a:prstGeom>
          <a:noFill/>
        </p:spPr>
        <p:txBody>
          <a:bodyPr wrap="square">
            <a:spAutoFit/>
          </a:bodyPr>
          <a:lstStyle/>
          <a:p>
            <a:r>
              <a:rPr lang="ja-JP" altLang="en-US" sz="2400" b="1" dirty="0">
                <a:solidFill>
                  <a:srgbClr val="002060"/>
                </a:solidFill>
                <a:latin typeface="Meiryo UI" panose="020B0604030504040204" pitchFamily="50" charset="-128"/>
                <a:ea typeface="Meiryo UI" panose="020B0604030504040204" pitchFamily="50" charset="-128"/>
              </a:rPr>
              <a:t>①　組合経由で共済県支部に依頼</a:t>
            </a:r>
            <a:endParaRPr lang="en-US" altLang="ja-JP" sz="2400" b="1" dirty="0">
              <a:solidFill>
                <a:srgbClr val="002060"/>
              </a:solidFill>
              <a:latin typeface="Meiryo UI" panose="020B0604030504040204" pitchFamily="50" charset="-128"/>
              <a:ea typeface="Meiryo UI" panose="020B0604030504040204" pitchFamily="50" charset="-128"/>
            </a:endParaRPr>
          </a:p>
          <a:p>
            <a:r>
              <a:rPr lang="ja-JP" altLang="en-US" sz="2400" dirty="0">
                <a:solidFill>
                  <a:schemeClr val="tx1">
                    <a:lumMod val="50000"/>
                  </a:schemeClr>
                </a:solidFill>
                <a:latin typeface="Meiryo UI" panose="020B0604030504040204" pitchFamily="50" charset="-128"/>
                <a:ea typeface="Meiryo UI" panose="020B0604030504040204" pitchFamily="50" charset="-128"/>
              </a:rPr>
              <a:t>以下３点を用意していただき、組合から共済県支部に</a:t>
            </a:r>
            <a:r>
              <a:rPr lang="en-US" altLang="ja-JP" sz="2400" dirty="0">
                <a:solidFill>
                  <a:schemeClr val="tx1">
                    <a:lumMod val="50000"/>
                  </a:schemeClr>
                </a:solidFill>
                <a:latin typeface="Meiryo UI" panose="020B0604030504040204" pitchFamily="50" charset="-128"/>
                <a:ea typeface="Meiryo UI" panose="020B0604030504040204" pitchFamily="50" charset="-128"/>
              </a:rPr>
              <a:t>FAX</a:t>
            </a:r>
          </a:p>
          <a:p>
            <a:r>
              <a:rPr lang="ja-JP" altLang="en-US" sz="2400" dirty="0">
                <a:solidFill>
                  <a:srgbClr val="0000FF"/>
                </a:solidFill>
                <a:latin typeface="Meiryo UI" panose="020B0604030504040204" pitchFamily="50" charset="-128"/>
                <a:ea typeface="Meiryo UI" panose="020B0604030504040204" pitchFamily="50" charset="-128"/>
              </a:rPr>
              <a:t>　</a:t>
            </a:r>
            <a:r>
              <a:rPr lang="ja-JP" altLang="en-US" sz="2400" u="sng" dirty="0">
                <a:solidFill>
                  <a:srgbClr val="002060"/>
                </a:solidFill>
                <a:latin typeface="Meiryo UI" panose="020B0604030504040204" pitchFamily="50" charset="-128"/>
                <a:ea typeface="Meiryo UI" panose="020B0604030504040204" pitchFamily="50" charset="-128"/>
              </a:rPr>
              <a:t>①　加入している自動車保険証券（共済証書）の写し</a:t>
            </a:r>
            <a:endParaRPr lang="en-US" altLang="ja-JP" sz="2400" u="sng" dirty="0">
              <a:solidFill>
                <a:srgbClr val="002060"/>
              </a:solidFill>
              <a:latin typeface="Meiryo UI" panose="020B0604030504040204" pitchFamily="50" charset="-128"/>
              <a:ea typeface="Meiryo UI" panose="020B0604030504040204" pitchFamily="50" charset="-128"/>
            </a:endParaRPr>
          </a:p>
          <a:p>
            <a:r>
              <a:rPr lang="ja-JP" altLang="en-US" sz="2400" dirty="0">
                <a:solidFill>
                  <a:srgbClr val="002060"/>
                </a:solidFill>
                <a:latin typeface="Meiryo UI" panose="020B0604030504040204" pitchFamily="50" charset="-128"/>
                <a:ea typeface="Meiryo UI" panose="020B0604030504040204" pitchFamily="50" charset="-128"/>
              </a:rPr>
              <a:t>　</a:t>
            </a:r>
            <a:r>
              <a:rPr lang="ja-JP" altLang="en-US" sz="2400" u="sng" dirty="0">
                <a:solidFill>
                  <a:srgbClr val="002060"/>
                </a:solidFill>
                <a:latin typeface="Meiryo UI" panose="020B0604030504040204" pitchFamily="50" charset="-128"/>
                <a:ea typeface="Meiryo UI" panose="020B0604030504040204" pitchFamily="50" charset="-128"/>
              </a:rPr>
              <a:t>②　車検証の写し</a:t>
            </a:r>
            <a:endParaRPr lang="en-US" altLang="ja-JP" sz="2400" u="sng" dirty="0">
              <a:solidFill>
                <a:srgbClr val="002060"/>
              </a:solidFill>
              <a:latin typeface="Meiryo UI" panose="020B0604030504040204" pitchFamily="50" charset="-128"/>
              <a:ea typeface="Meiryo UI" panose="020B0604030504040204" pitchFamily="50" charset="-128"/>
            </a:endParaRPr>
          </a:p>
          <a:p>
            <a:r>
              <a:rPr lang="ja-JP" altLang="en-US" sz="2400" dirty="0">
                <a:solidFill>
                  <a:srgbClr val="002060"/>
                </a:solidFill>
                <a:latin typeface="Meiryo UI" panose="020B0604030504040204" pitchFamily="50" charset="-128"/>
                <a:ea typeface="Meiryo UI" panose="020B0604030504040204" pitchFamily="50" charset="-128"/>
              </a:rPr>
              <a:t>　</a:t>
            </a:r>
            <a:r>
              <a:rPr lang="ja-JP" altLang="en-US" sz="2400" u="sng" dirty="0">
                <a:solidFill>
                  <a:srgbClr val="002060"/>
                </a:solidFill>
                <a:latin typeface="Meiryo UI" panose="020B0604030504040204" pitchFamily="50" charset="-128"/>
                <a:ea typeface="Meiryo UI" panose="020B0604030504040204" pitchFamily="50" charset="-128"/>
              </a:rPr>
              <a:t>③　見積もり依頼書</a:t>
            </a:r>
            <a:endParaRPr lang="en-US" altLang="ja-JP" sz="2400" u="sng" dirty="0">
              <a:solidFill>
                <a:srgbClr val="002060"/>
              </a:solidFill>
              <a:latin typeface="Meiryo UI" panose="020B0604030504040204" pitchFamily="50" charset="-128"/>
              <a:ea typeface="Meiryo UI" panose="020B0604030504040204" pitchFamily="50" charset="-128"/>
            </a:endParaRPr>
          </a:p>
          <a:p>
            <a:r>
              <a:rPr lang="ja-JP" altLang="en-US" sz="2400" b="1" dirty="0">
                <a:solidFill>
                  <a:srgbClr val="002060"/>
                </a:solidFill>
                <a:latin typeface="Meiryo UI" panose="020B0604030504040204" pitchFamily="50" charset="-128"/>
                <a:ea typeface="Meiryo UI" panose="020B0604030504040204" pitchFamily="50" charset="-128"/>
              </a:rPr>
              <a:t>②　組合員自身でネットで見積もり</a:t>
            </a:r>
            <a:endParaRPr lang="en-US" altLang="ja-JP" sz="2400" b="1" dirty="0">
              <a:solidFill>
                <a:srgbClr val="002060"/>
              </a:solidFill>
              <a:latin typeface="Meiryo UI" panose="020B0604030504040204" pitchFamily="50" charset="-128"/>
              <a:ea typeface="Meiryo UI" panose="020B0604030504040204" pitchFamily="50" charset="-128"/>
            </a:endParaRPr>
          </a:p>
          <a:p>
            <a:endParaRPr lang="en-US" altLang="zh-CN" sz="2000" dirty="0">
              <a:solidFill>
                <a:schemeClr val="tx1">
                  <a:lumMod val="50000"/>
                </a:schemeClr>
              </a:solidFill>
              <a:latin typeface="Meiryo UI" panose="020B0604030504040204" pitchFamily="50" charset="-128"/>
              <a:ea typeface="Meiryo UI" panose="020B0604030504040204" pitchFamily="50" charset="-128"/>
            </a:endParaRPr>
          </a:p>
          <a:p>
            <a:endParaRPr lang="en-US" altLang="zh-CN" sz="2000" dirty="0">
              <a:solidFill>
                <a:schemeClr val="tx1">
                  <a:lumMod val="50000"/>
                </a:schemeClr>
              </a:solidFill>
              <a:latin typeface="Meiryo UI" panose="020B0604030504040204" pitchFamily="50" charset="-128"/>
              <a:ea typeface="Meiryo UI" panose="020B0604030504040204" pitchFamily="50" charset="-128"/>
            </a:endParaRPr>
          </a:p>
          <a:p>
            <a:endParaRPr lang="en-US" altLang="zh-CN" sz="2000" dirty="0">
              <a:solidFill>
                <a:schemeClr val="tx1">
                  <a:lumMod val="50000"/>
                </a:schemeClr>
              </a:solidFill>
              <a:latin typeface="Meiryo UI" panose="020B0604030504040204" pitchFamily="50" charset="-128"/>
              <a:ea typeface="Meiryo UI" panose="020B0604030504040204" pitchFamily="50" charset="-128"/>
            </a:endParaRPr>
          </a:p>
          <a:p>
            <a:r>
              <a:rPr lang="zh-CN" altLang="en-US" sz="2000" dirty="0">
                <a:solidFill>
                  <a:schemeClr val="tx1">
                    <a:lumMod val="50000"/>
                  </a:schemeClr>
                </a:solidFill>
                <a:latin typeface="Meiryo UI" panose="020B0604030504040204" pitchFamily="50" charset="-128"/>
                <a:ea typeface="Meiryo UI" panose="020B0604030504040204" pitchFamily="50" charset="-128"/>
              </a:rPr>
              <a:t>アクセスコード：</a:t>
            </a:r>
            <a:r>
              <a:rPr lang="en-US" altLang="zh-CN" sz="2000" dirty="0" err="1">
                <a:solidFill>
                  <a:srgbClr val="0000FF"/>
                </a:solidFill>
                <a:latin typeface="Meiryo UI" panose="020B0604030504040204" pitchFamily="50" charset="-128"/>
                <a:ea typeface="Meiryo UI" panose="020B0604030504040204" pitchFamily="50" charset="-128"/>
              </a:rPr>
              <a:t>jichiro</a:t>
            </a:r>
            <a:r>
              <a:rPr lang="en-US" altLang="zh-CN" sz="2000" dirty="0">
                <a:latin typeface="Meiryo UI" panose="020B0604030504040204" pitchFamily="50" charset="-128"/>
                <a:ea typeface="Meiryo UI" panose="020B0604030504040204" pitchFamily="50" charset="-128"/>
              </a:rPr>
              <a:t> </a:t>
            </a:r>
            <a:r>
              <a:rPr lang="en-US" altLang="zh-CN" sz="2000" dirty="0">
                <a:solidFill>
                  <a:schemeClr val="tx1">
                    <a:lumMod val="50000"/>
                  </a:schemeClr>
                </a:solidFill>
                <a:latin typeface="Meiryo UI" panose="020B0604030504040204" pitchFamily="50" charset="-128"/>
                <a:ea typeface="Meiryo UI" panose="020B0604030504040204" pitchFamily="50" charset="-128"/>
              </a:rPr>
              <a:t>(</a:t>
            </a:r>
            <a:r>
              <a:rPr lang="zh-CN" altLang="en-US" sz="2000" dirty="0">
                <a:solidFill>
                  <a:schemeClr val="tx1">
                    <a:lumMod val="50000"/>
                  </a:schemeClr>
                </a:solidFill>
                <a:latin typeface="Meiryo UI" panose="020B0604030504040204" pitchFamily="50" charset="-128"/>
                <a:ea typeface="Meiryo UI" panose="020B0604030504040204" pitchFamily="50" charset="-128"/>
              </a:rPr>
              <a:t>半角英数字</a:t>
            </a:r>
            <a:r>
              <a:rPr lang="en-US" altLang="zh-CN" sz="2000" dirty="0">
                <a:solidFill>
                  <a:schemeClr val="tx1">
                    <a:lumMod val="50000"/>
                  </a:schemeClr>
                </a:solidFill>
                <a:latin typeface="Meiryo UI" panose="020B0604030504040204" pitchFamily="50" charset="-128"/>
                <a:ea typeface="Meiryo UI" panose="020B0604030504040204" pitchFamily="50" charset="-128"/>
              </a:rPr>
              <a:t>)</a:t>
            </a:r>
            <a:endParaRPr lang="en-US" altLang="ja-JP" sz="2000" dirty="0">
              <a:solidFill>
                <a:schemeClr val="tx1">
                  <a:lumMod val="50000"/>
                </a:schemeClr>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3"/>
          <a:srcRect r="53009" b="12428"/>
          <a:stretch/>
        </p:blipFill>
        <p:spPr>
          <a:xfrm>
            <a:off x="7645110" y="2575683"/>
            <a:ext cx="3645266" cy="3694086"/>
          </a:xfrm>
          <a:prstGeom prst="rect">
            <a:avLst/>
          </a:prstGeom>
        </p:spPr>
      </p:pic>
      <p:sp>
        <p:nvSpPr>
          <p:cNvPr id="13" name="正方形/長方形 12"/>
          <p:cNvSpPr/>
          <p:nvPr/>
        </p:nvSpPr>
        <p:spPr>
          <a:xfrm>
            <a:off x="9816512" y="5893407"/>
            <a:ext cx="1478488" cy="257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32328" y="953601"/>
            <a:ext cx="3042458" cy="1323439"/>
          </a:xfrm>
          <a:prstGeom prst="rect">
            <a:avLst/>
          </a:prstGeom>
          <a:noFill/>
        </p:spPr>
        <p:txBody>
          <a:bodyPr wrap="square" rtlCol="0">
            <a:spAutoFit/>
          </a:bodyPr>
          <a:lstStyle/>
          <a:p>
            <a:pPr algn="ctr"/>
            <a:r>
              <a:rPr kumimoji="1" lang="ja-JP" altLang="en-US" sz="2400" b="1" dirty="0">
                <a:solidFill>
                  <a:schemeClr val="accent1">
                    <a:lumMod val="50000"/>
                  </a:schemeClr>
                </a:solidFill>
              </a:rPr>
              <a:t>実際に見積もり</a:t>
            </a:r>
            <a:endParaRPr kumimoji="1" lang="en-US" altLang="ja-JP" sz="2400" b="1" dirty="0">
              <a:solidFill>
                <a:schemeClr val="accent1">
                  <a:lumMod val="50000"/>
                </a:schemeClr>
              </a:solidFill>
            </a:endParaRPr>
          </a:p>
          <a:p>
            <a:pPr algn="ctr"/>
            <a:r>
              <a:rPr kumimoji="1" lang="ja-JP" altLang="en-US" sz="2400" b="1" dirty="0">
                <a:solidFill>
                  <a:schemeClr val="accent1">
                    <a:lumMod val="50000"/>
                  </a:schemeClr>
                </a:solidFill>
              </a:rPr>
              <a:t>をした方のうち</a:t>
            </a:r>
            <a:endParaRPr kumimoji="1" lang="en-US" altLang="ja-JP" sz="2400" b="1" dirty="0">
              <a:solidFill>
                <a:schemeClr val="accent1">
                  <a:lumMod val="50000"/>
                </a:schemeClr>
              </a:solidFill>
            </a:endParaRPr>
          </a:p>
          <a:p>
            <a:pPr algn="ctr"/>
            <a:r>
              <a:rPr kumimoji="1" lang="ja-JP" altLang="en-US" sz="3200" b="1" dirty="0">
                <a:solidFill>
                  <a:srgbClr val="C00000"/>
                </a:solidFill>
              </a:rPr>
              <a:t>約</a:t>
            </a:r>
            <a:r>
              <a:rPr kumimoji="1" lang="en-US" altLang="ja-JP" sz="3200" b="1" dirty="0">
                <a:solidFill>
                  <a:srgbClr val="C00000"/>
                </a:solidFill>
              </a:rPr>
              <a:t>8</a:t>
            </a:r>
            <a:r>
              <a:rPr kumimoji="1" lang="ja-JP" altLang="en-US" sz="3200" b="1" dirty="0">
                <a:solidFill>
                  <a:srgbClr val="C00000"/>
                </a:solidFill>
              </a:rPr>
              <a:t>割</a:t>
            </a:r>
            <a:r>
              <a:rPr lang="ja-JP" altLang="en-US" sz="3200" b="1" dirty="0">
                <a:solidFill>
                  <a:srgbClr val="C00000"/>
                </a:solidFill>
              </a:rPr>
              <a:t>が</a:t>
            </a:r>
            <a:r>
              <a:rPr kumimoji="1" lang="ja-JP" altLang="en-US" sz="3200" b="1" dirty="0">
                <a:solidFill>
                  <a:srgbClr val="C00000"/>
                </a:solidFill>
              </a:rPr>
              <a:t>切替！</a:t>
            </a:r>
            <a:endParaRPr kumimoji="1" lang="en-US" altLang="ja-JP" sz="3200" b="1" dirty="0">
              <a:solidFill>
                <a:srgbClr val="C00000"/>
              </a:solidFill>
            </a:endParaRPr>
          </a:p>
        </p:txBody>
      </p:sp>
      <p:pic>
        <p:nvPicPr>
          <p:cNvPr id="15" name="図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8261" y1="90088" x2="48261" y2="90088"/>
                        <a14:foregroundMark x1="39917" y1="86549" x2="39917" y2="86549"/>
                        <a14:foregroundMark x1="44784" y1="89204" x2="44784" y2="89204"/>
                        <a14:foregroundMark x1="40195" y1="92389" x2="40195" y2="92389"/>
                        <a14:foregroundMark x1="39499" y1="94513" x2="39499" y2="95929"/>
                        <a14:foregroundMark x1="41307" y1="96814" x2="41307" y2="96814"/>
                        <a14:foregroundMark x1="47844" y1="96283" x2="47844" y2="96283"/>
                        <a14:foregroundMark x1="51321" y1="95929" x2="51321" y2="95929"/>
                        <a14:foregroundMark x1="54798" y1="95929" x2="54798" y2="95929"/>
                        <a14:foregroundMark x1="58275" y1="95929" x2="58275" y2="95929"/>
                        <a14:foregroundMark x1="61474" y1="96283" x2="62865" y2="84425"/>
                        <a14:foregroundMark x1="59388" y1="86195" x2="58275" y2="94513"/>
                        <a14:foregroundMark x1="52434" y1="85664" x2="51321" y2="93628"/>
                        <a14:foregroundMark x1="1947" y1="83894" x2="3060" y2="98053"/>
                        <a14:foregroundMark x1="13769" y1="90973" x2="10292" y2="96814"/>
                        <a14:foregroundMark x1="4451" y1="86549" x2="9318" y2="96814"/>
                        <a14:foregroundMark x1="3060" y1="95398" x2="10292" y2="95929"/>
                        <a14:foregroundMark x1="95549" y1="81770" x2="93741" y2="97699"/>
                        <a14:foregroundMark x1="85118" y1="87434" x2="97218" y2="96283"/>
                        <a14:foregroundMark x1="86787" y1="88319" x2="86509" y2="96814"/>
                        <a14:foregroundMark x1="50626" y1="87965" x2="29764" y2="84779"/>
                      </a14:backgroundRemoval>
                    </a14:imgEffect>
                  </a14:imgLayer>
                </a14:imgProps>
              </a:ext>
            </a:extLst>
          </a:blip>
          <a:stretch>
            <a:fillRect/>
          </a:stretch>
        </p:blipFill>
        <p:spPr>
          <a:xfrm>
            <a:off x="7645110" y="1043536"/>
            <a:ext cx="1692203" cy="1329757"/>
          </a:xfrm>
          <a:prstGeom prst="rect">
            <a:avLst/>
          </a:prstGeom>
        </p:spPr>
      </p:pic>
      <p:grpSp>
        <p:nvGrpSpPr>
          <p:cNvPr id="22" name="グループ化 21"/>
          <p:cNvGrpSpPr/>
          <p:nvPr/>
        </p:nvGrpSpPr>
        <p:grpSpPr>
          <a:xfrm>
            <a:off x="587711" y="5101048"/>
            <a:ext cx="6389109" cy="793175"/>
            <a:chOff x="587711" y="5101048"/>
            <a:chExt cx="6389109" cy="793175"/>
          </a:xfrm>
        </p:grpSpPr>
        <p:grpSp>
          <p:nvGrpSpPr>
            <p:cNvPr id="16" name="グループ化 15"/>
            <p:cNvGrpSpPr/>
            <p:nvPr/>
          </p:nvGrpSpPr>
          <p:grpSpPr>
            <a:xfrm>
              <a:off x="587711" y="5101048"/>
              <a:ext cx="6142893" cy="609600"/>
              <a:chOff x="2508738" y="2502512"/>
              <a:chExt cx="6142893" cy="609600"/>
            </a:xfrm>
          </p:grpSpPr>
          <p:sp>
            <p:nvSpPr>
              <p:cNvPr id="17" name="角丸四角形 16"/>
              <p:cNvSpPr/>
              <p:nvPr/>
            </p:nvSpPr>
            <p:spPr>
              <a:xfrm>
                <a:off x="2508738" y="2502512"/>
                <a:ext cx="6142893" cy="609600"/>
              </a:xfrm>
              <a:prstGeom prst="roundRect">
                <a:avLst>
                  <a:gd name="adj" fmla="val 0"/>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kumimoji="1" lang="ja-JP" altLang="en-US" sz="3200" dirty="0">
                    <a:solidFill>
                      <a:schemeClr val="tx1">
                        <a:lumMod val="75000"/>
                        <a:lumOff val="25000"/>
                      </a:schemeClr>
                    </a:solidFill>
                  </a:rPr>
                  <a:t>　</a:t>
                </a:r>
                <a:r>
                  <a:rPr kumimoji="1" lang="ja-JP" altLang="en-US" sz="3200" dirty="0" err="1">
                    <a:solidFill>
                      <a:schemeClr val="tx1">
                        <a:lumMod val="75000"/>
                        <a:lumOff val="25000"/>
                      </a:schemeClr>
                    </a:solidFill>
                  </a:rPr>
                  <a:t>じちろう</a:t>
                </a:r>
                <a:r>
                  <a:rPr kumimoji="1" lang="ja-JP" altLang="en-US" sz="3200" dirty="0">
                    <a:solidFill>
                      <a:schemeClr val="tx1">
                        <a:lumMod val="75000"/>
                        <a:lumOff val="25000"/>
                      </a:schemeClr>
                    </a:solidFill>
                  </a:rPr>
                  <a:t>マイカー共済</a:t>
                </a:r>
              </a:p>
            </p:txBody>
          </p:sp>
          <p:sp>
            <p:nvSpPr>
              <p:cNvPr id="18" name="角丸四角形 17"/>
              <p:cNvSpPr/>
              <p:nvPr/>
            </p:nvSpPr>
            <p:spPr>
              <a:xfrm>
                <a:off x="7574280" y="2502513"/>
                <a:ext cx="1077351" cy="609599"/>
              </a:xfrm>
              <a:prstGeom prst="roundRect">
                <a:avLst>
                  <a:gd name="adj" fmla="val 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フリーフォーム 18"/>
              <p:cNvSpPr/>
              <p:nvPr/>
            </p:nvSpPr>
            <p:spPr>
              <a:xfrm rot="18742341">
                <a:off x="7911271" y="2515199"/>
                <a:ext cx="402194" cy="619104"/>
              </a:xfrm>
              <a:custGeom>
                <a:avLst/>
                <a:gdLst>
                  <a:gd name="connsiteX0" fmla="*/ 392152 w 515819"/>
                  <a:gd name="connsiteY0" fmla="*/ 135448 h 794005"/>
                  <a:gd name="connsiteX1" fmla="*/ 135448 w 515819"/>
                  <a:gd name="connsiteY1" fmla="*/ 123667 h 794005"/>
                  <a:gd name="connsiteX2" fmla="*/ 123668 w 515819"/>
                  <a:gd name="connsiteY2" fmla="*/ 380371 h 794005"/>
                  <a:gd name="connsiteX3" fmla="*/ 380371 w 515819"/>
                  <a:gd name="connsiteY3" fmla="*/ 392152 h 794005"/>
                  <a:gd name="connsiteX4" fmla="*/ 392152 w 515819"/>
                  <a:gd name="connsiteY4" fmla="*/ 135448 h 794005"/>
                  <a:gd name="connsiteX5" fmla="*/ 448447 w 515819"/>
                  <a:gd name="connsiteY5" fmla="*/ 84094 h 794005"/>
                  <a:gd name="connsiteX6" fmla="*/ 431726 w 515819"/>
                  <a:gd name="connsiteY6" fmla="*/ 448447 h 794005"/>
                  <a:gd name="connsiteX7" fmla="*/ 343901 w 515819"/>
                  <a:gd name="connsiteY7" fmla="*/ 501131 h 794005"/>
                  <a:gd name="connsiteX8" fmla="*/ 300720 w 515819"/>
                  <a:gd name="connsiteY8" fmla="*/ 511801 h 794005"/>
                  <a:gd name="connsiteX9" fmla="*/ 300720 w 515819"/>
                  <a:gd name="connsiteY9" fmla="*/ 774161 h 794005"/>
                  <a:gd name="connsiteX10" fmla="*/ 280876 w 515819"/>
                  <a:gd name="connsiteY10" fmla="*/ 794005 h 794005"/>
                  <a:gd name="connsiteX11" fmla="*/ 201501 w 515819"/>
                  <a:gd name="connsiteY11" fmla="*/ 794005 h 794005"/>
                  <a:gd name="connsiteX12" fmla="*/ 181657 w 515819"/>
                  <a:gd name="connsiteY12" fmla="*/ 774161 h 794005"/>
                  <a:gd name="connsiteX13" fmla="*/ 181657 w 515819"/>
                  <a:gd name="connsiteY13" fmla="*/ 503216 h 794005"/>
                  <a:gd name="connsiteX14" fmla="*/ 150003 w 515819"/>
                  <a:gd name="connsiteY14" fmla="*/ 492232 h 794005"/>
                  <a:gd name="connsiteX15" fmla="*/ 67372 w 515819"/>
                  <a:gd name="connsiteY15" fmla="*/ 431726 h 794005"/>
                  <a:gd name="connsiteX16" fmla="*/ 84094 w 515819"/>
                  <a:gd name="connsiteY16" fmla="*/ 67372 h 794005"/>
                  <a:gd name="connsiteX17" fmla="*/ 448447 w 515819"/>
                  <a:gd name="connsiteY17" fmla="*/ 84094 h 79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819" h="794005">
                    <a:moveTo>
                      <a:pt x="392152" y="135448"/>
                    </a:moveTo>
                    <a:cubicBezTo>
                      <a:pt x="324518" y="61308"/>
                      <a:pt x="209589" y="56034"/>
                      <a:pt x="135448" y="123667"/>
                    </a:cubicBezTo>
                    <a:cubicBezTo>
                      <a:pt x="61308" y="191301"/>
                      <a:pt x="56034" y="306231"/>
                      <a:pt x="123668" y="380371"/>
                    </a:cubicBezTo>
                    <a:cubicBezTo>
                      <a:pt x="191301" y="454511"/>
                      <a:pt x="306231" y="459786"/>
                      <a:pt x="380371" y="392152"/>
                    </a:cubicBezTo>
                    <a:cubicBezTo>
                      <a:pt x="454512" y="324518"/>
                      <a:pt x="459786" y="209589"/>
                      <a:pt x="392152" y="135448"/>
                    </a:cubicBezTo>
                    <a:close/>
                    <a:moveTo>
                      <a:pt x="448447" y="84094"/>
                    </a:moveTo>
                    <a:cubicBezTo>
                      <a:pt x="544443" y="189325"/>
                      <a:pt x="536957" y="352451"/>
                      <a:pt x="431726" y="448447"/>
                    </a:cubicBezTo>
                    <a:cubicBezTo>
                      <a:pt x="405418" y="472446"/>
                      <a:pt x="375492" y="489978"/>
                      <a:pt x="343901" y="501131"/>
                    </a:cubicBezTo>
                    <a:lnTo>
                      <a:pt x="300720" y="511801"/>
                    </a:lnTo>
                    <a:lnTo>
                      <a:pt x="300720" y="774161"/>
                    </a:lnTo>
                    <a:cubicBezTo>
                      <a:pt x="300720" y="785121"/>
                      <a:pt x="291836" y="794005"/>
                      <a:pt x="280876" y="794005"/>
                    </a:cubicBezTo>
                    <a:lnTo>
                      <a:pt x="201501" y="794005"/>
                    </a:lnTo>
                    <a:cubicBezTo>
                      <a:pt x="190541" y="794005"/>
                      <a:pt x="181657" y="785121"/>
                      <a:pt x="181657" y="774161"/>
                    </a:cubicBezTo>
                    <a:lnTo>
                      <a:pt x="181657" y="503216"/>
                    </a:lnTo>
                    <a:lnTo>
                      <a:pt x="150003" y="492232"/>
                    </a:lnTo>
                    <a:cubicBezTo>
                      <a:pt x="119566" y="478232"/>
                      <a:pt x="91371" y="458034"/>
                      <a:pt x="67372" y="431726"/>
                    </a:cubicBezTo>
                    <a:cubicBezTo>
                      <a:pt x="-28624" y="326495"/>
                      <a:pt x="-21137" y="163368"/>
                      <a:pt x="84094" y="67372"/>
                    </a:cubicBezTo>
                    <a:cubicBezTo>
                      <a:pt x="189325" y="-28624"/>
                      <a:pt x="352451" y="-21138"/>
                      <a:pt x="448447" y="840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右矢印 20"/>
            <p:cNvSpPr/>
            <p:nvPr/>
          </p:nvSpPr>
          <p:spPr>
            <a:xfrm rot="13245862">
              <a:off x="6493703" y="5643851"/>
              <a:ext cx="483117" cy="250372"/>
            </a:xfrm>
            <a:custGeom>
              <a:avLst/>
              <a:gdLst>
                <a:gd name="connsiteX0" fmla="*/ 0 w 538088"/>
                <a:gd name="connsiteY0" fmla="*/ 101747 h 406986"/>
                <a:gd name="connsiteX1" fmla="*/ 334595 w 538088"/>
                <a:gd name="connsiteY1" fmla="*/ 101747 h 406986"/>
                <a:gd name="connsiteX2" fmla="*/ 334595 w 538088"/>
                <a:gd name="connsiteY2" fmla="*/ 0 h 406986"/>
                <a:gd name="connsiteX3" fmla="*/ 538088 w 538088"/>
                <a:gd name="connsiteY3" fmla="*/ 203493 h 406986"/>
                <a:gd name="connsiteX4" fmla="*/ 334595 w 538088"/>
                <a:gd name="connsiteY4" fmla="*/ 406986 h 406986"/>
                <a:gd name="connsiteX5" fmla="*/ 334595 w 538088"/>
                <a:gd name="connsiteY5" fmla="*/ 305240 h 406986"/>
                <a:gd name="connsiteX6" fmla="*/ 0 w 538088"/>
                <a:gd name="connsiteY6" fmla="*/ 305240 h 406986"/>
                <a:gd name="connsiteX7" fmla="*/ 0 w 538088"/>
                <a:gd name="connsiteY7" fmla="*/ 101747 h 406986"/>
                <a:gd name="connsiteX0" fmla="*/ 0 w 538088"/>
                <a:gd name="connsiteY0" fmla="*/ 133497 h 438736"/>
                <a:gd name="connsiteX1" fmla="*/ 334595 w 538088"/>
                <a:gd name="connsiteY1" fmla="*/ 133497 h 438736"/>
                <a:gd name="connsiteX2" fmla="*/ 271095 w 538088"/>
                <a:gd name="connsiteY2" fmla="*/ 0 h 438736"/>
                <a:gd name="connsiteX3" fmla="*/ 538088 w 538088"/>
                <a:gd name="connsiteY3" fmla="*/ 235243 h 438736"/>
                <a:gd name="connsiteX4" fmla="*/ 334595 w 538088"/>
                <a:gd name="connsiteY4" fmla="*/ 438736 h 438736"/>
                <a:gd name="connsiteX5" fmla="*/ 334595 w 538088"/>
                <a:gd name="connsiteY5" fmla="*/ 336990 h 438736"/>
                <a:gd name="connsiteX6" fmla="*/ 0 w 538088"/>
                <a:gd name="connsiteY6" fmla="*/ 336990 h 438736"/>
                <a:gd name="connsiteX7" fmla="*/ 0 w 538088"/>
                <a:gd name="connsiteY7" fmla="*/ 133497 h 438736"/>
                <a:gd name="connsiteX0" fmla="*/ 0 w 538088"/>
                <a:gd name="connsiteY0" fmla="*/ 133497 h 460961"/>
                <a:gd name="connsiteX1" fmla="*/ 334595 w 538088"/>
                <a:gd name="connsiteY1" fmla="*/ 133497 h 460961"/>
                <a:gd name="connsiteX2" fmla="*/ 271095 w 538088"/>
                <a:gd name="connsiteY2" fmla="*/ 0 h 460961"/>
                <a:gd name="connsiteX3" fmla="*/ 538088 w 538088"/>
                <a:gd name="connsiteY3" fmla="*/ 235243 h 460961"/>
                <a:gd name="connsiteX4" fmla="*/ 255220 w 538088"/>
                <a:gd name="connsiteY4" fmla="*/ 460961 h 460961"/>
                <a:gd name="connsiteX5" fmla="*/ 334595 w 538088"/>
                <a:gd name="connsiteY5" fmla="*/ 336990 h 460961"/>
                <a:gd name="connsiteX6" fmla="*/ 0 w 538088"/>
                <a:gd name="connsiteY6" fmla="*/ 336990 h 460961"/>
                <a:gd name="connsiteX7" fmla="*/ 0 w 538088"/>
                <a:gd name="connsiteY7" fmla="*/ 133497 h 4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088" h="460961">
                  <a:moveTo>
                    <a:pt x="0" y="133497"/>
                  </a:moveTo>
                  <a:lnTo>
                    <a:pt x="334595" y="133497"/>
                  </a:lnTo>
                  <a:lnTo>
                    <a:pt x="271095" y="0"/>
                  </a:lnTo>
                  <a:lnTo>
                    <a:pt x="538088" y="235243"/>
                  </a:lnTo>
                  <a:lnTo>
                    <a:pt x="255220" y="460961"/>
                  </a:lnTo>
                  <a:lnTo>
                    <a:pt x="334595" y="336990"/>
                  </a:lnTo>
                  <a:lnTo>
                    <a:pt x="0" y="336990"/>
                  </a:lnTo>
                  <a:lnTo>
                    <a:pt x="0" y="133497"/>
                  </a:lnTo>
                  <a:close/>
                </a:path>
              </a:pathLst>
            </a:cu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782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p:txBody>
          <a:bodyPr>
            <a:noAutofit/>
          </a:bodyPr>
          <a:lstStyle/>
          <a:p>
            <a:r>
              <a:rPr lang="ja-JP" altLang="en-US" dirty="0"/>
              <a:t>さいごに</a:t>
            </a:r>
            <a:endParaRPr kumimoji="1" lang="ja-JP" altLang="en-US" b="1" u="sng" dirty="0">
              <a:solidFill>
                <a:srgbClr val="002060"/>
              </a:solidFill>
            </a:endParaRPr>
          </a:p>
        </p:txBody>
      </p:sp>
      <p:sp>
        <p:nvSpPr>
          <p:cNvPr id="3" name="スライド番号プレースホルダー 2"/>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29</a:t>
            </a:fld>
            <a:endParaRPr kumimoji="1" lang="ja-JP" altLang="en-US" dirty="0">
              <a:solidFill>
                <a:schemeClr val="accent2">
                  <a:lumMod val="50000"/>
                </a:schemeClr>
              </a:solidFill>
            </a:endParaRPr>
          </a:p>
        </p:txBody>
      </p:sp>
      <p:sp>
        <p:nvSpPr>
          <p:cNvPr id="4" name="テキスト ボックス 3"/>
          <p:cNvSpPr txBox="1"/>
          <p:nvPr/>
        </p:nvSpPr>
        <p:spPr>
          <a:xfrm>
            <a:off x="2623457" y="5584371"/>
            <a:ext cx="5442857" cy="369332"/>
          </a:xfrm>
          <a:prstGeom prst="rect">
            <a:avLst/>
          </a:prstGeom>
          <a:noFill/>
        </p:spPr>
        <p:txBody>
          <a:bodyPr wrap="square" rtlCol="0">
            <a:spAutoFit/>
          </a:bodyPr>
          <a:lstStyle/>
          <a:p>
            <a:endParaRPr kumimoji="1" lang="ja-JP" altLang="en-US" dirty="0"/>
          </a:p>
        </p:txBody>
      </p:sp>
      <p:graphicFrame>
        <p:nvGraphicFramePr>
          <p:cNvPr id="5" name="図表 4">
            <a:extLst>
              <a:ext uri="{FF2B5EF4-FFF2-40B4-BE49-F238E27FC236}">
                <a16:creationId xmlns:a16="http://schemas.microsoft.com/office/drawing/2014/main" id="{8621663F-EC02-4138-9C1C-5A0608CFF022}"/>
              </a:ext>
            </a:extLst>
          </p:cNvPr>
          <p:cNvGraphicFramePr/>
          <p:nvPr/>
        </p:nvGraphicFramePr>
        <p:xfrm>
          <a:off x="3982784" y="2744791"/>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278781" y="5139957"/>
            <a:ext cx="10688428" cy="523220"/>
          </a:xfrm>
          <a:prstGeom prst="rect">
            <a:avLst/>
          </a:prstGeom>
          <a:noFill/>
        </p:spPr>
        <p:txBody>
          <a:bodyPr wrap="square" rtlCol="0">
            <a:spAutoFit/>
          </a:bodyPr>
          <a:lstStyle/>
          <a:p>
            <a:pPr algn="ctr"/>
            <a:r>
              <a:rPr lang="ja-JP" altLang="en-US" sz="2800" b="1" dirty="0" err="1">
                <a:solidFill>
                  <a:srgbClr val="002060"/>
                </a:solidFill>
                <a:latin typeface="Meiryo UI" panose="020B0604030504040204" pitchFamily="50" charset="-128"/>
                <a:ea typeface="Meiryo UI" panose="020B0604030504040204" pitchFamily="50" charset="-128"/>
              </a:rPr>
              <a:t>じちろう</a:t>
            </a:r>
            <a:r>
              <a:rPr lang="ja-JP" altLang="en-US" sz="2800" b="1" dirty="0">
                <a:solidFill>
                  <a:srgbClr val="002060"/>
                </a:solidFill>
                <a:latin typeface="Meiryo UI" panose="020B0604030504040204" pitchFamily="50" charset="-128"/>
                <a:ea typeface="Meiryo UI" panose="020B0604030504040204" pitchFamily="50" charset="-128"/>
              </a:rPr>
              <a:t>共済のメリットを、ぜひ職場の方にも広めてください！</a:t>
            </a:r>
            <a:endParaRPr lang="en-US" altLang="ja-JP" sz="2800" b="1" dirty="0">
              <a:solidFill>
                <a:srgbClr val="002060"/>
              </a:solidFill>
              <a:latin typeface="Meiryo UI" panose="020B0604030504040204" pitchFamily="50" charset="-128"/>
              <a:ea typeface="Meiryo UI" panose="020B0604030504040204" pitchFamily="50" charset="-128"/>
            </a:endParaRPr>
          </a:p>
        </p:txBody>
      </p:sp>
      <p:sp>
        <p:nvSpPr>
          <p:cNvPr id="10" name="Rectangle 11"/>
          <p:cNvSpPr>
            <a:spLocks/>
          </p:cNvSpPr>
          <p:nvPr/>
        </p:nvSpPr>
        <p:spPr bwMode="auto">
          <a:xfrm>
            <a:off x="1097280" y="1533697"/>
            <a:ext cx="8709693" cy="93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ctr" eaLnBrk="1" hangingPunct="1">
              <a:lnSpc>
                <a:spcPts val="4400"/>
              </a:lnSpc>
              <a:spcBef>
                <a:spcPts val="1200"/>
              </a:spcBef>
            </a:pPr>
            <a:r>
              <a:rPr lang="ja-JP" altLang="en-US" sz="32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a:t>
            </a:r>
            <a:r>
              <a:rPr lang="ja-JP" altLang="en-US" sz="3200" dirty="0" err="1">
                <a:solidFill>
                  <a:srgbClr val="002060"/>
                </a:solidFill>
                <a:latin typeface="Meiryo UI" panose="020B0604030504040204" pitchFamily="50" charset="-128"/>
                <a:ea typeface="Meiryo UI" panose="020B0604030504040204" pitchFamily="50" charset="-128"/>
                <a:cs typeface="A-OTF 新ゴ Pro M"/>
                <a:sym typeface="A-OTF 新ゴ Pro L" charset="-128"/>
              </a:rPr>
              <a:t>じちろう</a:t>
            </a:r>
            <a:r>
              <a:rPr lang="ja-JP" altLang="en-US" sz="32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共済」は自主福祉活動を実践するための</a:t>
            </a:r>
          </a:p>
          <a:p>
            <a:pPr algn="ctr" eaLnBrk="1" hangingPunct="1">
              <a:lnSpc>
                <a:spcPts val="5000"/>
              </a:lnSpc>
            </a:pPr>
            <a:r>
              <a:rPr lang="ja-JP" altLang="en-US" b="1" dirty="0">
                <a:solidFill>
                  <a:srgbClr val="002060"/>
                </a:solidFill>
                <a:latin typeface="Meiryo UI" panose="020B0604030504040204" pitchFamily="50" charset="-128"/>
                <a:ea typeface="Meiryo UI" panose="020B0604030504040204" pitchFamily="50" charset="-128"/>
                <a:cs typeface="A-OTF 新ゴ Pro M"/>
                <a:sym typeface="A-OTF 新ゴ Pro L" charset="-128"/>
              </a:rPr>
              <a:t>マストアイテム</a:t>
            </a:r>
          </a:p>
        </p:txBody>
      </p:sp>
      <p:pic>
        <p:nvPicPr>
          <p:cNvPr id="12" name="Picture 2" descr="C:\Users\zz501536\AppData\Local\Temp\notesFFF692\Jichiro-SET_A4-illustration-4C-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009"/>
          <a:stretch/>
        </p:blipFill>
        <p:spPr bwMode="auto">
          <a:xfrm>
            <a:off x="1802048" y="2976577"/>
            <a:ext cx="7787831" cy="1978477"/>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a:xfrm>
            <a:off x="8282202" y="2092178"/>
            <a:ext cx="2845343" cy="849301"/>
          </a:xfrm>
          <a:prstGeom prst="wedgeRoundRectCallout">
            <a:avLst>
              <a:gd name="adj1" fmla="val -33193"/>
              <a:gd name="adj2" fmla="val 685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err="1">
                <a:solidFill>
                  <a:srgbClr val="C00000"/>
                </a:solidFill>
              </a:rPr>
              <a:t>じちろう</a:t>
            </a:r>
            <a:r>
              <a:rPr kumimoji="1" lang="ja-JP" altLang="en-US" sz="2000" b="1" dirty="0">
                <a:solidFill>
                  <a:srgbClr val="C00000"/>
                </a:solidFill>
              </a:rPr>
              <a:t>共済のことは</a:t>
            </a:r>
            <a:r>
              <a:rPr lang="ja-JP" altLang="en-US" sz="2000" b="1" dirty="0">
                <a:solidFill>
                  <a:srgbClr val="C00000"/>
                </a:solidFill>
              </a:rPr>
              <a:t>まず組合へ</a:t>
            </a:r>
            <a:endParaRPr lang="en-US" altLang="ja-JP" sz="2000" b="1" dirty="0">
              <a:solidFill>
                <a:srgbClr val="C00000"/>
              </a:solidFill>
            </a:endParaRPr>
          </a:p>
        </p:txBody>
      </p:sp>
      <p:sp>
        <p:nvSpPr>
          <p:cNvPr id="15" name="テキスト ボックス 14"/>
          <p:cNvSpPr txBox="1"/>
          <p:nvPr/>
        </p:nvSpPr>
        <p:spPr>
          <a:xfrm>
            <a:off x="887435" y="5813662"/>
            <a:ext cx="9650437" cy="707886"/>
          </a:xfrm>
          <a:prstGeom prst="rect">
            <a:avLst/>
          </a:prstGeom>
          <a:noFill/>
        </p:spPr>
        <p:txBody>
          <a:bodyPr wrap="square" rtlCol="0">
            <a:spAutoFit/>
          </a:bodyPr>
          <a:lstStyle/>
          <a:p>
            <a:r>
              <a:rPr kumimoji="1" lang="en-US" altLang="ja-JP" sz="1200" dirty="0">
                <a:solidFill>
                  <a:schemeClr val="tx2">
                    <a:lumMod val="50000"/>
                  </a:schemeClr>
                </a:solidFill>
                <a:latin typeface="Meiryo UI" panose="020B0604030504040204" pitchFamily="50" charset="-128"/>
                <a:ea typeface="Meiryo UI" panose="020B0604030504040204" pitchFamily="50" charset="-128"/>
              </a:rPr>
              <a:t>※</a:t>
            </a:r>
            <a:r>
              <a:rPr kumimoji="1" lang="ja-JP" altLang="en-US" sz="1200" dirty="0">
                <a:solidFill>
                  <a:schemeClr val="tx2">
                    <a:lumMod val="50000"/>
                  </a:schemeClr>
                </a:solidFill>
                <a:latin typeface="Meiryo UI" panose="020B0604030504040204" pitchFamily="50" charset="-128"/>
                <a:ea typeface="Meiryo UI" panose="020B0604030504040204" pitchFamily="50" charset="-128"/>
              </a:rPr>
              <a:t>契約にあたってはパンフレットをご覧ください。</a:t>
            </a:r>
            <a:endParaRPr kumimoji="1" lang="en-US" altLang="ja-JP" sz="1200" dirty="0">
              <a:solidFill>
                <a:schemeClr val="tx2">
                  <a:lumMod val="50000"/>
                </a:schemeClr>
              </a:solidFill>
              <a:latin typeface="Meiryo UI" panose="020B0604030504040204" pitchFamily="50" charset="-128"/>
              <a:ea typeface="Meiryo UI" panose="020B0604030504040204" pitchFamily="50" charset="-128"/>
            </a:endParaRPr>
          </a:p>
          <a:p>
            <a:r>
              <a:rPr lang="en-US" altLang="ja-JP" sz="1200" dirty="0">
                <a:solidFill>
                  <a:schemeClr val="tx2">
                    <a:lumMod val="50000"/>
                  </a:schemeClr>
                </a:solidFill>
                <a:latin typeface="Meiryo UI" panose="020B0604030504040204" pitchFamily="50" charset="-128"/>
                <a:ea typeface="Meiryo UI" panose="020B0604030504040204" pitchFamily="50" charset="-128"/>
              </a:rPr>
              <a:t>※</a:t>
            </a:r>
            <a:r>
              <a:rPr lang="ja-JP" altLang="en-US" sz="1200" dirty="0" err="1">
                <a:solidFill>
                  <a:schemeClr val="tx2">
                    <a:lumMod val="50000"/>
                  </a:schemeClr>
                </a:solidFill>
                <a:latin typeface="Meiryo UI" panose="020B0604030504040204" pitchFamily="50" charset="-128"/>
                <a:ea typeface="Meiryo UI" panose="020B0604030504040204" pitchFamily="50" charset="-128"/>
              </a:rPr>
              <a:t>じちろう</a:t>
            </a:r>
            <a:r>
              <a:rPr lang="ja-JP" altLang="en-US" sz="1200" dirty="0">
                <a:solidFill>
                  <a:schemeClr val="tx2">
                    <a:lumMod val="50000"/>
                  </a:schemeClr>
                </a:solidFill>
                <a:latin typeface="Meiryo UI" panose="020B0604030504040204" pitchFamily="50" charset="-128"/>
                <a:ea typeface="Meiryo UI" panose="020B0604030504040204" pitchFamily="50" charset="-128"/>
              </a:rPr>
              <a:t>共済の各制度はこくみん共済 </a:t>
            </a:r>
            <a:r>
              <a:rPr lang="en-US" altLang="ja-JP" sz="1200" dirty="0">
                <a:solidFill>
                  <a:schemeClr val="tx2">
                    <a:lumMod val="50000"/>
                  </a:schemeClr>
                </a:solidFill>
                <a:latin typeface="Meiryo UI" panose="020B0604030504040204" pitchFamily="50" charset="-128"/>
                <a:ea typeface="Meiryo UI" panose="020B0604030504040204" pitchFamily="50" charset="-128"/>
              </a:rPr>
              <a:t>coop〈</a:t>
            </a:r>
            <a:r>
              <a:rPr lang="ja-JP" altLang="en-US" sz="1200" dirty="0">
                <a:solidFill>
                  <a:schemeClr val="tx2">
                    <a:lumMod val="50000"/>
                  </a:schemeClr>
                </a:solidFill>
                <a:latin typeface="Meiryo UI" panose="020B0604030504040204" pitchFamily="50" charset="-128"/>
                <a:ea typeface="Meiryo UI" panose="020B0604030504040204" pitchFamily="50" charset="-128"/>
              </a:rPr>
              <a:t>全労済</a:t>
            </a:r>
            <a:r>
              <a:rPr lang="en-US" altLang="ja-JP" sz="1200" dirty="0">
                <a:solidFill>
                  <a:schemeClr val="tx2">
                    <a:lumMod val="50000"/>
                  </a:schemeClr>
                </a:solidFill>
                <a:latin typeface="Meiryo UI" panose="020B0604030504040204" pitchFamily="50" charset="-128"/>
                <a:ea typeface="Meiryo UI" panose="020B0604030504040204" pitchFamily="50" charset="-128"/>
              </a:rPr>
              <a:t>〉</a:t>
            </a:r>
            <a:r>
              <a:rPr lang="ja-JP" altLang="en-US" sz="1200" dirty="0">
                <a:solidFill>
                  <a:schemeClr val="tx2">
                    <a:lumMod val="50000"/>
                  </a:schemeClr>
                </a:solidFill>
                <a:latin typeface="Meiryo UI" panose="020B0604030504040204" pitchFamily="50" charset="-128"/>
                <a:ea typeface="Meiryo UI" panose="020B0604030504040204" pitchFamily="50" charset="-128"/>
              </a:rPr>
              <a:t>自治労共済推進本部が募集しています</a:t>
            </a:r>
            <a:r>
              <a:rPr lang="ja-JP" altLang="en-US" sz="1600" dirty="0">
                <a:solidFill>
                  <a:schemeClr val="tx2">
                    <a:lumMod val="50000"/>
                  </a:schemeClr>
                </a:solidFill>
                <a:latin typeface="Meiryo UI" panose="020B0604030504040204" pitchFamily="50" charset="-128"/>
                <a:ea typeface="Meiryo UI" panose="020B0604030504040204" pitchFamily="50" charset="-128"/>
              </a:rPr>
              <a:t>。</a:t>
            </a:r>
            <a:endParaRPr lang="en-US" altLang="ja-JP" sz="1600" dirty="0">
              <a:solidFill>
                <a:schemeClr val="tx2">
                  <a:lumMod val="50000"/>
                </a:schemeClr>
              </a:solidFill>
              <a:latin typeface="Meiryo UI" panose="020B0604030504040204" pitchFamily="50" charset="-128"/>
              <a:ea typeface="Meiryo UI" panose="020B0604030504040204" pitchFamily="50" charset="-128"/>
            </a:endParaRPr>
          </a:p>
          <a:p>
            <a:r>
              <a:rPr kumimoji="1" lang="en-US" altLang="ja-JP" sz="1200" dirty="0">
                <a:solidFill>
                  <a:schemeClr val="tx2">
                    <a:lumMod val="50000"/>
                  </a:schemeClr>
                </a:solidFill>
                <a:latin typeface="Meiryo UI" panose="020B0604030504040204" pitchFamily="50" charset="-128"/>
                <a:ea typeface="Meiryo UI" panose="020B0604030504040204" pitchFamily="50" charset="-128"/>
              </a:rPr>
              <a:t>※</a:t>
            </a:r>
            <a:r>
              <a:rPr kumimoji="1" lang="ja-JP" altLang="en-US" sz="1200" dirty="0">
                <a:solidFill>
                  <a:schemeClr val="tx2">
                    <a:lumMod val="50000"/>
                  </a:schemeClr>
                </a:solidFill>
                <a:latin typeface="Meiryo UI" panose="020B0604030504040204" pitchFamily="50" charset="-128"/>
                <a:ea typeface="Meiryo UI" panose="020B0604030504040204" pitchFamily="50" charset="-128"/>
              </a:rPr>
              <a:t>本動画は、</a:t>
            </a:r>
            <a:r>
              <a:rPr lang="ja-JP" altLang="en-US" sz="1200" dirty="0" err="1">
                <a:solidFill>
                  <a:schemeClr val="tx2">
                    <a:lumMod val="50000"/>
                  </a:schemeClr>
                </a:solidFill>
                <a:latin typeface="Meiryo UI" panose="020B0604030504040204" pitchFamily="50" charset="-128"/>
                <a:ea typeface="Meiryo UI" panose="020B0604030504040204" pitchFamily="50" charset="-128"/>
              </a:rPr>
              <a:t>こくみん</a:t>
            </a:r>
            <a:r>
              <a:rPr lang="ja-JP" altLang="en-US" sz="1200" dirty="0">
                <a:solidFill>
                  <a:schemeClr val="tx2">
                    <a:lumMod val="50000"/>
                  </a:schemeClr>
                </a:solidFill>
                <a:latin typeface="Meiryo UI" panose="020B0604030504040204" pitchFamily="50" charset="-128"/>
                <a:ea typeface="Meiryo UI" panose="020B0604030504040204" pitchFamily="50" charset="-128"/>
              </a:rPr>
              <a:t>共済 </a:t>
            </a:r>
            <a:r>
              <a:rPr lang="en-US" altLang="ja-JP" sz="1200" dirty="0">
                <a:solidFill>
                  <a:schemeClr val="tx2">
                    <a:lumMod val="50000"/>
                  </a:schemeClr>
                </a:solidFill>
                <a:latin typeface="Meiryo UI" panose="020B0604030504040204" pitchFamily="50" charset="-128"/>
                <a:ea typeface="Meiryo UI" panose="020B0604030504040204" pitchFamily="50" charset="-128"/>
              </a:rPr>
              <a:t>coop〈</a:t>
            </a:r>
            <a:r>
              <a:rPr lang="ja-JP" altLang="en-US" sz="1200" dirty="0">
                <a:solidFill>
                  <a:schemeClr val="tx2">
                    <a:lumMod val="50000"/>
                  </a:schemeClr>
                </a:solidFill>
                <a:latin typeface="Meiryo UI" panose="020B0604030504040204" pitchFamily="50" charset="-128"/>
                <a:ea typeface="Meiryo UI" panose="020B0604030504040204" pitchFamily="50" charset="-128"/>
              </a:rPr>
              <a:t>全労済</a:t>
            </a:r>
            <a:r>
              <a:rPr lang="en-US" altLang="ja-JP" sz="1200" dirty="0">
                <a:solidFill>
                  <a:schemeClr val="tx2">
                    <a:lumMod val="50000"/>
                  </a:schemeClr>
                </a:solidFill>
                <a:latin typeface="Meiryo UI" panose="020B0604030504040204" pitchFamily="50" charset="-128"/>
                <a:ea typeface="Meiryo UI" panose="020B0604030504040204" pitchFamily="50" charset="-128"/>
              </a:rPr>
              <a:t>〉</a:t>
            </a:r>
            <a:r>
              <a:rPr lang="ja-JP" altLang="en-US" sz="1200" dirty="0">
                <a:solidFill>
                  <a:schemeClr val="tx2">
                    <a:lumMod val="50000"/>
                  </a:schemeClr>
                </a:solidFill>
                <a:latin typeface="Meiryo UI" panose="020B0604030504040204" pitchFamily="50" charset="-128"/>
                <a:ea typeface="Meiryo UI" panose="020B0604030504040204" pitchFamily="50" charset="-128"/>
              </a:rPr>
              <a:t>自治労共済推進本部の資料を一部抜粋して作成しています。</a:t>
            </a:r>
            <a:endParaRPr kumimoji="1" lang="ja-JP" altLang="en-US" sz="1200" dirty="0">
              <a:solidFill>
                <a:schemeClr val="tx2">
                  <a:lumMod val="50000"/>
                </a:schemeClr>
              </a:solidFill>
              <a:latin typeface="Meiryo UI" panose="020B0604030504040204" pitchFamily="50" charset="-128"/>
              <a:ea typeface="Meiryo UI" panose="020B0604030504040204" pitchFamily="50" charset="-128"/>
            </a:endParaRPr>
          </a:p>
        </p:txBody>
      </p:sp>
      <p:sp>
        <p:nvSpPr>
          <p:cNvPr id="11" name="Rectangle 11"/>
          <p:cNvSpPr>
            <a:spLocks/>
          </p:cNvSpPr>
          <p:nvPr/>
        </p:nvSpPr>
        <p:spPr bwMode="auto">
          <a:xfrm>
            <a:off x="499126" y="2646692"/>
            <a:ext cx="99060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ctr" eaLnBrk="1" hangingPunct="1">
              <a:lnSpc>
                <a:spcPts val="3800"/>
              </a:lnSpc>
            </a:pPr>
            <a:r>
              <a:rPr lang="ja-JP" altLang="en-US" sz="2400" b="1" dirty="0">
                <a:solidFill>
                  <a:srgbClr val="002060"/>
                </a:solidFill>
                <a:latin typeface="Meiryo UI" panose="020B0604030504040204" pitchFamily="50" charset="-128"/>
                <a:ea typeface="Meiryo UI" panose="020B0604030504040204" pitchFamily="50" charset="-128"/>
                <a:cs typeface="A-OTF 新ゴ Pro M"/>
                <a:sym typeface="A-OTF 新ゴ Pro L" charset="-128"/>
              </a:rPr>
              <a:t>だから組合が共済に取り組むのです</a:t>
            </a:r>
          </a:p>
        </p:txBody>
      </p:sp>
      <p:sp>
        <p:nvSpPr>
          <p:cNvPr id="17" name="コンテンツ プレースホルダー 3"/>
          <p:cNvSpPr>
            <a:spLocks noGrp="1"/>
          </p:cNvSpPr>
          <p:nvPr>
            <p:ph sz="quarter" idx="13"/>
          </p:nvPr>
        </p:nvSpPr>
        <p:spPr>
          <a:xfrm>
            <a:off x="423334" y="925618"/>
            <a:ext cx="9308495" cy="584200"/>
          </a:xfrm>
        </p:spPr>
        <p:txBody>
          <a:bodyPr/>
          <a:lstStyle/>
          <a:p>
            <a:r>
              <a:rPr lang="ja-JP" altLang="en-US" dirty="0"/>
              <a:t>自主福祉活動でくらしを豊かに</a:t>
            </a:r>
          </a:p>
        </p:txBody>
      </p:sp>
    </p:spTree>
    <p:extLst>
      <p:ext uri="{BB962C8B-B14F-4D97-AF65-F5344CB8AC3E}">
        <p14:creationId xmlns:p14="http://schemas.microsoft.com/office/powerpoint/2010/main" val="352608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この動画でお伝えすること</a:t>
            </a:r>
            <a:endParaRPr kumimoji="1" lang="ja-JP" altLang="en-US" dirty="0"/>
          </a:p>
        </p:txBody>
      </p:sp>
      <p:sp>
        <p:nvSpPr>
          <p:cNvPr id="3" name="スライド番号プレースホルダー 2"/>
          <p:cNvSpPr>
            <a:spLocks noGrp="1"/>
          </p:cNvSpPr>
          <p:nvPr>
            <p:ph type="sldNum" sz="quarter" idx="12"/>
          </p:nvPr>
        </p:nvSpPr>
        <p:spPr/>
        <p:txBody>
          <a:bodyPr/>
          <a:lstStyle/>
          <a:p>
            <a:fld id="{47228C29-2B79-4EE8-9B27-8EAFC38607DB}" type="slidenum">
              <a:rPr lang="ja-JP" altLang="en-US" smtClean="0"/>
              <a:pPr/>
              <a:t>3</a:t>
            </a:fld>
            <a:endParaRPr lang="ja-JP" altLang="en-US" dirty="0"/>
          </a:p>
        </p:txBody>
      </p:sp>
      <p:sp>
        <p:nvSpPr>
          <p:cNvPr id="4" name="コンテンツ プレースホルダー 3"/>
          <p:cNvSpPr>
            <a:spLocks noGrp="1"/>
          </p:cNvSpPr>
          <p:nvPr>
            <p:ph sz="quarter" idx="14"/>
          </p:nvPr>
        </p:nvSpPr>
        <p:spPr/>
        <p:txBody>
          <a:bodyPr/>
          <a:lstStyle/>
          <a:p>
            <a:r>
              <a:rPr kumimoji="1" lang="en-US" altLang="ja-JP" b="1" dirty="0"/>
              <a:t>Ⅰ.</a:t>
            </a:r>
            <a:r>
              <a:rPr kumimoji="1" lang="ja-JP" altLang="en-US" b="1" dirty="0"/>
              <a:t>はじめに</a:t>
            </a:r>
          </a:p>
        </p:txBody>
      </p:sp>
      <p:sp>
        <p:nvSpPr>
          <p:cNvPr id="5" name="コンテンツ プレースホルダー 4"/>
          <p:cNvSpPr>
            <a:spLocks noGrp="1"/>
          </p:cNvSpPr>
          <p:nvPr>
            <p:ph sz="quarter" idx="15"/>
          </p:nvPr>
        </p:nvSpPr>
        <p:spPr/>
        <p:txBody>
          <a:bodyPr/>
          <a:lstStyle/>
          <a:p>
            <a:r>
              <a:rPr kumimoji="1" lang="en-US" altLang="ja-JP" b="1" dirty="0">
                <a:solidFill>
                  <a:schemeClr val="bg1">
                    <a:lumMod val="75000"/>
                  </a:schemeClr>
                </a:solidFill>
              </a:rPr>
              <a:t>Ⅱ.</a:t>
            </a:r>
            <a:r>
              <a:rPr kumimoji="1" lang="ja-JP" altLang="en-US" b="1" dirty="0">
                <a:solidFill>
                  <a:schemeClr val="bg1">
                    <a:lumMod val="75000"/>
                  </a:schemeClr>
                </a:solidFill>
              </a:rPr>
              <a:t>共通しやすい課題と対策</a:t>
            </a:r>
          </a:p>
        </p:txBody>
      </p:sp>
      <p:sp>
        <p:nvSpPr>
          <p:cNvPr id="6" name="コンテンツ プレースホルダー 5"/>
          <p:cNvSpPr>
            <a:spLocks noGrp="1"/>
          </p:cNvSpPr>
          <p:nvPr>
            <p:ph sz="quarter" idx="16"/>
          </p:nvPr>
        </p:nvSpPr>
        <p:spPr/>
        <p:txBody>
          <a:bodyPr/>
          <a:lstStyle/>
          <a:p>
            <a:r>
              <a:rPr lang="en-US" altLang="ja-JP" b="1" dirty="0">
                <a:solidFill>
                  <a:schemeClr val="bg1">
                    <a:lumMod val="75000"/>
                  </a:schemeClr>
                </a:solidFill>
              </a:rPr>
              <a:t>Ⅲ.</a:t>
            </a:r>
            <a:r>
              <a:rPr lang="ja-JP" altLang="en-US" b="1" dirty="0">
                <a:solidFill>
                  <a:schemeClr val="bg1">
                    <a:lumMod val="75000"/>
                  </a:schemeClr>
                </a:solidFill>
              </a:rPr>
              <a:t>保障の充実について</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82078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a:t>Ⅰ.</a:t>
            </a:r>
            <a:r>
              <a:rPr lang="ja-JP" altLang="en-US" b="1" u="sng" dirty="0">
                <a:solidFill>
                  <a:srgbClr val="002060"/>
                </a:solidFill>
              </a:rPr>
              <a:t>はじめに</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4</a:t>
            </a:fld>
            <a:endParaRPr kumimoji="1" lang="ja-JP" altLang="en-US" dirty="0">
              <a:solidFill>
                <a:schemeClr val="accent2">
                  <a:lumMod val="50000"/>
                </a:schemeClr>
              </a:solidFill>
            </a:endParaRPr>
          </a:p>
        </p:txBody>
      </p:sp>
      <p:sp>
        <p:nvSpPr>
          <p:cNvPr id="5" name="コンテンツ プレースホルダー 4"/>
          <p:cNvSpPr>
            <a:spLocks noGrp="1"/>
          </p:cNvSpPr>
          <p:nvPr>
            <p:ph sz="quarter" idx="13"/>
          </p:nvPr>
        </p:nvSpPr>
        <p:spPr/>
        <p:txBody>
          <a:bodyPr/>
          <a:lstStyle/>
          <a:p>
            <a:r>
              <a:rPr lang="en-US" altLang="ja-JP" dirty="0"/>
              <a:t>1.</a:t>
            </a:r>
            <a:r>
              <a:rPr lang="ja-JP" altLang="en-US" dirty="0"/>
              <a:t>団体生命</a:t>
            </a:r>
            <a:r>
              <a:rPr lang="ja-JP" altLang="en-US"/>
              <a:t>共済の制度改定に</a:t>
            </a:r>
            <a:r>
              <a:rPr lang="ja-JP" altLang="en-US" dirty="0"/>
              <a:t>ついて</a:t>
            </a:r>
          </a:p>
        </p:txBody>
      </p:sp>
      <p:sp>
        <p:nvSpPr>
          <p:cNvPr id="6" name="コンテンツ プレースホルダー 5"/>
          <p:cNvSpPr>
            <a:spLocks noGrp="1"/>
          </p:cNvSpPr>
          <p:nvPr>
            <p:ph sz="quarter" idx="14"/>
          </p:nvPr>
        </p:nvSpPr>
        <p:spPr/>
        <p:txBody>
          <a:bodyPr>
            <a:normAutofit fontScale="70000" lnSpcReduction="20000"/>
          </a:bodyPr>
          <a:lstStyle/>
          <a:p>
            <a:r>
              <a:rPr lang="ja-JP" altLang="en-US" dirty="0"/>
              <a:t>この動画をご覧いただいている組合員の皆さん、長きにわたりじちろう共済に加入いただいているものと思います。</a:t>
            </a:r>
            <a:r>
              <a:rPr lang="en-US" altLang="ja-JP" dirty="0"/>
              <a:t/>
            </a:r>
            <a:br>
              <a:rPr lang="en-US" altLang="ja-JP" dirty="0"/>
            </a:br>
            <a:r>
              <a:rPr lang="ja-JP" altLang="en-US" dirty="0"/>
              <a:t>心より感謝申し上げます。</a:t>
            </a:r>
          </a:p>
          <a:p>
            <a:r>
              <a:rPr lang="ja-JP" altLang="en-US" dirty="0"/>
              <a:t>ご存知のとおり、団体生命共済は組合員同士の支えあいを具現化した制度ですが、今般の制度改定においては特に</a:t>
            </a:r>
            <a:r>
              <a:rPr lang="en-US" altLang="ja-JP" dirty="0"/>
              <a:t>50</a:t>
            </a:r>
            <a:r>
              <a:rPr lang="ja-JP" altLang="en-US" dirty="0"/>
              <a:t>代の組合員の掛金が上昇するという大きな課題に直面することとなり、皆さんにはご心配をおかけしました。</a:t>
            </a:r>
          </a:p>
          <a:p>
            <a:r>
              <a:rPr lang="ja-JP" altLang="en-US" dirty="0"/>
              <a:t>所要の経過措置などを設け、急激な掛金上昇を抑えつつも、まだ見ぬ新たな仲間、そして今後</a:t>
            </a:r>
            <a:r>
              <a:rPr lang="en-US" altLang="ja-JP" dirty="0"/>
              <a:t>10</a:t>
            </a:r>
            <a:r>
              <a:rPr lang="ja-JP" altLang="en-US" dirty="0"/>
              <a:t>年、</a:t>
            </a:r>
            <a:r>
              <a:rPr lang="en-US" altLang="ja-JP" dirty="0"/>
              <a:t>20</a:t>
            </a:r>
            <a:r>
              <a:rPr lang="ja-JP" altLang="en-US" dirty="0"/>
              <a:t>年といった未来志向の視点から制度改定を実施することとなりました。</a:t>
            </a:r>
          </a:p>
          <a:p>
            <a:r>
              <a:rPr lang="ja-JP" altLang="en-US" dirty="0"/>
              <a:t>誰もが等しく</a:t>
            </a:r>
            <a:r>
              <a:rPr lang="en-US" altLang="ja-JP" dirty="0"/>
              <a:t>1</a:t>
            </a:r>
            <a:r>
              <a:rPr lang="ja-JP" altLang="en-US" dirty="0"/>
              <a:t>年ごと年を重ねていくように、</a:t>
            </a:r>
            <a:r>
              <a:rPr lang="en-US" altLang="ja-JP" dirty="0"/>
              <a:t>20</a:t>
            </a:r>
            <a:r>
              <a:rPr lang="ja-JP" altLang="en-US" dirty="0"/>
              <a:t>代の組合員もいずれ、</a:t>
            </a:r>
            <a:r>
              <a:rPr lang="en-US" altLang="ja-JP" dirty="0"/>
              <a:t>30</a:t>
            </a:r>
            <a:r>
              <a:rPr lang="ja-JP" altLang="en-US" dirty="0"/>
              <a:t>代、</a:t>
            </a:r>
            <a:r>
              <a:rPr lang="en-US" altLang="ja-JP" dirty="0"/>
              <a:t>40</a:t>
            </a:r>
            <a:r>
              <a:rPr lang="ja-JP" altLang="en-US" dirty="0"/>
              <a:t>代、</a:t>
            </a:r>
            <a:r>
              <a:rPr lang="en-US" altLang="ja-JP" dirty="0"/>
              <a:t>50</a:t>
            </a:r>
            <a:r>
              <a:rPr lang="ja-JP" altLang="en-US" dirty="0"/>
              <a:t>代と人生を歩むこととなります。そして、人生</a:t>
            </a:r>
            <a:r>
              <a:rPr lang="en-US" altLang="ja-JP" dirty="0"/>
              <a:t>100</a:t>
            </a:r>
            <a:r>
              <a:rPr lang="ja-JP" altLang="en-US" dirty="0"/>
              <a:t>年時代と言われる今日、</a:t>
            </a:r>
            <a:r>
              <a:rPr lang="en-US" altLang="ja-JP" dirty="0"/>
              <a:t>50</a:t>
            </a:r>
            <a:r>
              <a:rPr lang="ja-JP" altLang="en-US" dirty="0"/>
              <a:t>代の組合員の皆さんもこれから多くの時間を過ごしていくことになりますが、今回の制度改定では医療保障の充実、</a:t>
            </a:r>
            <a:r>
              <a:rPr lang="ja-JP" altLang="en-US" dirty="0" err="1"/>
              <a:t>じちろう</a:t>
            </a:r>
            <a:r>
              <a:rPr lang="ja-JP" altLang="en-US" dirty="0"/>
              <a:t>退職者団体生命共済の新設により、退職後の生活にも大きな安心を得られるようなしくみとなりました。</a:t>
            </a:r>
          </a:p>
          <a:p>
            <a:r>
              <a:rPr lang="ja-JP" altLang="en-US" dirty="0"/>
              <a:t>自治体、公共民間サービスに従事する私たちが自らの取り組みにより職場環境のみならず、生活の質の向上を図ることは、私たち自身のパフォーマンスを引き上げ、ひいては地域住民の幸せにつながるものです。</a:t>
            </a:r>
          </a:p>
          <a:p>
            <a:r>
              <a:rPr lang="ja-JP" altLang="en-US" dirty="0"/>
              <a:t>本日は、このような視点から私たちのくらしを豊かにする「ツール」である</a:t>
            </a:r>
            <a:r>
              <a:rPr lang="ja-JP" altLang="en-US" dirty="0" err="1"/>
              <a:t>じちろう</a:t>
            </a:r>
            <a:r>
              <a:rPr lang="ja-JP" altLang="en-US" dirty="0"/>
              <a:t>共済の制度改定内容と効果的な利用方法をお伝えしますが、皆さん自身はもちろんのこと、これからを担う職場の後輩たちへじちろう共済の素晴らしさをお伝えいただければ幸いです。</a:t>
            </a:r>
          </a:p>
          <a:p>
            <a:endParaRPr kumimoji="1" lang="en-US" altLang="ja-JP" dirty="0"/>
          </a:p>
        </p:txBody>
      </p:sp>
    </p:spTree>
    <p:extLst>
      <p:ext uri="{BB962C8B-B14F-4D97-AF65-F5344CB8AC3E}">
        <p14:creationId xmlns:p14="http://schemas.microsoft.com/office/powerpoint/2010/main" val="79287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この動画でお伝えすること</a:t>
            </a:r>
            <a:endParaRPr kumimoji="1" lang="ja-JP" altLang="en-US" dirty="0"/>
          </a:p>
        </p:txBody>
      </p:sp>
      <p:sp>
        <p:nvSpPr>
          <p:cNvPr id="3" name="スライド番号プレースホルダー 2"/>
          <p:cNvSpPr>
            <a:spLocks noGrp="1"/>
          </p:cNvSpPr>
          <p:nvPr>
            <p:ph type="sldNum" sz="quarter" idx="12"/>
          </p:nvPr>
        </p:nvSpPr>
        <p:spPr/>
        <p:txBody>
          <a:bodyPr/>
          <a:lstStyle/>
          <a:p>
            <a:fld id="{47228C29-2B79-4EE8-9B27-8EAFC38607DB}" type="slidenum">
              <a:rPr lang="ja-JP" altLang="en-US" smtClean="0"/>
              <a:pPr/>
              <a:t>5</a:t>
            </a:fld>
            <a:endParaRPr lang="ja-JP" altLang="en-US" dirty="0"/>
          </a:p>
        </p:txBody>
      </p:sp>
      <p:sp>
        <p:nvSpPr>
          <p:cNvPr id="4" name="コンテンツ プレースホルダー 3"/>
          <p:cNvSpPr>
            <a:spLocks noGrp="1"/>
          </p:cNvSpPr>
          <p:nvPr>
            <p:ph sz="quarter" idx="14"/>
          </p:nvPr>
        </p:nvSpPr>
        <p:spPr/>
        <p:txBody>
          <a:bodyPr/>
          <a:lstStyle/>
          <a:p>
            <a:r>
              <a:rPr kumimoji="1" lang="en-US" altLang="ja-JP" b="1" dirty="0">
                <a:solidFill>
                  <a:schemeClr val="bg1">
                    <a:lumMod val="65000"/>
                  </a:schemeClr>
                </a:solidFill>
              </a:rPr>
              <a:t>Ⅰ.</a:t>
            </a:r>
            <a:r>
              <a:rPr kumimoji="1" lang="ja-JP" altLang="en-US" b="1" dirty="0">
                <a:solidFill>
                  <a:schemeClr val="bg1">
                    <a:lumMod val="65000"/>
                  </a:schemeClr>
                </a:solidFill>
              </a:rPr>
              <a:t>はじめに</a:t>
            </a:r>
          </a:p>
        </p:txBody>
      </p:sp>
      <p:sp>
        <p:nvSpPr>
          <p:cNvPr id="5" name="コンテンツ プレースホルダー 4"/>
          <p:cNvSpPr>
            <a:spLocks noGrp="1"/>
          </p:cNvSpPr>
          <p:nvPr>
            <p:ph sz="quarter" idx="15"/>
          </p:nvPr>
        </p:nvSpPr>
        <p:spPr/>
        <p:txBody>
          <a:bodyPr/>
          <a:lstStyle/>
          <a:p>
            <a:r>
              <a:rPr kumimoji="1" lang="en-US" altLang="ja-JP" b="1" dirty="0"/>
              <a:t>Ⅱ.</a:t>
            </a:r>
            <a:r>
              <a:rPr kumimoji="1" lang="ja-JP" altLang="en-US" b="1" dirty="0"/>
              <a:t>共通しやすい課題と対策</a:t>
            </a:r>
          </a:p>
        </p:txBody>
      </p:sp>
      <p:sp>
        <p:nvSpPr>
          <p:cNvPr id="6" name="コンテンツ プレースホルダー 5"/>
          <p:cNvSpPr>
            <a:spLocks noGrp="1"/>
          </p:cNvSpPr>
          <p:nvPr>
            <p:ph sz="quarter" idx="16"/>
          </p:nvPr>
        </p:nvSpPr>
        <p:spPr/>
        <p:txBody>
          <a:bodyPr/>
          <a:lstStyle/>
          <a:p>
            <a:r>
              <a:rPr lang="en-US" altLang="ja-JP" b="1" dirty="0">
                <a:solidFill>
                  <a:schemeClr val="bg1">
                    <a:lumMod val="65000"/>
                  </a:schemeClr>
                </a:solidFill>
              </a:rPr>
              <a:t>Ⅲ.</a:t>
            </a:r>
            <a:r>
              <a:rPr lang="ja-JP" altLang="en-US" b="1" dirty="0">
                <a:solidFill>
                  <a:schemeClr val="bg1">
                    <a:lumMod val="65000"/>
                  </a:schemeClr>
                </a:solidFill>
              </a:rPr>
              <a:t>保障の充実について</a:t>
            </a:r>
            <a:endParaRPr kumimoji="1" lang="ja-JP" altLang="en-US" b="1" dirty="0">
              <a:solidFill>
                <a:schemeClr val="bg1">
                  <a:lumMod val="65000"/>
                </a:schemeClr>
              </a:solidFill>
            </a:endParaRPr>
          </a:p>
        </p:txBody>
      </p:sp>
    </p:spTree>
    <p:extLst>
      <p:ext uri="{BB962C8B-B14F-4D97-AF65-F5344CB8AC3E}">
        <p14:creationId xmlns:p14="http://schemas.microsoft.com/office/powerpoint/2010/main" val="88382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u="sng" dirty="0">
                <a:solidFill>
                  <a:srgbClr val="002060"/>
                </a:solidFill>
              </a:rPr>
              <a:t>Ⅱ.</a:t>
            </a:r>
            <a:r>
              <a:rPr lang="ja-JP" altLang="en-US" b="1" u="sng" dirty="0">
                <a:solidFill>
                  <a:srgbClr val="002060"/>
                </a:solidFill>
              </a:rPr>
              <a:t>共通しやすい課題と対策</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6</a:t>
            </a:fld>
            <a:endParaRPr kumimoji="1" lang="ja-JP" altLang="en-US" dirty="0">
              <a:solidFill>
                <a:schemeClr val="accent2">
                  <a:lumMod val="50000"/>
                </a:schemeClr>
              </a:solidFill>
            </a:endParaRPr>
          </a:p>
        </p:txBody>
      </p:sp>
      <p:sp>
        <p:nvSpPr>
          <p:cNvPr id="3" name="コンテンツ プレースホルダー 2"/>
          <p:cNvSpPr>
            <a:spLocks noGrp="1"/>
          </p:cNvSpPr>
          <p:nvPr>
            <p:ph sz="quarter" idx="13"/>
          </p:nvPr>
        </p:nvSpPr>
        <p:spPr/>
        <p:txBody>
          <a:bodyPr/>
          <a:lstStyle/>
          <a:p>
            <a:r>
              <a:rPr kumimoji="1" lang="en-US" altLang="ja-JP" dirty="0"/>
              <a:t>1.50</a:t>
            </a:r>
            <a:r>
              <a:rPr lang="ja-JP" altLang="en-US" dirty="0"/>
              <a:t>代組合員の「トリレンマ」</a:t>
            </a:r>
            <a:endParaRPr kumimoji="1" lang="ja-JP" altLang="en-US" dirty="0"/>
          </a:p>
        </p:txBody>
      </p:sp>
      <p:sp>
        <p:nvSpPr>
          <p:cNvPr id="7" name="テキスト ボックス 6"/>
          <p:cNvSpPr txBox="1"/>
          <p:nvPr/>
        </p:nvSpPr>
        <p:spPr>
          <a:xfrm>
            <a:off x="499621" y="1800520"/>
            <a:ext cx="7541443" cy="584775"/>
          </a:xfrm>
          <a:prstGeom prst="rect">
            <a:avLst/>
          </a:prstGeom>
          <a:noFill/>
        </p:spPr>
        <p:txBody>
          <a:bodyPr wrap="square" rtlCol="0">
            <a:spAutoFit/>
          </a:bodyPr>
          <a:lstStyle/>
          <a:p>
            <a:r>
              <a:rPr kumimoji="1" lang="ja-JP" altLang="en-US" sz="3200" b="1" dirty="0">
                <a:solidFill>
                  <a:srgbClr val="002060"/>
                </a:solidFill>
              </a:rPr>
              <a:t>多くの</a:t>
            </a:r>
            <a:r>
              <a:rPr kumimoji="1" lang="en-US" altLang="ja-JP" sz="3200" b="1" dirty="0">
                <a:solidFill>
                  <a:srgbClr val="002060"/>
                </a:solidFill>
              </a:rPr>
              <a:t>50</a:t>
            </a:r>
            <a:r>
              <a:rPr lang="ja-JP" altLang="en-US" sz="3200" b="1" dirty="0">
                <a:solidFill>
                  <a:srgbClr val="002060"/>
                </a:solidFill>
              </a:rPr>
              <a:t>代組合員に共通しやすい課題</a:t>
            </a:r>
            <a:endParaRPr kumimoji="1" lang="ja-JP" altLang="en-US" sz="3200" b="1" dirty="0">
              <a:solidFill>
                <a:srgbClr val="002060"/>
              </a:solidFill>
            </a:endParaRPr>
          </a:p>
        </p:txBody>
      </p:sp>
      <p:sp>
        <p:nvSpPr>
          <p:cNvPr id="8" name="テキスト ボックス 7"/>
          <p:cNvSpPr txBox="1"/>
          <p:nvPr/>
        </p:nvSpPr>
        <p:spPr>
          <a:xfrm>
            <a:off x="1047948" y="2593943"/>
            <a:ext cx="3354370" cy="584775"/>
          </a:xfrm>
          <a:prstGeom prst="rect">
            <a:avLst/>
          </a:prstGeom>
          <a:noFill/>
        </p:spPr>
        <p:txBody>
          <a:bodyPr wrap="square" rtlCol="0">
            <a:spAutoFit/>
          </a:bodyPr>
          <a:lstStyle/>
          <a:p>
            <a:r>
              <a:rPr lang="ja-JP" altLang="en-US" sz="3200" b="1" dirty="0">
                <a:solidFill>
                  <a:srgbClr val="002060"/>
                </a:solidFill>
              </a:rPr>
              <a:t>①住宅ローン</a:t>
            </a:r>
            <a:endParaRPr kumimoji="1" lang="ja-JP" altLang="en-US" sz="3200" b="1" dirty="0">
              <a:solidFill>
                <a:srgbClr val="002060"/>
              </a:solidFill>
            </a:endParaRPr>
          </a:p>
        </p:txBody>
      </p:sp>
      <p:sp>
        <p:nvSpPr>
          <p:cNvPr id="9" name="テキスト ボックス 8"/>
          <p:cNvSpPr txBox="1"/>
          <p:nvPr/>
        </p:nvSpPr>
        <p:spPr>
          <a:xfrm>
            <a:off x="1047948" y="3178718"/>
            <a:ext cx="3354370" cy="584775"/>
          </a:xfrm>
          <a:prstGeom prst="rect">
            <a:avLst/>
          </a:prstGeom>
          <a:noFill/>
        </p:spPr>
        <p:txBody>
          <a:bodyPr wrap="square" rtlCol="0">
            <a:spAutoFit/>
          </a:bodyPr>
          <a:lstStyle/>
          <a:p>
            <a:r>
              <a:rPr lang="ja-JP" altLang="en-US" sz="3200" b="1" dirty="0">
                <a:solidFill>
                  <a:srgbClr val="002060"/>
                </a:solidFill>
              </a:rPr>
              <a:t>②教育費支出</a:t>
            </a:r>
            <a:endParaRPr kumimoji="1" lang="ja-JP" altLang="en-US" sz="3200" b="1" dirty="0">
              <a:solidFill>
                <a:srgbClr val="002060"/>
              </a:solidFill>
            </a:endParaRPr>
          </a:p>
        </p:txBody>
      </p:sp>
      <p:sp>
        <p:nvSpPr>
          <p:cNvPr id="10" name="テキスト ボックス 9"/>
          <p:cNvSpPr txBox="1"/>
          <p:nvPr/>
        </p:nvSpPr>
        <p:spPr>
          <a:xfrm>
            <a:off x="1047948" y="3763493"/>
            <a:ext cx="3354370" cy="584775"/>
          </a:xfrm>
          <a:prstGeom prst="rect">
            <a:avLst/>
          </a:prstGeom>
          <a:noFill/>
        </p:spPr>
        <p:txBody>
          <a:bodyPr wrap="square" rtlCol="0">
            <a:spAutoFit/>
          </a:bodyPr>
          <a:lstStyle/>
          <a:p>
            <a:r>
              <a:rPr lang="ja-JP" altLang="en-US" sz="3200" b="1" dirty="0">
                <a:solidFill>
                  <a:srgbClr val="002060"/>
                </a:solidFill>
              </a:rPr>
              <a:t>③老後資金準備</a:t>
            </a:r>
            <a:endParaRPr kumimoji="1" lang="ja-JP" altLang="en-US" sz="3200" b="1" dirty="0">
              <a:solidFill>
                <a:srgbClr val="002060"/>
              </a:solidFill>
            </a:endParaRPr>
          </a:p>
        </p:txBody>
      </p:sp>
      <p:sp>
        <p:nvSpPr>
          <p:cNvPr id="11" name="左中かっこ 10"/>
          <p:cNvSpPr/>
          <p:nvPr/>
        </p:nvSpPr>
        <p:spPr>
          <a:xfrm>
            <a:off x="725864" y="2593943"/>
            <a:ext cx="322084" cy="1685826"/>
          </a:xfrm>
          <a:prstGeom prst="leftBrace">
            <a:avLst>
              <a:gd name="adj1" fmla="val 40863"/>
              <a:gd name="adj2" fmla="val 50000"/>
            </a:avLst>
          </a:prstGeom>
          <a:ln w="317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1047948" y="4572156"/>
            <a:ext cx="3354370" cy="584775"/>
          </a:xfrm>
          <a:prstGeom prst="rect">
            <a:avLst/>
          </a:prstGeom>
          <a:noFill/>
        </p:spPr>
        <p:txBody>
          <a:bodyPr wrap="square" rtlCol="0">
            <a:spAutoFit/>
          </a:bodyPr>
          <a:lstStyle/>
          <a:p>
            <a:r>
              <a:rPr kumimoji="1" lang="ja-JP" altLang="en-US" sz="3200" b="1" dirty="0">
                <a:solidFill>
                  <a:srgbClr val="002060"/>
                </a:solidFill>
              </a:rPr>
              <a:t>・老親介護</a:t>
            </a:r>
          </a:p>
        </p:txBody>
      </p:sp>
      <p:sp>
        <p:nvSpPr>
          <p:cNvPr id="13" name="テキスト ボックス 12"/>
          <p:cNvSpPr txBox="1"/>
          <p:nvPr/>
        </p:nvSpPr>
        <p:spPr>
          <a:xfrm>
            <a:off x="1047948" y="5156931"/>
            <a:ext cx="3354370" cy="584775"/>
          </a:xfrm>
          <a:prstGeom prst="rect">
            <a:avLst/>
          </a:prstGeom>
          <a:noFill/>
        </p:spPr>
        <p:txBody>
          <a:bodyPr wrap="square" rtlCol="0">
            <a:spAutoFit/>
          </a:bodyPr>
          <a:lstStyle/>
          <a:p>
            <a:r>
              <a:rPr kumimoji="1" lang="ja-JP" altLang="en-US" sz="3200" b="1" dirty="0">
                <a:solidFill>
                  <a:srgbClr val="002060"/>
                </a:solidFill>
              </a:rPr>
              <a:t>・単身者</a:t>
            </a:r>
          </a:p>
        </p:txBody>
      </p:sp>
      <p:sp>
        <p:nvSpPr>
          <p:cNvPr id="14" name="左中かっこ 13"/>
          <p:cNvSpPr/>
          <p:nvPr/>
        </p:nvSpPr>
        <p:spPr>
          <a:xfrm rot="10800000">
            <a:off x="4402318" y="2611242"/>
            <a:ext cx="322084" cy="3008508"/>
          </a:xfrm>
          <a:prstGeom prst="leftBrace">
            <a:avLst>
              <a:gd name="adj1" fmla="val 40863"/>
              <a:gd name="adj2" fmla="val 50000"/>
            </a:avLst>
          </a:prstGeom>
          <a:ln w="317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4724402" y="3576887"/>
            <a:ext cx="5629273" cy="892552"/>
          </a:xfrm>
          <a:prstGeom prst="rect">
            <a:avLst/>
          </a:prstGeom>
          <a:noFill/>
        </p:spPr>
        <p:txBody>
          <a:bodyPr wrap="square" rtlCol="0">
            <a:spAutoFit/>
          </a:bodyPr>
          <a:lstStyle/>
          <a:p>
            <a:r>
              <a:rPr kumimoji="1" lang="ja-JP" altLang="en-US" sz="3200" b="1" u="sng" dirty="0">
                <a:solidFill>
                  <a:srgbClr val="C00000"/>
                </a:solidFill>
              </a:rPr>
              <a:t>お金の出入りの将来予測</a:t>
            </a:r>
            <a:endParaRPr kumimoji="1" lang="en-US" altLang="ja-JP" sz="3200" b="1" u="sng" dirty="0">
              <a:solidFill>
                <a:srgbClr val="C00000"/>
              </a:solidFill>
            </a:endParaRPr>
          </a:p>
          <a:p>
            <a:r>
              <a:rPr lang="ja-JP" altLang="en-US" sz="2000" b="1" u="sng" dirty="0">
                <a:solidFill>
                  <a:srgbClr val="C00000"/>
                </a:solidFill>
              </a:rPr>
              <a:t>（退職一時金を含めた資金計画）</a:t>
            </a:r>
            <a:endParaRPr kumimoji="1" lang="ja-JP" altLang="en-US" sz="2000" b="1" u="sng" dirty="0">
              <a:solidFill>
                <a:srgbClr val="C00000"/>
              </a:solidFill>
            </a:endParaRPr>
          </a:p>
        </p:txBody>
      </p:sp>
      <p:grpSp>
        <p:nvGrpSpPr>
          <p:cNvPr id="18" name="グループ化 17"/>
          <p:cNvGrpSpPr/>
          <p:nvPr/>
        </p:nvGrpSpPr>
        <p:grpSpPr>
          <a:xfrm>
            <a:off x="5723096" y="4432142"/>
            <a:ext cx="3174683" cy="1017176"/>
            <a:chOff x="7028021" y="4606480"/>
            <a:chExt cx="3174683" cy="1017176"/>
          </a:xfrm>
        </p:grpSpPr>
        <p:sp>
          <p:nvSpPr>
            <p:cNvPr id="16" name="角丸四角形 15"/>
            <p:cNvSpPr/>
            <p:nvPr/>
          </p:nvSpPr>
          <p:spPr>
            <a:xfrm>
              <a:off x="7028021" y="5038881"/>
              <a:ext cx="3174683" cy="584775"/>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2060"/>
                  </a:solidFill>
                  <a:latin typeface="Meiryo UI" panose="020B0604030504040204" pitchFamily="50" charset="-128"/>
                  <a:ea typeface="Meiryo UI" panose="020B0604030504040204" pitchFamily="50" charset="-128"/>
                </a:rPr>
                <a:t>可処分所得の最大化</a:t>
              </a:r>
            </a:p>
          </p:txBody>
        </p:sp>
        <p:sp>
          <p:nvSpPr>
            <p:cNvPr id="17" name="二等辺三角形 16"/>
            <p:cNvSpPr/>
            <p:nvPr/>
          </p:nvSpPr>
          <p:spPr>
            <a:xfrm>
              <a:off x="7188999" y="4606480"/>
              <a:ext cx="569119" cy="427638"/>
            </a:xfrm>
            <a:custGeom>
              <a:avLst/>
              <a:gdLst>
                <a:gd name="connsiteX0" fmla="*/ 0 w 290513"/>
                <a:gd name="connsiteY0" fmla="*/ 384776 h 384776"/>
                <a:gd name="connsiteX1" fmla="*/ 145257 w 290513"/>
                <a:gd name="connsiteY1" fmla="*/ 0 h 384776"/>
                <a:gd name="connsiteX2" fmla="*/ 290513 w 290513"/>
                <a:gd name="connsiteY2" fmla="*/ 384776 h 384776"/>
                <a:gd name="connsiteX3" fmla="*/ 0 w 290513"/>
                <a:gd name="connsiteY3" fmla="*/ 384776 h 384776"/>
                <a:gd name="connsiteX0" fmla="*/ 278606 w 569119"/>
                <a:gd name="connsiteY0" fmla="*/ 427638 h 427638"/>
                <a:gd name="connsiteX1" fmla="*/ 0 w 569119"/>
                <a:gd name="connsiteY1" fmla="*/ 0 h 427638"/>
                <a:gd name="connsiteX2" fmla="*/ 569119 w 569119"/>
                <a:gd name="connsiteY2" fmla="*/ 427638 h 427638"/>
                <a:gd name="connsiteX3" fmla="*/ 278606 w 569119"/>
                <a:gd name="connsiteY3" fmla="*/ 427638 h 427638"/>
              </a:gdLst>
              <a:ahLst/>
              <a:cxnLst>
                <a:cxn ang="0">
                  <a:pos x="connsiteX0" y="connsiteY0"/>
                </a:cxn>
                <a:cxn ang="0">
                  <a:pos x="connsiteX1" y="connsiteY1"/>
                </a:cxn>
                <a:cxn ang="0">
                  <a:pos x="connsiteX2" y="connsiteY2"/>
                </a:cxn>
                <a:cxn ang="0">
                  <a:pos x="connsiteX3" y="connsiteY3"/>
                </a:cxn>
              </a:cxnLst>
              <a:rect l="l" t="t" r="r" b="b"/>
              <a:pathLst>
                <a:path w="569119" h="427638">
                  <a:moveTo>
                    <a:pt x="278606" y="427638"/>
                  </a:moveTo>
                  <a:lnTo>
                    <a:pt x="0" y="0"/>
                  </a:lnTo>
                  <a:lnTo>
                    <a:pt x="569119" y="427638"/>
                  </a:lnTo>
                  <a:lnTo>
                    <a:pt x="278606" y="427638"/>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1799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4" name="グラフ 33"/>
          <p:cNvGraphicFramePr>
            <a:graphicFrameLocks/>
          </p:cNvGraphicFramePr>
          <p:nvPr>
            <p:extLst>
              <p:ext uri="{D42A27DB-BD31-4B8C-83A1-F6EECF244321}">
                <p14:modId xmlns:p14="http://schemas.microsoft.com/office/powerpoint/2010/main" val="4207591522"/>
              </p:ext>
            </p:extLst>
          </p:nvPr>
        </p:nvGraphicFramePr>
        <p:xfrm>
          <a:off x="6306753" y="1958346"/>
          <a:ext cx="4883727" cy="2944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3074339697"/>
              </p:ext>
            </p:extLst>
          </p:nvPr>
        </p:nvGraphicFramePr>
        <p:xfrm>
          <a:off x="1001519" y="1958346"/>
          <a:ext cx="4883727" cy="2944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グラフ 34"/>
          <p:cNvGraphicFramePr>
            <a:graphicFrameLocks/>
          </p:cNvGraphicFramePr>
          <p:nvPr>
            <p:extLst>
              <p:ext uri="{D42A27DB-BD31-4B8C-83A1-F6EECF244321}">
                <p14:modId xmlns:p14="http://schemas.microsoft.com/office/powerpoint/2010/main" val="2647270089"/>
              </p:ext>
            </p:extLst>
          </p:nvPr>
        </p:nvGraphicFramePr>
        <p:xfrm>
          <a:off x="6306753" y="1958346"/>
          <a:ext cx="4883727" cy="29440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グラフ 26"/>
          <p:cNvGraphicFramePr>
            <a:graphicFrameLocks/>
          </p:cNvGraphicFramePr>
          <p:nvPr>
            <p:extLst>
              <p:ext uri="{D42A27DB-BD31-4B8C-83A1-F6EECF244321}">
                <p14:modId xmlns:p14="http://schemas.microsoft.com/office/powerpoint/2010/main" val="49240834"/>
              </p:ext>
            </p:extLst>
          </p:nvPr>
        </p:nvGraphicFramePr>
        <p:xfrm>
          <a:off x="1001519" y="1958346"/>
          <a:ext cx="4883727" cy="29440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グラフ 38"/>
          <p:cNvGraphicFramePr>
            <a:graphicFrameLocks/>
          </p:cNvGraphicFramePr>
          <p:nvPr>
            <p:extLst>
              <p:ext uri="{D42A27DB-BD31-4B8C-83A1-F6EECF244321}">
                <p14:modId xmlns:p14="http://schemas.microsoft.com/office/powerpoint/2010/main" val="4239169778"/>
              </p:ext>
            </p:extLst>
          </p:nvPr>
        </p:nvGraphicFramePr>
        <p:xfrm>
          <a:off x="6306753" y="1958346"/>
          <a:ext cx="4883727" cy="29440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グラフ 27"/>
          <p:cNvGraphicFramePr>
            <a:graphicFrameLocks/>
          </p:cNvGraphicFramePr>
          <p:nvPr>
            <p:extLst>
              <p:ext uri="{D42A27DB-BD31-4B8C-83A1-F6EECF244321}">
                <p14:modId xmlns:p14="http://schemas.microsoft.com/office/powerpoint/2010/main" val="3863502606"/>
              </p:ext>
            </p:extLst>
          </p:nvPr>
        </p:nvGraphicFramePr>
        <p:xfrm>
          <a:off x="1001519" y="1958346"/>
          <a:ext cx="4883727" cy="294409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グラフ 39"/>
          <p:cNvGraphicFramePr>
            <a:graphicFrameLocks/>
          </p:cNvGraphicFramePr>
          <p:nvPr>
            <p:extLst>
              <p:ext uri="{D42A27DB-BD31-4B8C-83A1-F6EECF244321}">
                <p14:modId xmlns:p14="http://schemas.microsoft.com/office/powerpoint/2010/main" val="262684214"/>
              </p:ext>
            </p:extLst>
          </p:nvPr>
        </p:nvGraphicFramePr>
        <p:xfrm>
          <a:off x="6306753" y="1958346"/>
          <a:ext cx="4883727" cy="294409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9" name="グラフ 28"/>
          <p:cNvGraphicFramePr>
            <a:graphicFrameLocks/>
          </p:cNvGraphicFramePr>
          <p:nvPr>
            <p:extLst>
              <p:ext uri="{D42A27DB-BD31-4B8C-83A1-F6EECF244321}">
                <p14:modId xmlns:p14="http://schemas.microsoft.com/office/powerpoint/2010/main" val="162740744"/>
              </p:ext>
            </p:extLst>
          </p:nvPr>
        </p:nvGraphicFramePr>
        <p:xfrm>
          <a:off x="1001519" y="1958346"/>
          <a:ext cx="4883727" cy="294409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1" name="グラフ 40"/>
          <p:cNvGraphicFramePr>
            <a:graphicFrameLocks/>
          </p:cNvGraphicFramePr>
          <p:nvPr>
            <p:extLst>
              <p:ext uri="{D42A27DB-BD31-4B8C-83A1-F6EECF244321}">
                <p14:modId xmlns:p14="http://schemas.microsoft.com/office/powerpoint/2010/main" val="2049029929"/>
              </p:ext>
            </p:extLst>
          </p:nvPr>
        </p:nvGraphicFramePr>
        <p:xfrm>
          <a:off x="6306753" y="1958346"/>
          <a:ext cx="4883728" cy="294409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グラフ 29"/>
          <p:cNvGraphicFramePr>
            <a:graphicFrameLocks/>
          </p:cNvGraphicFramePr>
          <p:nvPr>
            <p:extLst>
              <p:ext uri="{D42A27DB-BD31-4B8C-83A1-F6EECF244321}">
                <p14:modId xmlns:p14="http://schemas.microsoft.com/office/powerpoint/2010/main" val="2776820224"/>
              </p:ext>
            </p:extLst>
          </p:nvPr>
        </p:nvGraphicFramePr>
        <p:xfrm>
          <a:off x="1001519" y="1958346"/>
          <a:ext cx="4883728" cy="2944091"/>
        </p:xfrm>
        <a:graphic>
          <a:graphicData uri="http://schemas.openxmlformats.org/drawingml/2006/chart">
            <c:chart xmlns:c="http://schemas.openxmlformats.org/drawingml/2006/chart" xmlns:r="http://schemas.openxmlformats.org/officeDocument/2006/relationships" r:id="rId12"/>
          </a:graphicData>
        </a:graphic>
      </p:graphicFrame>
      <p:sp>
        <p:nvSpPr>
          <p:cNvPr id="2" name="タイトル 1"/>
          <p:cNvSpPr>
            <a:spLocks noGrp="1"/>
          </p:cNvSpPr>
          <p:nvPr>
            <p:ph type="title"/>
          </p:nvPr>
        </p:nvSpPr>
        <p:spPr/>
        <p:txBody>
          <a:bodyPr>
            <a:noAutofit/>
          </a:bodyPr>
          <a:lstStyle/>
          <a:p>
            <a:r>
              <a:rPr lang="en-US" altLang="ja-JP" b="1" u="sng" dirty="0">
                <a:solidFill>
                  <a:srgbClr val="002060"/>
                </a:solidFill>
              </a:rPr>
              <a:t>Ⅱ.</a:t>
            </a:r>
            <a:r>
              <a:rPr lang="ja-JP" altLang="en-US" b="1" u="sng" dirty="0">
                <a:solidFill>
                  <a:srgbClr val="002060"/>
                </a:solidFill>
              </a:rPr>
              <a:t>共通しやすい課題と対策</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7</a:t>
            </a:fld>
            <a:endParaRPr kumimoji="1" lang="ja-JP" altLang="en-US" dirty="0">
              <a:solidFill>
                <a:schemeClr val="accent2">
                  <a:lumMod val="50000"/>
                </a:schemeClr>
              </a:solidFill>
            </a:endParaRPr>
          </a:p>
        </p:txBody>
      </p:sp>
      <p:sp>
        <p:nvSpPr>
          <p:cNvPr id="5" name="コンテンツ プレースホルダー 4"/>
          <p:cNvSpPr>
            <a:spLocks noGrp="1"/>
          </p:cNvSpPr>
          <p:nvPr>
            <p:ph sz="quarter" idx="13"/>
          </p:nvPr>
        </p:nvSpPr>
        <p:spPr/>
        <p:txBody>
          <a:bodyPr/>
          <a:lstStyle/>
          <a:p>
            <a:r>
              <a:rPr kumimoji="1" lang="en-US" altLang="ja-JP" dirty="0"/>
              <a:t>2.</a:t>
            </a:r>
            <a:r>
              <a:rPr kumimoji="1" lang="ja-JP" altLang="en-US" dirty="0"/>
              <a:t>団体生命共済の給付傾向</a:t>
            </a:r>
          </a:p>
        </p:txBody>
      </p:sp>
      <p:sp>
        <p:nvSpPr>
          <p:cNvPr id="36" name="楕円 35"/>
          <p:cNvSpPr/>
          <p:nvPr/>
        </p:nvSpPr>
        <p:spPr bwMode="gray">
          <a:xfrm>
            <a:off x="2837411" y="5298653"/>
            <a:ext cx="6517179" cy="1102623"/>
          </a:xfrm>
          <a:prstGeom prst="ellipse">
            <a:avLst/>
          </a:prstGeom>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u="sng" dirty="0">
                <a:solidFill>
                  <a:srgbClr val="C00000"/>
                </a:solidFill>
                <a:latin typeface="Meiryo UI" panose="020B0604030504040204" pitchFamily="50" charset="-128"/>
                <a:ea typeface="Meiryo UI" panose="020B0604030504040204" pitchFamily="50" charset="-128"/>
              </a:rPr>
              <a:t>医療保障を中心とした</a:t>
            </a:r>
            <a:endParaRPr kumimoji="1" lang="en-US" altLang="ja-JP" sz="3200" b="1" u="sng" dirty="0">
              <a:solidFill>
                <a:srgbClr val="C00000"/>
              </a:solidFill>
              <a:latin typeface="Meiryo UI" panose="020B0604030504040204" pitchFamily="50" charset="-128"/>
              <a:ea typeface="Meiryo UI" panose="020B0604030504040204" pitchFamily="50" charset="-128"/>
            </a:endParaRPr>
          </a:p>
          <a:p>
            <a:pPr algn="ctr"/>
            <a:r>
              <a:rPr lang="ja-JP" altLang="en-US" sz="3200" b="1" u="sng" dirty="0">
                <a:solidFill>
                  <a:srgbClr val="C00000"/>
                </a:solidFill>
                <a:latin typeface="Meiryo UI" panose="020B0604030504040204" pitchFamily="50" charset="-128"/>
                <a:ea typeface="Meiryo UI" panose="020B0604030504040204" pitchFamily="50" charset="-128"/>
              </a:rPr>
              <a:t>保障準備が必要</a:t>
            </a:r>
            <a:endParaRPr kumimoji="1" lang="ja-JP" altLang="en-US" sz="3200" b="1" u="sng" dirty="0">
              <a:solidFill>
                <a:srgbClr val="C00000"/>
              </a:solidFill>
              <a:latin typeface="Meiryo UI" panose="020B0604030504040204" pitchFamily="50" charset="-128"/>
              <a:ea typeface="Meiryo UI" panose="020B0604030504040204" pitchFamily="50" charset="-128"/>
            </a:endParaRPr>
          </a:p>
        </p:txBody>
      </p:sp>
      <p:grpSp>
        <p:nvGrpSpPr>
          <p:cNvPr id="42" name="グループ化 41"/>
          <p:cNvGrpSpPr/>
          <p:nvPr/>
        </p:nvGrpSpPr>
        <p:grpSpPr>
          <a:xfrm>
            <a:off x="7615238" y="5024010"/>
            <a:ext cx="3575242" cy="1091039"/>
            <a:chOff x="6627462" y="5038881"/>
            <a:chExt cx="3575242" cy="1091039"/>
          </a:xfrm>
        </p:grpSpPr>
        <p:sp>
          <p:nvSpPr>
            <p:cNvPr id="43" name="角丸四角形 42"/>
            <p:cNvSpPr/>
            <p:nvPr/>
          </p:nvSpPr>
          <p:spPr>
            <a:xfrm>
              <a:off x="7028021" y="5038881"/>
              <a:ext cx="3174683" cy="584775"/>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2060"/>
                  </a:solidFill>
                  <a:latin typeface="Meiryo UI" panose="020B0604030504040204" pitchFamily="50" charset="-128"/>
                  <a:ea typeface="Meiryo UI" panose="020B0604030504040204" pitchFamily="50" charset="-128"/>
                </a:rPr>
                <a:t>保障の</a:t>
              </a:r>
              <a:r>
                <a:rPr lang="ja-JP" altLang="en-US" sz="2400" b="1" dirty="0">
                  <a:solidFill>
                    <a:srgbClr val="002060"/>
                  </a:solidFill>
                  <a:latin typeface="Meiryo UI" panose="020B0604030504040204" pitchFamily="50" charset="-128"/>
                  <a:ea typeface="Meiryo UI" panose="020B0604030504040204" pitchFamily="50" charset="-128"/>
                </a:rPr>
                <a:t>点検・見直し</a:t>
              </a:r>
              <a:endParaRPr kumimoji="1" lang="ja-JP" altLang="en-US" sz="2400" b="1" dirty="0">
                <a:solidFill>
                  <a:srgbClr val="002060"/>
                </a:solidFill>
                <a:latin typeface="Meiryo UI" panose="020B0604030504040204" pitchFamily="50" charset="-128"/>
                <a:ea typeface="Meiryo UI" panose="020B0604030504040204" pitchFamily="50" charset="-128"/>
              </a:endParaRPr>
            </a:p>
          </p:txBody>
        </p:sp>
        <p:sp>
          <p:nvSpPr>
            <p:cNvPr id="44" name="二等辺三角形 16"/>
            <p:cNvSpPr/>
            <p:nvPr/>
          </p:nvSpPr>
          <p:spPr>
            <a:xfrm flipV="1">
              <a:off x="6627462" y="5636355"/>
              <a:ext cx="1066489" cy="493565"/>
            </a:xfrm>
            <a:custGeom>
              <a:avLst/>
              <a:gdLst>
                <a:gd name="connsiteX0" fmla="*/ 0 w 290513"/>
                <a:gd name="connsiteY0" fmla="*/ 384776 h 384776"/>
                <a:gd name="connsiteX1" fmla="*/ 145257 w 290513"/>
                <a:gd name="connsiteY1" fmla="*/ 0 h 384776"/>
                <a:gd name="connsiteX2" fmla="*/ 290513 w 290513"/>
                <a:gd name="connsiteY2" fmla="*/ 384776 h 384776"/>
                <a:gd name="connsiteX3" fmla="*/ 0 w 290513"/>
                <a:gd name="connsiteY3" fmla="*/ 384776 h 384776"/>
                <a:gd name="connsiteX0" fmla="*/ 278606 w 569119"/>
                <a:gd name="connsiteY0" fmla="*/ 427638 h 427638"/>
                <a:gd name="connsiteX1" fmla="*/ 0 w 569119"/>
                <a:gd name="connsiteY1" fmla="*/ 0 h 427638"/>
                <a:gd name="connsiteX2" fmla="*/ 569119 w 569119"/>
                <a:gd name="connsiteY2" fmla="*/ 427638 h 427638"/>
                <a:gd name="connsiteX3" fmla="*/ 278606 w 569119"/>
                <a:gd name="connsiteY3" fmla="*/ 427638 h 427638"/>
              </a:gdLst>
              <a:ahLst/>
              <a:cxnLst>
                <a:cxn ang="0">
                  <a:pos x="connsiteX0" y="connsiteY0"/>
                </a:cxn>
                <a:cxn ang="0">
                  <a:pos x="connsiteX1" y="connsiteY1"/>
                </a:cxn>
                <a:cxn ang="0">
                  <a:pos x="connsiteX2" y="connsiteY2"/>
                </a:cxn>
                <a:cxn ang="0">
                  <a:pos x="connsiteX3" y="connsiteY3"/>
                </a:cxn>
              </a:cxnLst>
              <a:rect l="l" t="t" r="r" b="b"/>
              <a:pathLst>
                <a:path w="569119" h="427638">
                  <a:moveTo>
                    <a:pt x="278606" y="427638"/>
                  </a:moveTo>
                  <a:lnTo>
                    <a:pt x="0" y="0"/>
                  </a:lnTo>
                  <a:lnTo>
                    <a:pt x="569119" y="427638"/>
                  </a:lnTo>
                  <a:lnTo>
                    <a:pt x="278606" y="427638"/>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981605" y="5005596"/>
            <a:ext cx="2963333" cy="523220"/>
          </a:xfrm>
          <a:prstGeom prst="rect">
            <a:avLst/>
          </a:prstGeom>
          <a:noFill/>
        </p:spPr>
        <p:txBody>
          <a:bodyPr wrap="square" rtlCol="0">
            <a:spAutoFit/>
          </a:bodyPr>
          <a:lstStyle/>
          <a:p>
            <a:r>
              <a:rPr kumimoji="1" lang="en-US" altLang="ja-JP" sz="1400" dirty="0">
                <a:solidFill>
                  <a:srgbClr val="002060"/>
                </a:solidFill>
              </a:rPr>
              <a:t>※</a:t>
            </a:r>
            <a:r>
              <a:rPr kumimoji="1" lang="ja-JP" altLang="en-US" sz="1400" dirty="0" err="1">
                <a:solidFill>
                  <a:srgbClr val="002060"/>
                </a:solidFill>
              </a:rPr>
              <a:t>こくみん</a:t>
            </a:r>
            <a:r>
              <a:rPr kumimoji="1" lang="ja-JP" altLang="en-US" sz="1400" dirty="0">
                <a:solidFill>
                  <a:srgbClr val="002060"/>
                </a:solidFill>
              </a:rPr>
              <a:t>共済 </a:t>
            </a:r>
            <a:r>
              <a:rPr kumimoji="1" lang="en-US" altLang="ja-JP" sz="1400" dirty="0">
                <a:solidFill>
                  <a:srgbClr val="002060"/>
                </a:solidFill>
              </a:rPr>
              <a:t>coop〈</a:t>
            </a:r>
            <a:r>
              <a:rPr kumimoji="1" lang="ja-JP" altLang="en-US" sz="1400" dirty="0">
                <a:solidFill>
                  <a:srgbClr val="002060"/>
                </a:solidFill>
              </a:rPr>
              <a:t>全労済</a:t>
            </a:r>
            <a:r>
              <a:rPr kumimoji="1" lang="en-US" altLang="ja-JP" sz="1400" dirty="0">
                <a:solidFill>
                  <a:srgbClr val="002060"/>
                </a:solidFill>
              </a:rPr>
              <a:t>〉</a:t>
            </a:r>
          </a:p>
          <a:p>
            <a:r>
              <a:rPr lang="ja-JP" altLang="en-US" sz="1400" dirty="0">
                <a:solidFill>
                  <a:srgbClr val="002060"/>
                </a:solidFill>
              </a:rPr>
              <a:t>　自治労共済推進本部調べ</a:t>
            </a:r>
            <a:endParaRPr kumimoji="1" lang="ja-JP" altLang="en-US" sz="1400" dirty="0">
              <a:solidFill>
                <a:srgbClr val="002060"/>
              </a:solidFill>
            </a:endParaRPr>
          </a:p>
        </p:txBody>
      </p:sp>
    </p:spTree>
    <p:extLst>
      <p:ext uri="{BB962C8B-B14F-4D97-AF65-F5344CB8AC3E}">
        <p14:creationId xmlns:p14="http://schemas.microsoft.com/office/powerpoint/2010/main" val="126969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dissolv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500"/>
                                        <p:tgtEl>
                                          <p:spTgt spid="2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dissolv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dissolve">
                                      <p:cBhvr>
                                        <p:cTn id="34" dur="500"/>
                                        <p:tgtEl>
                                          <p:spTgt spid="2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dissolv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dissolv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dissolv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dissolv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Graphic spid="21" grpId="0">
        <p:bldAsOne/>
      </p:bldGraphic>
      <p:bldGraphic spid="35" grpId="0">
        <p:bldAsOne/>
      </p:bldGraphic>
      <p:bldGraphic spid="27" grpId="0">
        <p:bldAsOne/>
      </p:bldGraphic>
      <p:bldGraphic spid="39" grpId="0">
        <p:bldAsOne/>
      </p:bldGraphic>
      <p:bldGraphic spid="28" grpId="0">
        <p:bldAsOne/>
      </p:bldGraphic>
      <p:bldGraphic spid="40" grpId="0">
        <p:bldAsOne/>
      </p:bldGraphic>
      <p:bldGraphic spid="29" grpId="0">
        <p:bldAsOne/>
      </p:bldGraphic>
      <p:bldGraphic spid="41" grpId="0">
        <p:bldAsOne/>
      </p:bldGraphic>
      <p:bldGraphic spid="30" grpId="0">
        <p:bldAsOne/>
      </p:bldGraphic>
      <p:bldP spid="3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フリーフォーム 27"/>
          <p:cNvSpPr/>
          <p:nvPr/>
        </p:nvSpPr>
        <p:spPr>
          <a:xfrm flipV="1">
            <a:off x="2189300" y="2682079"/>
            <a:ext cx="1773398" cy="1456781"/>
          </a:xfrm>
          <a:custGeom>
            <a:avLst/>
            <a:gdLst>
              <a:gd name="connsiteX0" fmla="*/ 0 w 828675"/>
              <a:gd name="connsiteY0" fmla="*/ 571500 h 571500"/>
              <a:gd name="connsiteX1" fmla="*/ 295275 w 828675"/>
              <a:gd name="connsiteY1" fmla="*/ 123825 h 571500"/>
              <a:gd name="connsiteX2" fmla="*/ 828675 w 828675"/>
              <a:gd name="connsiteY2" fmla="*/ 0 h 571500"/>
            </a:gdLst>
            <a:ahLst/>
            <a:cxnLst>
              <a:cxn ang="0">
                <a:pos x="connsiteX0" y="connsiteY0"/>
              </a:cxn>
              <a:cxn ang="0">
                <a:pos x="connsiteX1" y="connsiteY1"/>
              </a:cxn>
              <a:cxn ang="0">
                <a:pos x="connsiteX2" y="connsiteY2"/>
              </a:cxn>
            </a:cxnLst>
            <a:rect l="l" t="t" r="r" b="b"/>
            <a:pathLst>
              <a:path w="828675" h="571500">
                <a:moveTo>
                  <a:pt x="0" y="571500"/>
                </a:moveTo>
                <a:cubicBezTo>
                  <a:pt x="78581" y="395287"/>
                  <a:pt x="157163" y="219075"/>
                  <a:pt x="295275" y="123825"/>
                </a:cubicBezTo>
                <a:cubicBezTo>
                  <a:pt x="433387" y="28575"/>
                  <a:pt x="631031" y="14287"/>
                  <a:pt x="828675"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lang="en-US" altLang="ja-JP" b="1" u="sng" dirty="0">
                <a:solidFill>
                  <a:srgbClr val="002060"/>
                </a:solidFill>
              </a:rPr>
              <a:t>Ⅱ.</a:t>
            </a:r>
            <a:r>
              <a:rPr lang="ja-JP" altLang="en-US" b="1" u="sng" dirty="0">
                <a:solidFill>
                  <a:srgbClr val="002060"/>
                </a:solidFill>
              </a:rPr>
              <a:t>共通しやすい課題と対策</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8</a:t>
            </a:fld>
            <a:endParaRPr kumimoji="1" lang="ja-JP" altLang="en-US" dirty="0">
              <a:solidFill>
                <a:schemeClr val="accent2">
                  <a:lumMod val="50000"/>
                </a:schemeClr>
              </a:solidFill>
            </a:endParaRPr>
          </a:p>
        </p:txBody>
      </p:sp>
      <p:sp>
        <p:nvSpPr>
          <p:cNvPr id="3" name="コンテンツ プレースホルダー 2"/>
          <p:cNvSpPr>
            <a:spLocks noGrp="1"/>
          </p:cNvSpPr>
          <p:nvPr>
            <p:ph sz="quarter" idx="13"/>
          </p:nvPr>
        </p:nvSpPr>
        <p:spPr/>
        <p:txBody>
          <a:bodyPr/>
          <a:lstStyle/>
          <a:p>
            <a:r>
              <a:rPr lang="en-US" altLang="ja-JP" dirty="0"/>
              <a:t>3.</a:t>
            </a:r>
            <a:r>
              <a:rPr lang="ja-JP" altLang="en-US" dirty="0"/>
              <a:t>無駄のない保障の備え方（必要保障額）</a:t>
            </a:r>
            <a:endParaRPr kumimoji="1" lang="ja-JP" altLang="en-US" dirty="0"/>
          </a:p>
        </p:txBody>
      </p:sp>
      <p:pic>
        <p:nvPicPr>
          <p:cNvPr id="13" name="Picture 20" descr="C:\Users\ZZ501619\Desktop\必要保障額アウトライン.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4" y="1932393"/>
            <a:ext cx="4155776" cy="4287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 descr="C:\Users\ZZ501619\Desktop\公的保障.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137" y="3991063"/>
            <a:ext cx="4186668" cy="22346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C:\Users\ZZ501619\Desktop\職域保障.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907" y="3063820"/>
            <a:ext cx="2944000" cy="179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 descr="C:\Users\ZZ501619\Desktop\私的保障.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4807" y="1917620"/>
            <a:ext cx="1600000" cy="154666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p:cNvGrpSpPr/>
          <p:nvPr/>
        </p:nvGrpSpPr>
        <p:grpSpPr>
          <a:xfrm>
            <a:off x="5951260" y="2116443"/>
            <a:ext cx="3820243" cy="1663490"/>
            <a:chOff x="5092807" y="1800224"/>
            <a:chExt cx="3820243" cy="1663490"/>
          </a:xfrm>
        </p:grpSpPr>
        <p:sp>
          <p:nvSpPr>
            <p:cNvPr id="22" name="角丸四角形 21"/>
            <p:cNvSpPr/>
            <p:nvPr/>
          </p:nvSpPr>
          <p:spPr>
            <a:xfrm>
              <a:off x="5606454" y="1800224"/>
              <a:ext cx="3306596" cy="1229915"/>
            </a:xfrm>
            <a:prstGeom prst="roundRect">
              <a:avLst/>
            </a:prstGeom>
            <a:solidFill>
              <a:schemeClr val="bg1"/>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福利厚生の確認が</a:t>
              </a: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最優先</a:t>
              </a:r>
            </a:p>
          </p:txBody>
        </p:sp>
        <p:sp>
          <p:nvSpPr>
            <p:cNvPr id="23" name="二等辺三角形 8"/>
            <p:cNvSpPr/>
            <p:nvPr/>
          </p:nvSpPr>
          <p:spPr>
            <a:xfrm flipV="1">
              <a:off x="5092807" y="3049506"/>
              <a:ext cx="1793223" cy="414208"/>
            </a:xfrm>
            <a:custGeom>
              <a:avLst/>
              <a:gdLst>
                <a:gd name="connsiteX0" fmla="*/ 0 w 209550"/>
                <a:gd name="connsiteY0" fmla="*/ 794278 h 794278"/>
                <a:gd name="connsiteX1" fmla="*/ 104775 w 209550"/>
                <a:gd name="connsiteY1" fmla="*/ 0 h 794278"/>
                <a:gd name="connsiteX2" fmla="*/ 209550 w 209550"/>
                <a:gd name="connsiteY2" fmla="*/ 794278 h 794278"/>
                <a:gd name="connsiteX3" fmla="*/ 0 w 209550"/>
                <a:gd name="connsiteY3" fmla="*/ 794278 h 794278"/>
                <a:gd name="connsiteX0" fmla="*/ 504825 w 714375"/>
                <a:gd name="connsiteY0" fmla="*/ 446615 h 446615"/>
                <a:gd name="connsiteX1" fmla="*/ 0 w 714375"/>
                <a:gd name="connsiteY1" fmla="*/ 0 h 446615"/>
                <a:gd name="connsiteX2" fmla="*/ 714375 w 714375"/>
                <a:gd name="connsiteY2" fmla="*/ 446615 h 446615"/>
                <a:gd name="connsiteX3" fmla="*/ 504825 w 714375"/>
                <a:gd name="connsiteY3" fmla="*/ 446615 h 446615"/>
                <a:gd name="connsiteX0" fmla="*/ 292133 w 501683"/>
                <a:gd name="connsiteY0" fmla="*/ 644129 h 644129"/>
                <a:gd name="connsiteX1" fmla="*/ 0 w 501683"/>
                <a:gd name="connsiteY1" fmla="*/ 0 h 644129"/>
                <a:gd name="connsiteX2" fmla="*/ 501683 w 501683"/>
                <a:gd name="connsiteY2" fmla="*/ 644129 h 644129"/>
                <a:gd name="connsiteX3" fmla="*/ 292133 w 501683"/>
                <a:gd name="connsiteY3" fmla="*/ 644129 h 644129"/>
                <a:gd name="connsiteX0" fmla="*/ 191494 w 401044"/>
                <a:gd name="connsiteY0" fmla="*/ 782864 h 782864"/>
                <a:gd name="connsiteX1" fmla="*/ 0 w 401044"/>
                <a:gd name="connsiteY1" fmla="*/ 0 h 782864"/>
                <a:gd name="connsiteX2" fmla="*/ 401044 w 401044"/>
                <a:gd name="connsiteY2" fmla="*/ 782864 h 782864"/>
                <a:gd name="connsiteX3" fmla="*/ 191494 w 401044"/>
                <a:gd name="connsiteY3" fmla="*/ 782864 h 782864"/>
              </a:gdLst>
              <a:ahLst/>
              <a:cxnLst>
                <a:cxn ang="0">
                  <a:pos x="connsiteX0" y="connsiteY0"/>
                </a:cxn>
                <a:cxn ang="0">
                  <a:pos x="connsiteX1" y="connsiteY1"/>
                </a:cxn>
                <a:cxn ang="0">
                  <a:pos x="connsiteX2" y="connsiteY2"/>
                </a:cxn>
                <a:cxn ang="0">
                  <a:pos x="connsiteX3" y="connsiteY3"/>
                </a:cxn>
              </a:cxnLst>
              <a:rect l="l" t="t" r="r" b="b"/>
              <a:pathLst>
                <a:path w="401044" h="782864">
                  <a:moveTo>
                    <a:pt x="191494" y="782864"/>
                  </a:moveTo>
                  <a:lnTo>
                    <a:pt x="0" y="0"/>
                  </a:lnTo>
                  <a:lnTo>
                    <a:pt x="401044" y="782864"/>
                  </a:lnTo>
                  <a:lnTo>
                    <a:pt x="191494" y="782864"/>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13234" y="1701346"/>
            <a:ext cx="4588895" cy="954107"/>
          </a:xfrm>
          <a:prstGeom prst="rect">
            <a:avLst/>
          </a:prstGeom>
          <a:noFill/>
        </p:spPr>
        <p:txBody>
          <a:bodyPr wrap="square" rtlCol="0">
            <a:spAutoFit/>
          </a:bodyPr>
          <a:lstStyle/>
          <a:p>
            <a:pPr algn="ctr"/>
            <a:r>
              <a:rPr kumimoji="1" lang="ja-JP" altLang="en-US" sz="2800" b="1" dirty="0">
                <a:solidFill>
                  <a:srgbClr val="C00000"/>
                </a:solidFill>
                <a:latin typeface="Meiryo UI" panose="020B0604030504040204" pitchFamily="50" charset="-128"/>
                <a:ea typeface="Meiryo UI" panose="020B0604030504040204" pitchFamily="50" charset="-128"/>
              </a:rPr>
              <a:t>・家族に遺すお金</a:t>
            </a:r>
            <a:endParaRPr kumimoji="1" lang="en-US" altLang="ja-JP" sz="2800" b="1" dirty="0">
              <a:solidFill>
                <a:srgbClr val="C00000"/>
              </a:solidFill>
              <a:latin typeface="Meiryo UI" panose="020B0604030504040204" pitchFamily="50" charset="-128"/>
              <a:ea typeface="Meiryo UI" panose="020B0604030504040204" pitchFamily="50" charset="-128"/>
            </a:endParaRPr>
          </a:p>
          <a:p>
            <a:pPr algn="ctr"/>
            <a:r>
              <a:rPr lang="ja-JP" altLang="en-US" sz="2800" b="1" dirty="0">
                <a:solidFill>
                  <a:srgbClr val="C00000"/>
                </a:solidFill>
                <a:latin typeface="Meiryo UI" panose="020B0604030504040204" pitchFamily="50" charset="-128"/>
                <a:ea typeface="Meiryo UI" panose="020B0604030504040204" pitchFamily="50" charset="-128"/>
              </a:rPr>
              <a:t>・病気やけがで必要となるお金</a:t>
            </a:r>
            <a:endParaRPr kumimoji="1" lang="ja-JP" altLang="en-US" sz="28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212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b="1" u="sng" dirty="0">
                <a:solidFill>
                  <a:srgbClr val="002060"/>
                </a:solidFill>
              </a:rPr>
              <a:t>Ⅱ.</a:t>
            </a:r>
            <a:r>
              <a:rPr lang="ja-JP" altLang="en-US" b="1" u="sng" dirty="0">
                <a:solidFill>
                  <a:srgbClr val="002060"/>
                </a:solidFill>
              </a:rPr>
              <a:t>共通しやすい課題と対策</a:t>
            </a:r>
            <a:endParaRPr kumimoji="1" lang="ja-JP" altLang="en-US" b="1" u="sng" dirty="0">
              <a:solidFill>
                <a:srgbClr val="002060"/>
              </a:solidFill>
            </a:endParaRPr>
          </a:p>
        </p:txBody>
      </p:sp>
      <p:sp>
        <p:nvSpPr>
          <p:cNvPr id="4" name="スライド番号プレースホルダー 3"/>
          <p:cNvSpPr>
            <a:spLocks noGrp="1"/>
          </p:cNvSpPr>
          <p:nvPr>
            <p:ph type="sldNum" sz="quarter" idx="12"/>
          </p:nvPr>
        </p:nvSpPr>
        <p:spPr/>
        <p:txBody>
          <a:bodyPr/>
          <a:lstStyle/>
          <a:p>
            <a:fld id="{47228C29-2B79-4EE8-9B27-8EAFC38607DB}" type="slidenum">
              <a:rPr kumimoji="1" lang="ja-JP" altLang="en-US" smtClean="0">
                <a:solidFill>
                  <a:schemeClr val="accent2">
                    <a:lumMod val="50000"/>
                  </a:schemeClr>
                </a:solidFill>
              </a:rPr>
              <a:t>9</a:t>
            </a:fld>
            <a:endParaRPr kumimoji="1" lang="ja-JP" altLang="en-US" dirty="0">
              <a:solidFill>
                <a:schemeClr val="accent2">
                  <a:lumMod val="50000"/>
                </a:schemeClr>
              </a:solidFill>
            </a:endParaRPr>
          </a:p>
        </p:txBody>
      </p:sp>
      <p:sp>
        <p:nvSpPr>
          <p:cNvPr id="3" name="コンテンツ プレースホルダー 2"/>
          <p:cNvSpPr>
            <a:spLocks noGrp="1"/>
          </p:cNvSpPr>
          <p:nvPr>
            <p:ph sz="quarter" idx="13"/>
          </p:nvPr>
        </p:nvSpPr>
        <p:spPr/>
        <p:txBody>
          <a:bodyPr/>
          <a:lstStyle/>
          <a:p>
            <a:r>
              <a:rPr lang="en-US" altLang="ja-JP" dirty="0"/>
              <a:t>3.</a:t>
            </a:r>
            <a:r>
              <a:rPr lang="ja-JP" altLang="en-US" dirty="0"/>
              <a:t>無駄のない保障の備え方（必要保障額）</a:t>
            </a:r>
            <a:endParaRPr kumimoji="1" lang="ja-JP" altLang="en-US" dirty="0"/>
          </a:p>
        </p:txBody>
      </p:sp>
      <p:grpSp>
        <p:nvGrpSpPr>
          <p:cNvPr id="5" name="グループ化 4"/>
          <p:cNvGrpSpPr/>
          <p:nvPr/>
        </p:nvGrpSpPr>
        <p:grpSpPr bwMode="gray">
          <a:xfrm>
            <a:off x="182536" y="1810579"/>
            <a:ext cx="5863944" cy="4510510"/>
            <a:chOff x="182536" y="1810579"/>
            <a:chExt cx="5863944" cy="4510510"/>
          </a:xfrm>
        </p:grpSpPr>
        <p:sp>
          <p:nvSpPr>
            <p:cNvPr id="17" name="正方形/長方形 16"/>
            <p:cNvSpPr/>
            <p:nvPr/>
          </p:nvSpPr>
          <p:spPr bwMode="gray">
            <a:xfrm>
              <a:off x="182536" y="1810579"/>
              <a:ext cx="5863944" cy="4510510"/>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9" name="グループ化 18"/>
            <p:cNvGrpSpPr/>
            <p:nvPr/>
          </p:nvGrpSpPr>
          <p:grpSpPr bwMode="gray">
            <a:xfrm>
              <a:off x="1580206" y="2401037"/>
              <a:ext cx="2982382" cy="2943653"/>
              <a:chOff x="1772221" y="898053"/>
              <a:chExt cx="5233334" cy="5385137"/>
            </a:xfrm>
          </p:grpSpPr>
          <p:pic>
            <p:nvPicPr>
              <p:cNvPr id="20" name="Picture 21" descr="C:\Users\ZZ501619\Desktop\公的保障.png">
                <a:extLst>
                  <a:ext uri="{FF2B5EF4-FFF2-40B4-BE49-F238E27FC236}">
                    <a16:creationId xmlns:a16="http://schemas.microsoft.com/office/drawing/2014/main" id="{8CECF21B-3E85-464F-B7B9-70AFA1341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772221" y="3489857"/>
                <a:ext cx="5233334" cy="27933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ZZ501619\Desktop\職域保障.png">
                <a:extLst>
                  <a:ext uri="{FF2B5EF4-FFF2-40B4-BE49-F238E27FC236}">
                    <a16:creationId xmlns:a16="http://schemas.microsoft.com/office/drawing/2014/main" id="{6FABE0DA-0B4E-4E01-AF41-F16CAFA7F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546030" y="2330803"/>
                <a:ext cx="3680000" cy="2240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9" descr="C:\Users\ZZ501619\Desktop\私的保障.png">
                <a:extLst>
                  <a:ext uri="{FF2B5EF4-FFF2-40B4-BE49-F238E27FC236}">
                    <a16:creationId xmlns:a16="http://schemas.microsoft.com/office/drawing/2014/main" id="{5DCD8E86-3E9E-4C40-90E7-593B4272E0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338405" y="898053"/>
                <a:ext cx="2000000" cy="1933333"/>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11"/>
            <p:cNvSpPr>
              <a:spLocks/>
            </p:cNvSpPr>
            <p:nvPr/>
          </p:nvSpPr>
          <p:spPr bwMode="gray">
            <a:xfrm>
              <a:off x="1249087" y="1839182"/>
              <a:ext cx="3904379" cy="5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◎死亡保障のめやすは</a:t>
              </a:r>
              <a:r>
                <a:rPr lang="en-US" altLang="ja-JP"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a:t>
              </a:r>
            </a:p>
            <a:p>
              <a:pPr algn="just" eaLnBrk="1" hangingPunct="1">
                <a:lnSpc>
                  <a:spcPts val="3800"/>
                </a:lnSpc>
              </a:pP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endParaRPr lang="ja-JP" altLang="en-US" sz="2600" b="1" u="sng" dirty="0">
                <a:solidFill>
                  <a:srgbClr val="002060"/>
                </a:solidFill>
                <a:latin typeface="Meiryo UI" panose="020B0604030504040204" pitchFamily="50" charset="-128"/>
                <a:ea typeface="Meiryo UI" panose="020B0604030504040204" pitchFamily="50" charset="-128"/>
                <a:cs typeface="A-OTF 新ゴ Pro M"/>
                <a:sym typeface="A-OTF 新ゴ Pro L" charset="-128"/>
              </a:endParaRPr>
            </a:p>
          </p:txBody>
        </p:sp>
        <p:sp>
          <p:nvSpPr>
            <p:cNvPr id="33" name="テキスト ボックス 32"/>
            <p:cNvSpPr txBox="1"/>
            <p:nvPr/>
          </p:nvSpPr>
          <p:spPr bwMode="gray">
            <a:xfrm>
              <a:off x="329689" y="5566310"/>
              <a:ext cx="5651383" cy="707886"/>
            </a:xfrm>
            <a:prstGeom prst="rect">
              <a:avLst/>
            </a:prstGeom>
            <a:solidFill>
              <a:srgbClr val="FFF4CC"/>
            </a:solidFill>
          </p:spPr>
          <p:txBody>
            <a:bodyPr wrap="square" rtlCol="0">
              <a:spAutoFit/>
            </a:bodyPr>
            <a:lstStyle/>
            <a:p>
              <a:pPr algn="ctr"/>
              <a:r>
                <a:rPr kumimoji="1" lang="ja-JP" altLang="en-US" sz="2000" b="1" dirty="0">
                  <a:solidFill>
                    <a:srgbClr val="002060"/>
                  </a:solidFill>
                  <a:latin typeface="Meiryo UI" panose="020B0604030504040204" pitchFamily="50" charset="-128"/>
                  <a:ea typeface="Meiryo UI" panose="020B0604030504040204" pitchFamily="50" charset="-128"/>
                </a:rPr>
                <a:t>単身・・・</a:t>
              </a:r>
              <a:r>
                <a:rPr kumimoji="1" lang="en-US" altLang="ja-JP" sz="2000" b="1" dirty="0">
                  <a:solidFill>
                    <a:srgbClr val="002060"/>
                  </a:solidFill>
                  <a:latin typeface="Meiryo UI" panose="020B0604030504040204" pitchFamily="50" charset="-128"/>
                  <a:ea typeface="Meiryo UI" panose="020B0604030504040204" pitchFamily="50" charset="-128"/>
                </a:rPr>
                <a:t>1,000</a:t>
              </a:r>
              <a:r>
                <a:rPr kumimoji="1" lang="ja-JP" altLang="en-US" sz="2000" b="1" dirty="0">
                  <a:solidFill>
                    <a:srgbClr val="002060"/>
                  </a:solidFill>
                  <a:latin typeface="Meiryo UI" panose="020B0604030504040204" pitchFamily="50" charset="-128"/>
                  <a:ea typeface="Meiryo UI" panose="020B0604030504040204" pitchFamily="50" charset="-128"/>
                </a:rPr>
                <a:t>万円以下</a:t>
              </a:r>
              <a:endParaRPr kumimoji="1" lang="en-US" altLang="ja-JP" sz="2000" b="1" dirty="0">
                <a:solidFill>
                  <a:srgbClr val="002060"/>
                </a:solidFill>
                <a:latin typeface="Meiryo UI" panose="020B0604030504040204" pitchFamily="50" charset="-128"/>
                <a:ea typeface="Meiryo UI" panose="020B0604030504040204" pitchFamily="50" charset="-128"/>
              </a:endParaRPr>
            </a:p>
            <a:p>
              <a:pPr algn="ctr"/>
              <a:r>
                <a:rPr lang="ja-JP" altLang="en-US" sz="2000" b="1" dirty="0">
                  <a:solidFill>
                    <a:srgbClr val="002060"/>
                  </a:solidFill>
                  <a:latin typeface="Meiryo UI" panose="020B0604030504040204" pitchFamily="50" charset="-128"/>
                  <a:ea typeface="Meiryo UI" panose="020B0604030504040204" pitchFamily="50" charset="-128"/>
                </a:rPr>
                <a:t>扶養家族がいる・・</a:t>
              </a:r>
              <a:r>
                <a:rPr lang="en-US" altLang="ja-JP" sz="2000" b="1" dirty="0">
                  <a:solidFill>
                    <a:srgbClr val="002060"/>
                  </a:solidFill>
                  <a:latin typeface="Meiryo UI" panose="020B0604030504040204" pitchFamily="50" charset="-128"/>
                  <a:ea typeface="Meiryo UI" panose="020B0604030504040204" pitchFamily="50" charset="-128"/>
                </a:rPr>
                <a:t>1,000</a:t>
              </a:r>
              <a:r>
                <a:rPr lang="ja-JP" altLang="en-US" sz="2000" b="1" dirty="0">
                  <a:solidFill>
                    <a:srgbClr val="002060"/>
                  </a:solidFill>
                  <a:latin typeface="Meiryo UI" panose="020B0604030504040204" pitchFamily="50" charset="-128"/>
                  <a:ea typeface="Meiryo UI" panose="020B0604030504040204" pitchFamily="50" charset="-128"/>
                </a:rPr>
                <a:t>万円～</a:t>
              </a:r>
              <a:r>
                <a:rPr lang="en-US" altLang="ja-JP" sz="2000" b="1" dirty="0">
                  <a:solidFill>
                    <a:srgbClr val="002060"/>
                  </a:solidFill>
                  <a:latin typeface="Meiryo UI" panose="020B0604030504040204" pitchFamily="50" charset="-128"/>
                  <a:ea typeface="Meiryo UI" panose="020B0604030504040204" pitchFamily="50" charset="-128"/>
                </a:rPr>
                <a:t>5,000</a:t>
              </a:r>
              <a:r>
                <a:rPr lang="ja-JP" altLang="en-US" sz="2000" b="1" dirty="0">
                  <a:solidFill>
                    <a:srgbClr val="002060"/>
                  </a:solidFill>
                  <a:latin typeface="Meiryo UI" panose="020B0604030504040204" pitchFamily="50" charset="-128"/>
                  <a:ea typeface="Meiryo UI" panose="020B0604030504040204" pitchFamily="50" charset="-128"/>
                </a:rPr>
                <a:t>万円</a:t>
              </a:r>
              <a:endParaRPr kumimoji="1"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6" name="グループ化 5"/>
          <p:cNvGrpSpPr/>
          <p:nvPr/>
        </p:nvGrpSpPr>
        <p:grpSpPr bwMode="gray">
          <a:xfrm>
            <a:off x="6187268" y="1810579"/>
            <a:ext cx="5863944" cy="4510510"/>
            <a:chOff x="6187268" y="1810579"/>
            <a:chExt cx="5863944" cy="4510510"/>
          </a:xfrm>
        </p:grpSpPr>
        <p:sp>
          <p:nvSpPr>
            <p:cNvPr id="18" name="正方形/長方形 17"/>
            <p:cNvSpPr/>
            <p:nvPr/>
          </p:nvSpPr>
          <p:spPr bwMode="gray">
            <a:xfrm>
              <a:off x="6187268" y="1810579"/>
              <a:ext cx="5863944" cy="4510510"/>
            </a:xfrm>
            <a:prstGeom prst="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Rectangle 11"/>
            <p:cNvSpPr>
              <a:spLocks/>
            </p:cNvSpPr>
            <p:nvPr/>
          </p:nvSpPr>
          <p:spPr bwMode="gray">
            <a:xfrm>
              <a:off x="6712915" y="1810579"/>
              <a:ext cx="3904379" cy="4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3600">
                  <a:solidFill>
                    <a:srgbClr val="000000"/>
                  </a:solidFill>
                  <a:latin typeface="Gill Sans" charset="0"/>
                  <a:ea typeface="ヒラギノ角ゴ ProN W3" panose="020B0300000000000000" pitchFamily="34" charset="-128"/>
                  <a:sym typeface="Gill Sans" charset="0"/>
                </a:defRPr>
              </a:lvl1pPr>
              <a:lvl2pPr marL="742950" indent="-285750" eaLnBrk="0" hangingPunct="0">
                <a:defRPr sz="3600">
                  <a:solidFill>
                    <a:srgbClr val="000000"/>
                  </a:solidFill>
                  <a:latin typeface="Gill Sans" charset="0"/>
                  <a:ea typeface="ヒラギノ角ゴ ProN W3" panose="020B0300000000000000" pitchFamily="34" charset="-128"/>
                  <a:sym typeface="Gill Sans" charset="0"/>
                </a:defRPr>
              </a:lvl2pPr>
              <a:lvl3pPr marL="1143000" indent="-228600" eaLnBrk="0" hangingPunct="0">
                <a:defRPr sz="3600">
                  <a:solidFill>
                    <a:srgbClr val="000000"/>
                  </a:solidFill>
                  <a:latin typeface="Gill Sans" charset="0"/>
                  <a:ea typeface="ヒラギノ角ゴ ProN W3" panose="020B0300000000000000" pitchFamily="34" charset="-128"/>
                  <a:sym typeface="Gill Sans" charset="0"/>
                </a:defRPr>
              </a:lvl3pPr>
              <a:lvl4pPr marL="1600200" indent="-228600" eaLnBrk="0" hangingPunct="0">
                <a:defRPr sz="3600">
                  <a:solidFill>
                    <a:srgbClr val="000000"/>
                  </a:solidFill>
                  <a:latin typeface="Gill Sans" charset="0"/>
                  <a:ea typeface="ヒラギノ角ゴ ProN W3" panose="020B0300000000000000" pitchFamily="34" charset="-128"/>
                  <a:sym typeface="Gill Sans" charset="0"/>
                </a:defRPr>
              </a:lvl4pPr>
              <a:lvl5pPr marL="2057400" indent="-228600" eaLnBrk="0" hangingPunct="0">
                <a:defRPr sz="3600">
                  <a:solidFill>
                    <a:srgbClr val="000000"/>
                  </a:solidFill>
                  <a:latin typeface="Gill Sans" charset="0"/>
                  <a:ea typeface="ヒラギノ角ゴ ProN W3" panose="020B0300000000000000" pitchFamily="34" charset="-128"/>
                  <a:sym typeface="Gill Sans" charset="0"/>
                </a:defRPr>
              </a:lvl5pPr>
              <a:lvl6pPr marL="25146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6pPr>
              <a:lvl7pPr marL="29718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7pPr>
              <a:lvl8pPr marL="34290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8pPr>
              <a:lvl9pPr marL="3886200" indent="-228600" algn="ctr" eaLnBrk="0" fontAlgn="base" hangingPunct="0">
                <a:spcBef>
                  <a:spcPct val="0"/>
                </a:spcBef>
                <a:spcAft>
                  <a:spcPct val="0"/>
                </a:spcAft>
                <a:defRPr sz="3600">
                  <a:solidFill>
                    <a:srgbClr val="000000"/>
                  </a:solidFill>
                  <a:latin typeface="Gill Sans" charset="0"/>
                  <a:ea typeface="ヒラギノ角ゴ ProN W3" panose="020B0300000000000000" pitchFamily="34" charset="-128"/>
                  <a:sym typeface="Gill Sans" charset="0"/>
                </a:defRPr>
              </a:lvl9pPr>
            </a:lstStyle>
            <a:p>
              <a:pPr algn="just" eaLnBrk="1" hangingPunct="1">
                <a:lnSpc>
                  <a:spcPts val="3800"/>
                </a:lnSpc>
              </a:pP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◎医療保障のめやすは</a:t>
              </a:r>
              <a:r>
                <a:rPr lang="en-US" altLang="ja-JP"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a:t>
              </a:r>
            </a:p>
            <a:p>
              <a:pPr algn="just" eaLnBrk="1" hangingPunct="1">
                <a:lnSpc>
                  <a:spcPts val="3800"/>
                </a:lnSpc>
              </a:pPr>
              <a:r>
                <a:rPr lang="ja-JP" altLang="en-US" sz="2600" dirty="0">
                  <a:solidFill>
                    <a:srgbClr val="002060"/>
                  </a:solidFill>
                  <a:latin typeface="Meiryo UI" panose="020B0604030504040204" pitchFamily="50" charset="-128"/>
                  <a:ea typeface="Meiryo UI" panose="020B0604030504040204" pitchFamily="50" charset="-128"/>
                  <a:cs typeface="A-OTF 新ゴ Pro M"/>
                  <a:sym typeface="A-OTF 新ゴ Pro L" charset="-128"/>
                </a:rPr>
                <a:t>　　　</a:t>
              </a:r>
              <a:endParaRPr lang="ja-JP" altLang="en-US" sz="2600" b="1" u="sng" dirty="0">
                <a:solidFill>
                  <a:srgbClr val="002060"/>
                </a:solidFill>
                <a:latin typeface="Meiryo UI" panose="020B0604030504040204" pitchFamily="50" charset="-128"/>
                <a:ea typeface="Meiryo UI" panose="020B0604030504040204" pitchFamily="50" charset="-128"/>
                <a:cs typeface="A-OTF 新ゴ Pro M"/>
                <a:sym typeface="A-OTF 新ゴ Pro L" charset="-128"/>
              </a:endParaRPr>
            </a:p>
          </p:txBody>
        </p:sp>
        <p:pic>
          <p:nvPicPr>
            <p:cNvPr id="3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63249" b="-19"/>
            <a:stretch/>
          </p:blipFill>
          <p:spPr bwMode="gray">
            <a:xfrm>
              <a:off x="6454247" y="2341515"/>
              <a:ext cx="2750135" cy="98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687" t="-707" r="30833" b="1377"/>
            <a:stretch/>
          </p:blipFill>
          <p:spPr bwMode="gray">
            <a:xfrm>
              <a:off x="7609352" y="3382230"/>
              <a:ext cx="2430525" cy="9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8699" t="1" b="-2377"/>
            <a:stretch/>
          </p:blipFill>
          <p:spPr bwMode="gray">
            <a:xfrm>
              <a:off x="8824614" y="4425907"/>
              <a:ext cx="2342242" cy="101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テキスト ボックス 33"/>
            <p:cNvSpPr txBox="1"/>
            <p:nvPr/>
          </p:nvSpPr>
          <p:spPr bwMode="gray">
            <a:xfrm>
              <a:off x="6473965" y="5551647"/>
              <a:ext cx="5225142" cy="707886"/>
            </a:xfrm>
            <a:prstGeom prst="rect">
              <a:avLst/>
            </a:prstGeom>
            <a:solidFill>
              <a:srgbClr val="FFF4CC"/>
            </a:solidFill>
          </p:spPr>
          <p:txBody>
            <a:bodyPr wrap="square" rtlCol="0">
              <a:spAutoFit/>
            </a:bodyPr>
            <a:lstStyle/>
            <a:p>
              <a:pPr algn="ctr"/>
              <a:r>
                <a:rPr kumimoji="1" lang="ja-JP" altLang="en-US" sz="2000" b="1" dirty="0">
                  <a:solidFill>
                    <a:srgbClr val="002060"/>
                  </a:solidFill>
                  <a:latin typeface="Meiryo UI" panose="020B0604030504040204" pitchFamily="50" charset="-128"/>
                  <a:ea typeface="Meiryo UI" panose="020B0604030504040204" pitchFamily="50" charset="-128"/>
                </a:rPr>
                <a:t>医療費・食事代のみ・・・</a:t>
              </a:r>
              <a:r>
                <a:rPr kumimoji="1" lang="en-US" altLang="ja-JP" sz="2000" b="1" dirty="0">
                  <a:solidFill>
                    <a:srgbClr val="002060"/>
                  </a:solidFill>
                  <a:latin typeface="Meiryo UI" panose="020B0604030504040204" pitchFamily="50" charset="-128"/>
                  <a:ea typeface="Meiryo UI" panose="020B0604030504040204" pitchFamily="50" charset="-128"/>
                </a:rPr>
                <a:t>3,000</a:t>
              </a:r>
              <a:r>
                <a:rPr kumimoji="1" lang="ja-JP" altLang="en-US" sz="2000" b="1" dirty="0">
                  <a:solidFill>
                    <a:srgbClr val="002060"/>
                  </a:solidFill>
                  <a:latin typeface="Meiryo UI" panose="020B0604030504040204" pitchFamily="50" charset="-128"/>
                  <a:ea typeface="Meiryo UI" panose="020B0604030504040204" pitchFamily="50" charset="-128"/>
                </a:rPr>
                <a:t>円</a:t>
              </a:r>
              <a:endParaRPr kumimoji="1" lang="en-US" altLang="ja-JP" sz="2000" b="1" dirty="0">
                <a:solidFill>
                  <a:srgbClr val="002060"/>
                </a:solidFill>
                <a:latin typeface="Meiryo UI" panose="020B0604030504040204" pitchFamily="50" charset="-128"/>
                <a:ea typeface="Meiryo UI" panose="020B0604030504040204" pitchFamily="50" charset="-128"/>
              </a:endParaRPr>
            </a:p>
            <a:p>
              <a:pPr algn="ctr"/>
              <a:r>
                <a:rPr lang="ja-JP" altLang="en-US" sz="2000" b="1" dirty="0">
                  <a:solidFill>
                    <a:srgbClr val="002060"/>
                  </a:solidFill>
                  <a:latin typeface="Meiryo UI" panose="020B0604030504040204" pitchFamily="50" charset="-128"/>
                  <a:ea typeface="Meiryo UI" panose="020B0604030504040204" pitchFamily="50" charset="-128"/>
                </a:rPr>
                <a:t>個室を希望・・・</a:t>
              </a:r>
              <a:r>
                <a:rPr lang="en-US" altLang="ja-JP" sz="2000" b="1" dirty="0">
                  <a:solidFill>
                    <a:srgbClr val="002060"/>
                  </a:solidFill>
                  <a:latin typeface="Meiryo UI" panose="020B0604030504040204" pitchFamily="50" charset="-128"/>
                  <a:ea typeface="Meiryo UI" panose="020B0604030504040204" pitchFamily="50" charset="-128"/>
                </a:rPr>
                <a:t>5,000</a:t>
              </a:r>
              <a:r>
                <a:rPr lang="ja-JP" altLang="en-US" sz="2000" b="1" dirty="0">
                  <a:solidFill>
                    <a:srgbClr val="002060"/>
                  </a:solidFill>
                  <a:latin typeface="Meiryo UI" panose="020B0604030504040204" pitchFamily="50" charset="-128"/>
                  <a:ea typeface="Meiryo UI" panose="020B0604030504040204" pitchFamily="50" charset="-128"/>
                </a:rPr>
                <a:t>円～</a:t>
              </a:r>
              <a:r>
                <a:rPr lang="en-US" altLang="ja-JP" sz="2000" b="1" dirty="0">
                  <a:solidFill>
                    <a:srgbClr val="002060"/>
                  </a:solidFill>
                  <a:latin typeface="Meiryo UI" panose="020B0604030504040204" pitchFamily="50" charset="-128"/>
                  <a:ea typeface="Meiryo UI" panose="020B0604030504040204" pitchFamily="50" charset="-128"/>
                </a:rPr>
                <a:t>10,000</a:t>
              </a:r>
              <a:r>
                <a:rPr lang="ja-JP" altLang="en-US" sz="2000" b="1" dirty="0">
                  <a:solidFill>
                    <a:srgbClr val="002060"/>
                  </a:solidFill>
                  <a:latin typeface="Meiryo UI" panose="020B0604030504040204" pitchFamily="50" charset="-128"/>
                  <a:ea typeface="Meiryo UI" panose="020B0604030504040204" pitchFamily="50" charset="-128"/>
                </a:rPr>
                <a:t>円</a:t>
              </a:r>
              <a:endParaRPr kumimoji="1" lang="ja-JP" altLang="en-US" sz="2000" b="1" dirty="0">
                <a:solidFill>
                  <a:srgbClr val="002060"/>
                </a:solidFill>
                <a:latin typeface="Meiryo UI" panose="020B0604030504040204" pitchFamily="50" charset="-128"/>
                <a:ea typeface="Meiryo UI" panose="020B0604030504040204" pitchFamily="50" charset="-128"/>
              </a:endParaRPr>
            </a:p>
          </p:txBody>
        </p:sp>
        <p:sp>
          <p:nvSpPr>
            <p:cNvPr id="35" name="正方形/長方形 34"/>
            <p:cNvSpPr/>
            <p:nvPr/>
          </p:nvSpPr>
          <p:spPr bwMode="gray">
            <a:xfrm>
              <a:off x="7021013" y="2422275"/>
              <a:ext cx="643437" cy="307530"/>
            </a:xfrm>
            <a:prstGeom prst="rect">
              <a:avLst/>
            </a:prstGeom>
            <a:solidFill>
              <a:srgbClr val="B6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bwMode="gray">
            <a:xfrm>
              <a:off x="7122556" y="2313790"/>
              <a:ext cx="615617" cy="461665"/>
            </a:xfrm>
            <a:prstGeom prst="rect">
              <a:avLst/>
            </a:prstGeom>
            <a:noFill/>
          </p:spPr>
          <p:txBody>
            <a:bodyPr wrap="square" rtlCol="0">
              <a:spAutoFit/>
            </a:bodyPr>
            <a:lstStyle/>
            <a:p>
              <a:r>
                <a:rPr kumimoji="1" lang="en-US" altLang="ja-JP" sz="2400" dirty="0">
                  <a:solidFill>
                    <a:schemeClr val="bg1"/>
                  </a:solidFill>
                  <a:latin typeface="HGS教科書体" panose="02020600000000000000" pitchFamily="18" charset="-128"/>
                  <a:ea typeface="HGS教科書体" panose="02020600000000000000" pitchFamily="18" charset="-128"/>
                </a:rPr>
                <a:t>830</a:t>
              </a:r>
              <a:endParaRPr kumimoji="1" lang="ja-JP" altLang="en-US" sz="2400" dirty="0">
                <a:solidFill>
                  <a:schemeClr val="bg1"/>
                </a:solidFill>
                <a:latin typeface="HGS教科書体" panose="02020600000000000000" pitchFamily="18" charset="-128"/>
                <a:ea typeface="HGS教科書体" panose="02020600000000000000" pitchFamily="18" charset="-128"/>
              </a:endParaRPr>
            </a:p>
          </p:txBody>
        </p:sp>
      </p:grpSp>
    </p:spTree>
    <p:extLst>
      <p:ext uri="{BB962C8B-B14F-4D97-AF65-F5344CB8AC3E}">
        <p14:creationId xmlns:p14="http://schemas.microsoft.com/office/powerpoint/2010/main" val="202854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a:noFill/>
      </a:spPr>
      <a:bodyPr wrap="square" rtlCol="0">
        <a:spAutoFit/>
      </a:bodyPr>
      <a:lstStyle>
        <a:defPPr>
          <a:defRPr kumimoji="1" sz="4400" b="1" dirty="0" smtClean="0"/>
        </a:defPPr>
      </a:lstStyle>
    </a:tx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7121</TotalTime>
  <Words>3331</Words>
  <Application>Microsoft Office PowerPoint</Application>
  <PresentationFormat>ワイド画面</PresentationFormat>
  <Paragraphs>457</Paragraphs>
  <Slides>29</Slides>
  <Notes>29</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29</vt:i4>
      </vt:variant>
    </vt:vector>
  </HeadingPairs>
  <TitlesOfParts>
    <vt:vector size="42" baseType="lpstr">
      <vt:lpstr>A-OTF 新ゴ Pro L</vt:lpstr>
      <vt:lpstr>A-OTF 新ゴ Pro M</vt:lpstr>
      <vt:lpstr>HGS教科書体</vt:lpstr>
      <vt:lpstr>HG丸ｺﾞｼｯｸM-PRO</vt:lpstr>
      <vt:lpstr>Meiryo UI</vt:lpstr>
      <vt:lpstr>ＭＳ Ｐゴシック</vt:lpstr>
      <vt:lpstr>メイリオ</vt:lpstr>
      <vt:lpstr>游ゴシック</vt:lpstr>
      <vt:lpstr>Calibri</vt:lpstr>
      <vt:lpstr>Times New Roman</vt:lpstr>
      <vt:lpstr>Trebuchet MS</vt:lpstr>
      <vt:lpstr>Wingdings 3</vt:lpstr>
      <vt:lpstr>ファセット</vt:lpstr>
      <vt:lpstr>新しくなった 団体生命共済について</vt:lpstr>
      <vt:lpstr>この動画でお伝えすること</vt:lpstr>
      <vt:lpstr>この動画でお伝えすること</vt:lpstr>
      <vt:lpstr>Ⅰ.はじめに</vt:lpstr>
      <vt:lpstr>この動画でお伝えすること</vt:lpstr>
      <vt:lpstr>Ⅱ.共通しやすい課題と対策</vt:lpstr>
      <vt:lpstr>Ⅱ.共通しやすい課題と対策</vt:lpstr>
      <vt:lpstr>Ⅱ.共通しやすい課題と対策</vt:lpstr>
      <vt:lpstr>Ⅱ.共通しやすい課題と対策</vt:lpstr>
      <vt:lpstr>Ⅱ.共通しやすい課題と対策</vt:lpstr>
      <vt:lpstr>この動画でお伝えすること</vt:lpstr>
      <vt:lpstr>Ⅲ.保障の充実について</vt:lpstr>
      <vt:lpstr>Ⅲ.保障の充実について</vt:lpstr>
      <vt:lpstr>Ⅲ.保障の充実について</vt:lpstr>
      <vt:lpstr>Ⅱ.共通しやすい課題と対策</vt:lpstr>
      <vt:lpstr>Ⅲ.保障の充実について</vt:lpstr>
      <vt:lpstr>Ⅲ.保障の充実について</vt:lpstr>
      <vt:lpstr>Ⅲ.保障の充実について</vt:lpstr>
      <vt:lpstr>Ⅲ.保障の充実について</vt:lpstr>
      <vt:lpstr>Ⅱ.共通しやすい課題と対策</vt:lpstr>
      <vt:lpstr>Ⅲ.保障の充実について</vt:lpstr>
      <vt:lpstr>Ⅱ.共通しやすい課題と対策</vt:lpstr>
      <vt:lpstr>Ⅲ.保障の充実について</vt:lpstr>
      <vt:lpstr>Ⅲ.保障の充実について</vt:lpstr>
      <vt:lpstr>Ⅲ.保障の充実について</vt:lpstr>
      <vt:lpstr>Ⅲ.保障の充実について</vt:lpstr>
      <vt:lpstr>その他の保障も点検・見直し</vt:lpstr>
      <vt:lpstr>その他の保障も点検・見直し</vt:lpstr>
      <vt:lpstr>さいごに</vt:lpstr>
    </vt:vector>
  </TitlesOfParts>
  <Company>全国労働者共済生活協同組合連合会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835</cp:revision>
  <cp:lastPrinted>2022-02-09T09:41:39Z</cp:lastPrinted>
  <dcterms:created xsi:type="dcterms:W3CDTF">2020-12-09T05:06:39Z</dcterms:created>
  <dcterms:modified xsi:type="dcterms:W3CDTF">2022-03-07T05:17:24Z</dcterms:modified>
</cp:coreProperties>
</file>