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4" r:id="rId1"/>
  </p:sldMasterIdLst>
  <p:notesMasterIdLst>
    <p:notesMasterId r:id="rId30"/>
  </p:notesMasterIdLst>
  <p:handoutMasterIdLst>
    <p:handoutMasterId r:id="rId31"/>
  </p:handoutMasterIdLst>
  <p:sldIdLst>
    <p:sldId id="256" r:id="rId2"/>
    <p:sldId id="320" r:id="rId3"/>
    <p:sldId id="350" r:id="rId4"/>
    <p:sldId id="351" r:id="rId5"/>
    <p:sldId id="357" r:id="rId6"/>
    <p:sldId id="334" r:id="rId7"/>
    <p:sldId id="359" r:id="rId8"/>
    <p:sldId id="360" r:id="rId9"/>
    <p:sldId id="368" r:id="rId10"/>
    <p:sldId id="358" r:id="rId11"/>
    <p:sldId id="349" r:id="rId12"/>
    <p:sldId id="329" r:id="rId13"/>
    <p:sldId id="292" r:id="rId14"/>
    <p:sldId id="369" r:id="rId15"/>
    <p:sldId id="362" r:id="rId16"/>
    <p:sldId id="328" r:id="rId17"/>
    <p:sldId id="304" r:id="rId18"/>
    <p:sldId id="330" r:id="rId19"/>
    <p:sldId id="366" r:id="rId20"/>
    <p:sldId id="324" r:id="rId21"/>
    <p:sldId id="363" r:id="rId22"/>
    <p:sldId id="364" r:id="rId23"/>
    <p:sldId id="365" r:id="rId24"/>
    <p:sldId id="309" r:id="rId25"/>
    <p:sldId id="367" r:id="rId26"/>
    <p:sldId id="370" r:id="rId27"/>
    <p:sldId id="319" r:id="rId28"/>
    <p:sldId id="301" r:id="rId29"/>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ユーザー" initials="Wユ" lastIdx="2" clrIdx="0">
    <p:extLst>
      <p:ext uri="{19B8F6BF-5375-455C-9EA6-DF929625EA0E}">
        <p15:presenceInfo xmlns:p15="http://schemas.microsoft.com/office/powerpoint/2012/main" userId="Windows ユーザー"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11"/>
    <a:srgbClr val="FFD44B"/>
    <a:srgbClr val="FFF9CD"/>
    <a:srgbClr val="FEDFCE"/>
    <a:srgbClr val="FFF2CD"/>
    <a:srgbClr val="FFFFCC"/>
    <a:srgbClr val="FFCC99"/>
    <a:srgbClr val="FFFF99"/>
    <a:srgbClr val="FFCC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74332" autoAdjust="0"/>
  </p:normalViewPr>
  <p:slideViewPr>
    <p:cSldViewPr snapToGrid="0">
      <p:cViewPr varScale="1">
        <p:scale>
          <a:sx n="86" d="100"/>
          <a:sy n="86" d="100"/>
        </p:scale>
        <p:origin x="1380" y="78"/>
      </p:cViewPr>
      <p:guideLst/>
    </p:cSldViewPr>
  </p:slideViewPr>
  <p:notesTextViewPr>
    <p:cViewPr>
      <p:scale>
        <a:sx n="1" d="1"/>
        <a:sy n="1" d="1"/>
      </p:scale>
      <p:origin x="0" y="0"/>
    </p:cViewPr>
  </p:notesTextViewPr>
  <p:notesViewPr>
    <p:cSldViewPr snapToGrid="0">
      <p:cViewPr varScale="1">
        <p:scale>
          <a:sx n="81" d="100"/>
          <a:sy n="81" d="100"/>
        </p:scale>
        <p:origin x="400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792FCC-8130-4048-B66E-17863BC282E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kumimoji="1" lang="ja-JP" altLang="en-US"/>
        </a:p>
      </dgm:t>
    </dgm:pt>
    <dgm:pt modelId="{0C74DCED-BD04-45A3-BAB1-6E3E508994AF}">
      <dgm:prSet custT="1"/>
      <dgm:spPr>
        <a:solidFill>
          <a:schemeClr val="accent2">
            <a:lumMod val="75000"/>
          </a:schemeClr>
        </a:solidFill>
      </dgm:spPr>
      <dgm:t>
        <a:bodyPr tIns="432000"/>
        <a:lstStyle/>
        <a:p>
          <a:pPr algn="ctr" rtl="0"/>
          <a:endParaRPr lang="ja-JP" altLang="en-US" sz="8000" b="1" dirty="0">
            <a:effectLst/>
          </a:endParaRPr>
        </a:p>
      </dgm:t>
    </dgm:pt>
    <dgm:pt modelId="{7FF3B11A-627A-43FE-AFAC-2ADEC420D480}" type="parTrans" cxnId="{3EAC82E5-5432-4C0A-A97C-62CFD704E6CB}">
      <dgm:prSet/>
      <dgm:spPr/>
      <dgm:t>
        <a:bodyPr/>
        <a:lstStyle/>
        <a:p>
          <a:endParaRPr kumimoji="1" lang="ja-JP" altLang="en-US"/>
        </a:p>
      </dgm:t>
    </dgm:pt>
    <dgm:pt modelId="{D67434F5-99BB-4842-82BA-B4CBB67D2FB6}" type="sibTrans" cxnId="{3EAC82E5-5432-4C0A-A97C-62CFD704E6CB}">
      <dgm:prSet/>
      <dgm:spPr/>
      <dgm:t>
        <a:bodyPr/>
        <a:lstStyle/>
        <a:p>
          <a:endParaRPr kumimoji="1" lang="ja-JP" altLang="en-US"/>
        </a:p>
      </dgm:t>
    </dgm:pt>
    <dgm:pt modelId="{60244350-B28C-47DA-9520-8F07DBA703ED}" type="pres">
      <dgm:prSet presAssocID="{CE792FCC-8130-4048-B66E-17863BC282EA}" presName="linear" presStyleCnt="0">
        <dgm:presLayoutVars>
          <dgm:animLvl val="lvl"/>
          <dgm:resizeHandles val="exact"/>
        </dgm:presLayoutVars>
      </dgm:prSet>
      <dgm:spPr/>
      <dgm:t>
        <a:bodyPr/>
        <a:lstStyle/>
        <a:p>
          <a:endParaRPr kumimoji="1" lang="ja-JP" altLang="en-US"/>
        </a:p>
      </dgm:t>
    </dgm:pt>
    <dgm:pt modelId="{AA060344-774D-4CBC-8895-C74A188E9F2F}" type="pres">
      <dgm:prSet presAssocID="{0C74DCED-BD04-45A3-BAB1-6E3E508994AF}" presName="parentText" presStyleLbl="node1" presStyleIdx="0" presStyleCnt="1" custScaleY="282014" custLinFactNeighborY="916">
        <dgm:presLayoutVars>
          <dgm:chMax val="0"/>
          <dgm:bulletEnabled val="1"/>
        </dgm:presLayoutVars>
      </dgm:prSet>
      <dgm:spPr/>
      <dgm:t>
        <a:bodyPr/>
        <a:lstStyle/>
        <a:p>
          <a:endParaRPr kumimoji="1" lang="ja-JP" altLang="en-US"/>
        </a:p>
      </dgm:t>
    </dgm:pt>
  </dgm:ptLst>
  <dgm:cxnLst>
    <dgm:cxn modelId="{3EAC82E5-5432-4C0A-A97C-62CFD704E6CB}" srcId="{CE792FCC-8130-4048-B66E-17863BC282EA}" destId="{0C74DCED-BD04-45A3-BAB1-6E3E508994AF}" srcOrd="0" destOrd="0" parTransId="{7FF3B11A-627A-43FE-AFAC-2ADEC420D480}" sibTransId="{D67434F5-99BB-4842-82BA-B4CBB67D2FB6}"/>
    <dgm:cxn modelId="{5BE48F6B-1303-40F2-B0DD-73B65C41597A}" type="presOf" srcId="{CE792FCC-8130-4048-B66E-17863BC282EA}" destId="{60244350-B28C-47DA-9520-8F07DBA703ED}" srcOrd="0" destOrd="0" presId="urn:microsoft.com/office/officeart/2005/8/layout/vList2"/>
    <dgm:cxn modelId="{01AAFDA8-74AC-4301-8ABF-88EF9134AE6D}" type="presOf" srcId="{0C74DCED-BD04-45A3-BAB1-6E3E508994AF}" destId="{AA060344-774D-4CBC-8895-C74A188E9F2F}" srcOrd="0" destOrd="0" presId="urn:microsoft.com/office/officeart/2005/8/layout/vList2"/>
    <dgm:cxn modelId="{8C08A03D-5D26-4AF0-AE28-0F67453E78CF}" type="presParOf" srcId="{60244350-B28C-47DA-9520-8F07DBA703ED}" destId="{AA060344-774D-4CBC-8895-C74A188E9F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1995C-D1C7-4F27-B1BD-7A2B876D5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9E64EBA-BF08-4406-B280-E9A7884EEFF6}" type="pres">
      <dgm:prSet presAssocID="{3691995C-D1C7-4F27-B1BD-7A2B876D5C09}" presName="linear" presStyleCnt="0">
        <dgm:presLayoutVars>
          <dgm:animLvl val="lvl"/>
          <dgm:resizeHandles val="exact"/>
        </dgm:presLayoutVars>
      </dgm:prSet>
      <dgm:spPr/>
      <dgm:t>
        <a:bodyPr/>
        <a:lstStyle/>
        <a:p>
          <a:endParaRPr kumimoji="1" lang="ja-JP" altLang="en-US"/>
        </a:p>
      </dgm:t>
    </dgm:pt>
  </dgm:ptLst>
  <dgm:cxnLst>
    <dgm:cxn modelId="{99EA37E4-3750-4A6C-A6A5-3AEB17F96E86}" type="presOf" srcId="{3691995C-D1C7-4F27-B1BD-7A2B876D5C09}" destId="{F9E64EBA-BF08-4406-B280-E9A7884EEF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1995C-D1C7-4F27-B1BD-7A2B876D5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9E64EBA-BF08-4406-B280-E9A7884EEFF6}" type="pres">
      <dgm:prSet presAssocID="{3691995C-D1C7-4F27-B1BD-7A2B876D5C09}" presName="linear" presStyleCnt="0">
        <dgm:presLayoutVars>
          <dgm:animLvl val="lvl"/>
          <dgm:resizeHandles val="exact"/>
        </dgm:presLayoutVars>
      </dgm:prSet>
      <dgm:spPr/>
      <dgm:t>
        <a:bodyPr/>
        <a:lstStyle/>
        <a:p>
          <a:endParaRPr kumimoji="1" lang="ja-JP" altLang="en-US"/>
        </a:p>
      </dgm:t>
    </dgm:pt>
  </dgm:ptLst>
  <dgm:cxnLst>
    <dgm:cxn modelId="{99EA37E4-3750-4A6C-A6A5-3AEB17F96E86}" type="presOf" srcId="{3691995C-D1C7-4F27-B1BD-7A2B876D5C09}" destId="{F9E64EBA-BF08-4406-B280-E9A7884EEF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1995C-D1C7-4F27-B1BD-7A2B876D5C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kumimoji="1" lang="ja-JP" altLang="en-US"/>
        </a:p>
      </dgm:t>
    </dgm:pt>
    <dgm:pt modelId="{F9E64EBA-BF08-4406-B280-E9A7884EEFF6}" type="pres">
      <dgm:prSet presAssocID="{3691995C-D1C7-4F27-B1BD-7A2B876D5C09}" presName="linear" presStyleCnt="0">
        <dgm:presLayoutVars>
          <dgm:animLvl val="lvl"/>
          <dgm:resizeHandles val="exact"/>
        </dgm:presLayoutVars>
      </dgm:prSet>
      <dgm:spPr/>
      <dgm:t>
        <a:bodyPr/>
        <a:lstStyle/>
        <a:p>
          <a:endParaRPr kumimoji="1" lang="ja-JP" altLang="en-US"/>
        </a:p>
      </dgm:t>
    </dgm:pt>
  </dgm:ptLst>
  <dgm:cxnLst>
    <dgm:cxn modelId="{99EA37E4-3750-4A6C-A6A5-3AEB17F96E86}" type="presOf" srcId="{3691995C-D1C7-4F27-B1BD-7A2B876D5C09}" destId="{F9E64EBA-BF08-4406-B280-E9A7884EEFF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60344-774D-4CBC-8895-C74A188E9F2F}">
      <dsp:nvSpPr>
        <dsp:cNvPr id="0" name=""/>
        <dsp:cNvSpPr/>
      </dsp:nvSpPr>
      <dsp:spPr>
        <a:xfrm>
          <a:off x="0" y="420650"/>
          <a:ext cx="10108883" cy="3431546"/>
        </a:xfrm>
        <a:prstGeom prst="roundRect">
          <a:avLst/>
        </a:prstGeom>
        <a:solidFill>
          <a:schemeClr val="accent2">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0" tIns="432000" rIns="304800" bIns="304800" numCol="1" spcCol="1270" anchor="ctr" anchorCtr="0">
          <a:noAutofit/>
        </a:bodyPr>
        <a:lstStyle/>
        <a:p>
          <a:pPr lvl="0" algn="ctr" defTabSz="3556000" rtl="0">
            <a:lnSpc>
              <a:spcPct val="90000"/>
            </a:lnSpc>
            <a:spcBef>
              <a:spcPct val="0"/>
            </a:spcBef>
            <a:spcAft>
              <a:spcPct val="35000"/>
            </a:spcAft>
          </a:pPr>
          <a:endParaRPr lang="ja-JP" altLang="en-US" sz="8000" b="1" kern="1200" dirty="0">
            <a:effectLst/>
          </a:endParaRPr>
        </a:p>
      </dsp:txBody>
      <dsp:txXfrm>
        <a:off x="167514" y="588164"/>
        <a:ext cx="9773855" cy="3096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221" y="0"/>
            <a:ext cx="2950374" cy="498966"/>
          </a:xfrm>
          <a:prstGeom prst="rect">
            <a:avLst/>
          </a:prstGeom>
        </p:spPr>
        <p:txBody>
          <a:bodyPr vert="horz" lIns="92236" tIns="46118" rIns="92236" bIns="46118" rtlCol="0"/>
          <a:lstStyle>
            <a:lvl1pPr algn="r">
              <a:defRPr sz="1200"/>
            </a:lvl1pPr>
          </a:lstStyle>
          <a:p>
            <a:fld id="{202B8AA5-63C0-43BF-BA0B-20236C698A87}" type="datetimeFigureOut">
              <a:rPr kumimoji="1" lang="ja-JP" altLang="en-US" smtClean="0"/>
              <a:t>2022/2/8</a:t>
            </a:fld>
            <a:endParaRPr kumimoji="1" lang="ja-JP" altLang="en-US"/>
          </a:p>
        </p:txBody>
      </p:sp>
      <p:sp>
        <p:nvSpPr>
          <p:cNvPr id="4" name="フッター プレースホルダー 3"/>
          <p:cNvSpPr>
            <a:spLocks noGrp="1"/>
          </p:cNvSpPr>
          <p:nvPr>
            <p:ph type="ftr" sz="quarter" idx="2"/>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221" y="9440372"/>
            <a:ext cx="2950374" cy="498966"/>
          </a:xfrm>
          <a:prstGeom prst="rect">
            <a:avLst/>
          </a:prstGeom>
        </p:spPr>
        <p:txBody>
          <a:bodyPr vert="horz" lIns="92236" tIns="46118" rIns="92236" bIns="46118" rtlCol="0" anchor="b"/>
          <a:lstStyle>
            <a:lvl1pPr algn="r">
              <a:defRPr sz="1200"/>
            </a:lvl1pPr>
          </a:lstStyle>
          <a:p>
            <a:fld id="{28763CDD-EC7C-44F9-8C7F-419CBB117721}" type="slidenum">
              <a:rPr kumimoji="1" lang="ja-JP" altLang="en-US" smtClean="0"/>
              <a:t>‹#›</a:t>
            </a:fld>
            <a:endParaRPr kumimoji="1" lang="ja-JP" altLang="en-US"/>
          </a:p>
        </p:txBody>
      </p:sp>
    </p:spTree>
    <p:extLst>
      <p:ext uri="{BB962C8B-B14F-4D97-AF65-F5344CB8AC3E}">
        <p14:creationId xmlns:p14="http://schemas.microsoft.com/office/powerpoint/2010/main" val="15436466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2236" tIns="46118" rIns="92236" bIns="46118" rtlCol="0"/>
          <a:lstStyle>
            <a:lvl1pPr algn="r">
              <a:defRPr sz="1200"/>
            </a:lvl1pPr>
          </a:lstStyle>
          <a:p>
            <a:fld id="{B06EDDA4-71D8-4A52-AD5C-2B93CF6713C9}" type="datetimeFigureOut">
              <a:rPr kumimoji="1" lang="ja-JP" altLang="en-US" smtClean="0"/>
              <a:t>2022/2/8</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2236" tIns="46118" rIns="92236" bIns="46118" rtlCol="0" anchor="b"/>
          <a:lstStyle>
            <a:lvl1pPr algn="r">
              <a:defRPr sz="1200"/>
            </a:lvl1pPr>
          </a:lstStyle>
          <a:p>
            <a:fld id="{B4A040BE-5ED6-4A5B-9F24-A69EE35A9347}" type="slidenum">
              <a:rPr kumimoji="1" lang="ja-JP" altLang="en-US" smtClean="0"/>
              <a:t>‹#›</a:t>
            </a:fld>
            <a:endParaRPr kumimoji="1" lang="ja-JP" altLang="en-US"/>
          </a:p>
        </p:txBody>
      </p:sp>
    </p:spTree>
    <p:extLst>
      <p:ext uri="{BB962C8B-B14F-4D97-AF65-F5344CB8AC3E}">
        <p14:creationId xmlns:p14="http://schemas.microsoft.com/office/powerpoint/2010/main" val="14183099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121710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err="1" smtClean="0">
                <a:latin typeface="メイリオ" panose="020B0604030504040204" pitchFamily="50" charset="-128"/>
                <a:ea typeface="メイリオ" panose="020B0604030504040204" pitchFamily="50" charset="-128"/>
              </a:rPr>
              <a:t>じちろう</a:t>
            </a:r>
            <a:r>
              <a:rPr lang="ja-JP" altLang="en-US" dirty="0" smtClean="0">
                <a:latin typeface="メイリオ" panose="020B0604030504040204" pitchFamily="50" charset="-128"/>
                <a:ea typeface="メイリオ" panose="020B0604030504040204" pitchFamily="50" charset="-128"/>
              </a:rPr>
              <a:t>共済では備えておきたい三大保障があります。</a:t>
            </a:r>
            <a:endParaRPr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rPr>
              <a:t>①けがや病気、万が一死亡した際の保障は団体生命共済</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rPr>
              <a:t>②退職後の年金などに在職中から備える長期共済・税制適格年金</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rPr>
              <a:t>③車の補償の</a:t>
            </a:r>
            <a:r>
              <a:rPr kumimoji="1" lang="ja-JP" altLang="en-US" dirty="0" err="1" smtClean="0">
                <a:latin typeface="メイリオ" panose="020B0604030504040204" pitchFamily="50" charset="-128"/>
                <a:ea typeface="メイリオ" panose="020B0604030504040204" pitchFamily="50" charset="-128"/>
              </a:rPr>
              <a:t>じちろう</a:t>
            </a:r>
            <a:r>
              <a:rPr kumimoji="1" lang="ja-JP" altLang="en-US" dirty="0" smtClean="0">
                <a:latin typeface="メイリオ" panose="020B0604030504040204" pitchFamily="50" charset="-128"/>
                <a:ea typeface="メイリオ" panose="020B0604030504040204" pitchFamily="50" charset="-128"/>
              </a:rPr>
              <a:t>マイカー共済</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dirty="0" smtClean="0"/>
              <a:t>です。</a:t>
            </a:r>
            <a:endParaRPr kumimoji="1" lang="en-US" altLang="ja-JP" dirty="0" smtClean="0"/>
          </a:p>
          <a:p>
            <a:pPr marL="0" indent="0">
              <a:buNone/>
            </a:pPr>
            <a:endParaRPr kumimoji="1" lang="en-US" altLang="ja-JP" dirty="0" smtClean="0"/>
          </a:p>
          <a:p>
            <a:pPr marL="0" indent="0">
              <a:buNone/>
            </a:pPr>
            <a:r>
              <a:rPr kumimoji="1" lang="ja-JP" altLang="en-US" dirty="0" smtClean="0"/>
              <a:t>現在の保障と将来への蓄えを備えることが</a:t>
            </a:r>
            <a:r>
              <a:rPr kumimoji="1" lang="ja-JP" altLang="en-US" dirty="0" err="1" smtClean="0"/>
              <a:t>じちろう</a:t>
            </a:r>
            <a:r>
              <a:rPr kumimoji="1" lang="ja-JP" altLang="en-US" dirty="0" smtClean="0"/>
              <a:t>共済では可能です。</a:t>
            </a:r>
            <a:endParaRPr kumimoji="1" lang="en-US" altLang="ja-JP" dirty="0" smtClean="0"/>
          </a:p>
        </p:txBody>
      </p:sp>
    </p:spTree>
    <p:extLst>
      <p:ext uri="{BB962C8B-B14F-4D97-AF65-F5344CB8AC3E}">
        <p14:creationId xmlns:p14="http://schemas.microsoft.com/office/powerpoint/2010/main" val="3537941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a:t>
            </a:r>
            <a:r>
              <a:rPr kumimoji="1" lang="ja-JP" altLang="en-US" dirty="0" err="1" smtClean="0"/>
              <a:t>じちろう</a:t>
            </a:r>
            <a:r>
              <a:rPr kumimoji="1" lang="ja-JP" altLang="en-US" dirty="0" smtClean="0"/>
              <a:t>団体生命共済についてです。</a:t>
            </a:r>
            <a:endParaRPr kumimoji="1" lang="ja-JP" altLang="en-US" dirty="0"/>
          </a:p>
        </p:txBody>
      </p:sp>
    </p:spTree>
    <p:extLst>
      <p:ext uri="{BB962C8B-B14F-4D97-AF65-F5344CB8AC3E}">
        <p14:creationId xmlns:p14="http://schemas.microsoft.com/office/powerpoint/2010/main" val="2769868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err="1" smtClean="0"/>
              <a:t>じちろう</a:t>
            </a:r>
            <a:r>
              <a:rPr kumimoji="1" lang="ja-JP" altLang="en-US" dirty="0" smtClean="0"/>
              <a:t>団体生命共済は命と健康の保障です。</a:t>
            </a:r>
            <a:endParaRPr kumimoji="1" lang="en-US" altLang="ja-JP" dirty="0" smtClean="0"/>
          </a:p>
          <a:p>
            <a:r>
              <a:rPr kumimoji="1" lang="ja-JP" altLang="en-US" dirty="0" err="1" smtClean="0"/>
              <a:t>じちろうの</a:t>
            </a:r>
            <a:r>
              <a:rPr kumimoji="1" lang="ja-JP" altLang="en-US" dirty="0" smtClean="0"/>
              <a:t>共済＝皆さんの先輩方が作られた保障です。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err="1" smtClean="0"/>
              <a:t>じちろう</a:t>
            </a:r>
            <a:r>
              <a:rPr kumimoji="1" lang="ja-JP" altLang="en-US" dirty="0" smtClean="0"/>
              <a:t>共済の強みは、</a:t>
            </a:r>
            <a:endParaRPr kumimoji="1" lang="en-US" altLang="ja-JP" dirty="0" smtClean="0"/>
          </a:p>
          <a:p>
            <a:pPr marL="0" indent="0">
              <a:buNone/>
            </a:pPr>
            <a:r>
              <a:rPr lang="ja-JP" altLang="en-US" dirty="0" smtClean="0">
                <a:latin typeface="メイリオ" panose="020B0604030504040204" pitchFamily="50" charset="-128"/>
                <a:ea typeface="メイリオ" panose="020B0604030504040204" pitchFamily="50" charset="-128"/>
              </a:rPr>
              <a:t>①組合員だけしか加入できないためリスクが低い</a:t>
            </a:r>
            <a:endParaRPr lang="en-US" altLang="ja-JP"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メイリオ" panose="020B0604030504040204" pitchFamily="50" charset="-128"/>
                <a:ea typeface="メイリオ" panose="020B0604030504040204" pitchFamily="50" charset="-128"/>
              </a:rPr>
              <a:t>②団体生命共済の加入者が８割以上の組合になれば、健康に問題のある人も最低限の保障に入れること</a:t>
            </a:r>
            <a:endParaRPr lang="en-US" altLang="ja-JP"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メイリオ" panose="020B0604030504040204" pitchFamily="50" charset="-128"/>
                <a:ea typeface="メイリオ" panose="020B0604030504040204" pitchFamily="50" charset="-128"/>
              </a:rPr>
              <a:t>です。</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組合員のニーズの合った無駄のない保障設計で組合員とその家族の命と健康を保障します。</a:t>
            </a:r>
            <a:endParaRPr lang="en-US" altLang="ja-JP" dirty="0" smtClean="0">
              <a:latin typeface="メイリオ" panose="020B0604030504040204" pitchFamily="50" charset="-128"/>
              <a:ea typeface="メイリオ" panose="020B0604030504040204" pitchFamily="50" charset="-128"/>
            </a:endParaRPr>
          </a:p>
          <a:p>
            <a:pPr marL="0" indent="0">
              <a:buNone/>
            </a:pP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err="1" smtClean="0">
                <a:latin typeface="メイリオ" panose="020B0604030504040204" pitchFamily="50" charset="-128"/>
                <a:ea typeface="メイリオ" panose="020B0604030504040204" pitchFamily="50" charset="-128"/>
              </a:rPr>
              <a:t>じちろう</a:t>
            </a:r>
            <a:r>
              <a:rPr lang="ja-JP" altLang="en-US" dirty="0" smtClean="0">
                <a:latin typeface="メイリオ" panose="020B0604030504040204" pitchFamily="50" charset="-128"/>
                <a:ea typeface="メイリオ" panose="020B0604030504040204" pitchFamily="50" charset="-128"/>
              </a:rPr>
              <a:t>共済の強みはさらに２つあります。</a:t>
            </a:r>
            <a:endParaRPr lang="en-US" altLang="ja-JP"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メイリオ" panose="020B0604030504040204" pitchFamily="50" charset="-128"/>
                <a:ea typeface="メイリオ" panose="020B0604030504040204" pitchFamily="50" charset="-128"/>
              </a:rPr>
              <a:t>③全国の組合員の加入者がいることで生まれるスケールメリットにより、掛金が抑えられる</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④非営利で事業を行っており、決算で剰余が出れば割り戻し金が支払われる</a:t>
            </a:r>
            <a:endParaRPr lang="en-US" altLang="ja-JP"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メイリオ" panose="020B0604030504040204" pitchFamily="50" charset="-128"/>
                <a:ea typeface="メイリオ" panose="020B0604030504040204" pitchFamily="50" charset="-128"/>
              </a:rPr>
              <a:t>という強みがあります。</a:t>
            </a:r>
            <a:endParaRPr lang="en-US" altLang="ja-JP"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メイリオ" panose="020B0604030504040204" pitchFamily="50" charset="-128"/>
                <a:ea typeface="メイリオ" panose="020B0604030504040204" pitchFamily="50" charset="-128"/>
              </a:rPr>
              <a:t>皆さんが払った掛金を</a:t>
            </a:r>
            <a:r>
              <a:rPr lang="ja-JP" altLang="en-US" dirty="0" err="1" smtClean="0">
                <a:latin typeface="メイリオ" panose="020B0604030504040204" pitchFamily="50" charset="-128"/>
                <a:ea typeface="メイリオ" panose="020B0604030504040204" pitchFamily="50" charset="-128"/>
              </a:rPr>
              <a:t>じちろう</a:t>
            </a:r>
            <a:r>
              <a:rPr lang="ja-JP" altLang="en-US" dirty="0" smtClean="0">
                <a:latin typeface="メイリオ" panose="020B0604030504040204" pitchFamily="50" charset="-128"/>
                <a:ea typeface="メイリオ" panose="020B0604030504040204" pitchFamily="50" charset="-128"/>
              </a:rPr>
              <a:t>共済を通じて、全国の困っている仲間へ共済金としてとどける保障制度がです。</a:t>
            </a:r>
            <a:endParaRPr lang="en-US" altLang="ja-JP" dirty="0" smtClean="0">
              <a:latin typeface="メイリオ" panose="020B0604030504040204" pitchFamily="50" charset="-128"/>
              <a:ea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err="1" smtClean="0"/>
              <a:t>じちろう</a:t>
            </a:r>
            <a:r>
              <a:rPr kumimoji="1" lang="ja-JP" altLang="en-US" dirty="0" smtClean="0"/>
              <a:t>共済を組合が推進する目的は、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組合員の皆さまの可処分所得（手取り）を最大化することと無保障者を出さないことが挙げられます。</a:t>
            </a:r>
            <a:endParaRPr kumimoji="1" lang="en-US" altLang="ja-JP" dirty="0" smtClean="0"/>
          </a:p>
        </p:txBody>
      </p:sp>
    </p:spTree>
    <p:extLst>
      <p:ext uri="{BB962C8B-B14F-4D97-AF65-F5344CB8AC3E}">
        <p14:creationId xmlns:p14="http://schemas.microsoft.com/office/powerpoint/2010/main" val="2856326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現行の</a:t>
            </a:r>
            <a:r>
              <a:rPr kumimoji="1" lang="ja-JP" altLang="en-US" dirty="0" err="1" smtClean="0"/>
              <a:t>じちろう</a:t>
            </a:r>
            <a:r>
              <a:rPr kumimoji="1" lang="ja-JP" altLang="en-US" dirty="0" smtClean="0"/>
              <a:t>団体生命共済はどのようなものか見てみましょう。</a:t>
            </a:r>
            <a:endParaRPr kumimoji="1" lang="en-US" altLang="ja-JP" dirty="0" smtClean="0"/>
          </a:p>
          <a:p>
            <a:r>
              <a:rPr kumimoji="1" lang="ja-JP" altLang="en-US" dirty="0" smtClean="0"/>
              <a:t>加入に際して健康上の不安や問題がないかという健康告知が必要です。</a:t>
            </a:r>
            <a:endParaRPr kumimoji="1" lang="en-US" altLang="ja-JP" dirty="0" smtClean="0"/>
          </a:p>
          <a:p>
            <a:r>
              <a:rPr kumimoji="1" lang="ja-JP" altLang="en-US" dirty="0" smtClean="0"/>
              <a:t>これは他の生命保険等も同様で健康告知に問題があると加入できません。</a:t>
            </a:r>
            <a:endParaRPr kumimoji="1" lang="en-US" altLang="ja-JP" dirty="0" smtClean="0"/>
          </a:p>
          <a:p>
            <a:endParaRPr kumimoji="1" lang="en-US" altLang="ja-JP" dirty="0" smtClean="0"/>
          </a:p>
          <a:p>
            <a:r>
              <a:rPr kumimoji="1" lang="ja-JP" altLang="en-US" dirty="0" err="1" smtClean="0"/>
              <a:t>じちろう</a:t>
            </a:r>
            <a:r>
              <a:rPr kumimoji="1" lang="ja-JP" altLang="en-US" dirty="0" smtClean="0"/>
              <a:t>団体生命共済の場合には</a:t>
            </a:r>
            <a:endParaRPr kumimoji="1" lang="en-US" altLang="ja-JP" dirty="0" smtClean="0"/>
          </a:p>
          <a:p>
            <a:r>
              <a:rPr kumimoji="1" lang="ja-JP" altLang="en-US" dirty="0" smtClean="0"/>
              <a:t>①最近</a:t>
            </a:r>
            <a:r>
              <a:rPr kumimoji="1" lang="en-US" altLang="ja-JP" dirty="0" smtClean="0"/>
              <a:t>1</a:t>
            </a:r>
            <a:r>
              <a:rPr kumimoji="1" lang="ja-JP" altLang="en-US" dirty="0" smtClean="0"/>
              <a:t>年間に入院をしたか</a:t>
            </a:r>
            <a:endParaRPr kumimoji="1" lang="en-US" altLang="ja-JP" dirty="0" smtClean="0"/>
          </a:p>
          <a:p>
            <a:r>
              <a:rPr kumimoji="1" lang="ja-JP" altLang="en-US" dirty="0" smtClean="0"/>
              <a:t>②最近</a:t>
            </a:r>
            <a:r>
              <a:rPr kumimoji="1" lang="en-US" altLang="ja-JP" dirty="0" smtClean="0"/>
              <a:t>3</a:t>
            </a:r>
            <a:r>
              <a:rPr kumimoji="1" lang="ja-JP" altLang="en-US" dirty="0" smtClean="0"/>
              <a:t>年間以内に医師による長期定期な治療を受けていない、または治療が必要と診断されていないことを確認します。</a:t>
            </a:r>
            <a:endParaRPr kumimoji="1" lang="en-US" altLang="ja-JP" dirty="0" smtClean="0"/>
          </a:p>
          <a:p>
            <a:endParaRPr kumimoji="1" lang="en-US" altLang="ja-JP" dirty="0" smtClean="0"/>
          </a:p>
          <a:p>
            <a:r>
              <a:rPr kumimoji="1" lang="ja-JP" altLang="en-US" dirty="0" smtClean="0"/>
              <a:t>保障額については、</a:t>
            </a:r>
            <a:endParaRPr kumimoji="1" lang="en-US" altLang="ja-JP" dirty="0" smtClean="0"/>
          </a:p>
          <a:p>
            <a:r>
              <a:rPr kumimoji="1" lang="ja-JP" altLang="en-US" dirty="0" smtClean="0"/>
              <a:t>死亡保障○○万円～</a:t>
            </a:r>
            <a:r>
              <a:rPr kumimoji="1" lang="en-US" altLang="ja-JP" dirty="0" smtClean="0"/>
              <a:t>5,000</a:t>
            </a:r>
            <a:r>
              <a:rPr kumimoji="1" lang="ja-JP" altLang="en-US" dirty="0" smtClean="0"/>
              <a:t>万円まで</a:t>
            </a:r>
            <a:endParaRPr kumimoji="1" lang="en-US" altLang="ja-JP" dirty="0" smtClean="0"/>
          </a:p>
          <a:p>
            <a:r>
              <a:rPr kumimoji="1" lang="ja-JP" altLang="en-US" dirty="0" smtClean="0"/>
              <a:t>医療保障については入院日額</a:t>
            </a:r>
            <a:r>
              <a:rPr kumimoji="1" lang="en-US" altLang="ja-JP" dirty="0" smtClean="0"/>
              <a:t>3,000</a:t>
            </a:r>
            <a:r>
              <a:rPr kumimoji="1" lang="ja-JP" altLang="en-US" dirty="0" smtClean="0"/>
              <a:t>円～</a:t>
            </a:r>
            <a:r>
              <a:rPr kumimoji="1" lang="en-US" altLang="ja-JP" dirty="0" smtClean="0"/>
              <a:t>15,000</a:t>
            </a:r>
            <a:r>
              <a:rPr kumimoji="1" lang="ja-JP" altLang="en-US" dirty="0" smtClean="0"/>
              <a:t>円までとなり、死亡保障と医療保障をそれぞれ選択して組み合わせることが必要です。</a:t>
            </a:r>
            <a:endParaRPr kumimoji="1" lang="en-US" altLang="ja-JP" dirty="0" smtClean="0"/>
          </a:p>
          <a:p>
            <a:endParaRPr kumimoji="1" lang="en-US" altLang="ja-JP" dirty="0" smtClean="0"/>
          </a:p>
          <a:p>
            <a:r>
              <a:rPr kumimoji="1" lang="ja-JP" altLang="en-US" dirty="0" smtClean="0"/>
              <a:t>ご自身のライフプランやライフイベントに過不足なく備えられるのが、命と健康の保障をカバーする「</a:t>
            </a:r>
            <a:r>
              <a:rPr kumimoji="1" lang="ja-JP" altLang="en-US" dirty="0" err="1" smtClean="0"/>
              <a:t>じちろう</a:t>
            </a:r>
            <a:r>
              <a:rPr kumimoji="1" lang="ja-JP" altLang="en-US" dirty="0" smtClean="0"/>
              <a:t>団体生命共済」です。</a:t>
            </a:r>
            <a:endParaRPr kumimoji="1" lang="en-US" altLang="ja-JP" dirty="0" smtClean="0"/>
          </a:p>
          <a:p>
            <a:r>
              <a:rPr kumimoji="1" lang="ja-JP" altLang="en-US" dirty="0" smtClean="0"/>
              <a:t>また、組合の団体生命共済の加入率が</a:t>
            </a:r>
            <a:r>
              <a:rPr kumimoji="1" lang="en-US" altLang="ja-JP" dirty="0" smtClean="0"/>
              <a:t>80%</a:t>
            </a:r>
            <a:r>
              <a:rPr kumimoji="1" lang="ja-JP" altLang="en-US" dirty="0" smtClean="0"/>
              <a:t>を超えると健康告知に問題がある人も最低保障額の加入ができる助け合いにつながります。</a:t>
            </a:r>
            <a:endParaRPr kumimoji="1" lang="en-US" altLang="ja-JP" dirty="0" smtClean="0"/>
          </a:p>
          <a:p>
            <a:r>
              <a:rPr kumimoji="1" lang="ja-JP" altLang="en-US" dirty="0" smtClean="0"/>
              <a:t>無保障者を出さないという目的につながる仕組みがある点も特徴です。</a:t>
            </a:r>
            <a:endParaRPr kumimoji="1" lang="ja-JP" altLang="en-US" dirty="0"/>
          </a:p>
        </p:txBody>
      </p:sp>
    </p:spTree>
    <p:extLst>
      <p:ext uri="{BB962C8B-B14F-4D97-AF65-F5344CB8AC3E}">
        <p14:creationId xmlns:p14="http://schemas.microsoft.com/office/powerpoint/2010/main" val="935487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a:t>
            </a:r>
            <a:r>
              <a:rPr kumimoji="1" lang="en-US" altLang="ja-JP" dirty="0" smtClean="0"/>
              <a:t>30</a:t>
            </a:r>
            <a:r>
              <a:rPr kumimoji="1" lang="ja-JP" altLang="en-US" dirty="0" smtClean="0"/>
              <a:t>歳までの方が加入できる若年層型と最低保障型の保障内容です。</a:t>
            </a:r>
            <a:endParaRPr kumimoji="1" lang="en-US" altLang="ja-JP" dirty="0" smtClean="0"/>
          </a:p>
          <a:p>
            <a:r>
              <a:rPr kumimoji="1" lang="ja-JP" altLang="en-US" dirty="0" smtClean="0"/>
              <a:t>若年層型は最低保障型よりも一部の保障される金額を抑えることで掛金を抑えるプランです。</a:t>
            </a:r>
            <a:endParaRPr kumimoji="1" lang="en-US" altLang="ja-JP" dirty="0" smtClean="0"/>
          </a:p>
          <a:p>
            <a:endParaRPr kumimoji="1" lang="en-US" altLang="ja-JP" dirty="0" smtClean="0"/>
          </a:p>
          <a:p>
            <a:r>
              <a:rPr kumimoji="1" lang="ja-JP" altLang="en-US" dirty="0" smtClean="0"/>
              <a:t>若年層型の掛金は男性○○円、女性○○円になります。</a:t>
            </a:r>
            <a:endParaRPr kumimoji="1" lang="en-US" altLang="ja-JP" dirty="0" smtClean="0"/>
          </a:p>
          <a:p>
            <a:r>
              <a:rPr kumimoji="1" lang="ja-JP" altLang="en-US" dirty="0" smtClean="0"/>
              <a:t>最低保障型は～</a:t>
            </a:r>
            <a:r>
              <a:rPr kumimoji="1" lang="en-US" altLang="ja-JP" dirty="0" smtClean="0"/>
              <a:t>35</a:t>
            </a:r>
            <a:r>
              <a:rPr kumimoji="1" lang="ja-JP" altLang="en-US" dirty="0" smtClean="0"/>
              <a:t>歳までであれば、男性○○円、女性○○円、</a:t>
            </a:r>
            <a:r>
              <a:rPr kumimoji="1" lang="en-US" altLang="ja-JP" dirty="0" smtClean="0"/>
              <a:t>36</a:t>
            </a:r>
            <a:r>
              <a:rPr kumimoji="1" lang="ja-JP" altLang="en-US" dirty="0" smtClean="0"/>
              <a:t>～</a:t>
            </a:r>
            <a:r>
              <a:rPr kumimoji="1" lang="en-US" altLang="ja-JP" dirty="0" smtClean="0"/>
              <a:t>40</a:t>
            </a:r>
            <a:r>
              <a:rPr kumimoji="1" lang="ja-JP" altLang="en-US" dirty="0" smtClean="0"/>
              <a:t>歳は男性○○円、女性○○円です。</a:t>
            </a:r>
            <a:endParaRPr kumimoji="1" lang="en-US" altLang="ja-JP" dirty="0" smtClean="0"/>
          </a:p>
        </p:txBody>
      </p:sp>
    </p:spTree>
    <p:extLst>
      <p:ext uri="{BB962C8B-B14F-4D97-AF65-F5344CB8AC3E}">
        <p14:creationId xmlns:p14="http://schemas.microsoft.com/office/powerpoint/2010/main" val="405709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a:t>
            </a:r>
            <a:r>
              <a:rPr kumimoji="1" lang="ja-JP" altLang="en-US" dirty="0" err="1" smtClean="0"/>
              <a:t>じちろう</a:t>
            </a:r>
            <a:r>
              <a:rPr kumimoji="1" lang="ja-JP" altLang="en-US" dirty="0" smtClean="0"/>
              <a:t>団体生命共済の給付事例です。</a:t>
            </a:r>
            <a:endParaRPr kumimoji="1" lang="en-US" altLang="ja-JP" dirty="0" smtClean="0"/>
          </a:p>
          <a:p>
            <a:r>
              <a:rPr kumimoji="1" lang="ja-JP" altLang="en-US" dirty="0" smtClean="0"/>
              <a:t>様々な事例に保障がされており、万が一のリスクに対応します。</a:t>
            </a:r>
            <a:endParaRPr kumimoji="1" lang="en-US" altLang="ja-JP" dirty="0" smtClean="0"/>
          </a:p>
          <a:p>
            <a:r>
              <a:rPr kumimoji="1" lang="ja-JP" altLang="en-US" dirty="0" smtClean="0"/>
              <a:t>特にギプスなどの固定具装着でも通院となるのは、</a:t>
            </a:r>
            <a:r>
              <a:rPr kumimoji="1" lang="ja-JP" altLang="en-US" dirty="0" err="1" smtClean="0"/>
              <a:t>じちろう</a:t>
            </a:r>
            <a:r>
              <a:rPr kumimoji="1" lang="ja-JP" altLang="en-US" dirty="0" smtClean="0"/>
              <a:t>共済の特徴的な保障です。</a:t>
            </a:r>
            <a:endParaRPr kumimoji="1" lang="en-US" altLang="ja-JP" dirty="0" smtClean="0"/>
          </a:p>
          <a:p>
            <a:endParaRPr kumimoji="1" lang="en-US" altLang="ja-JP" dirty="0" smtClean="0"/>
          </a:p>
        </p:txBody>
      </p:sp>
    </p:spTree>
    <p:extLst>
      <p:ext uri="{BB962C8B-B14F-4D97-AF65-F5344CB8AC3E}">
        <p14:creationId xmlns:p14="http://schemas.microsoft.com/office/powerpoint/2010/main" val="2754096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全国では近年、自転車保険が義務化される傾向にあり、</a:t>
            </a:r>
            <a:endParaRPr kumimoji="1" lang="en-US" altLang="ja-JP" dirty="0" smtClean="0"/>
          </a:p>
          <a:p>
            <a:r>
              <a:rPr kumimoji="1" lang="ja-JP" altLang="en-US" dirty="0" err="1" smtClean="0"/>
              <a:t>じちろう</a:t>
            </a:r>
            <a:r>
              <a:rPr kumimoji="1" lang="ja-JP" altLang="en-US" dirty="0" smtClean="0"/>
              <a:t>団体生命共済ではこちらにも対応ができます。</a:t>
            </a:r>
            <a:endParaRPr kumimoji="1" lang="en-US" altLang="ja-JP" dirty="0" smtClean="0"/>
          </a:p>
          <a:p>
            <a:endParaRPr kumimoji="1" lang="en-US" altLang="ja-JP" dirty="0" smtClean="0"/>
          </a:p>
          <a:p>
            <a:r>
              <a:rPr kumimoji="1" lang="ja-JP" altLang="en-US" dirty="0" smtClean="0"/>
              <a:t>個人賠償補償の任意選択となり、</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団体生命共済にも任意で付帯できるようになります。</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こちらは自転車で歩行者にけがを負わせてしまった場合等に対応できます。自転車の死亡・傷害事故でこれまで</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1</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億円を超えるケースも発生しております（</a:t>
            </a:r>
            <a:r>
              <a:rPr kumimoji="1" lang="en-US" altLang="ja-JP" sz="1200" b="0" i="0" u="none" strike="noStrike" kern="1200" cap="none" spc="0" normalizeH="0" baseline="0" noProof="0" dirty="0" smtClean="0">
                <a:ln>
                  <a:noFill/>
                </a:ln>
                <a:solidFill>
                  <a:prstClr val="black"/>
                </a:solidFill>
                <a:effectLst/>
                <a:uLnTx/>
                <a:uFillTx/>
                <a:latin typeface="+mn-lt"/>
                <a:ea typeface="+mn-ea"/>
                <a:cs typeface="+mn-cs"/>
              </a:rPr>
              <a:t>3</a:t>
            </a: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億円上限）。</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n-lt"/>
                <a:ea typeface="+mn-ea"/>
                <a:cs typeface="+mn-cs"/>
              </a:rPr>
              <a:t>こちらで同居する家族も補償の対象になります。</a:t>
            </a:r>
            <a:endParaRPr kumimoji="1" lang="en-US" altLang="ja-JP" sz="1200" b="0" i="0" u="none" strike="noStrike" kern="1200" cap="none" spc="0" normalizeH="0" baseline="0" noProof="0" dirty="0" smtClean="0">
              <a:ln>
                <a:noFill/>
              </a:ln>
              <a:solidFill>
                <a:prstClr val="black"/>
              </a:solidFill>
              <a:effectLst/>
              <a:uLnTx/>
              <a:uFillTx/>
              <a:latin typeface="+mn-lt"/>
              <a:ea typeface="+mn-ea"/>
              <a:cs typeface="+mn-cs"/>
            </a:endParaRPr>
          </a:p>
          <a:p>
            <a:endParaRPr kumimoji="1" lang="ja-JP" altLang="en-US" dirty="0"/>
          </a:p>
        </p:txBody>
      </p:sp>
    </p:spTree>
    <p:extLst>
      <p:ext uri="{BB962C8B-B14F-4D97-AF65-F5344CB8AC3E}">
        <p14:creationId xmlns:p14="http://schemas.microsoft.com/office/powerpoint/2010/main" val="30139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退職後の保障については、現職中に積立て、退職後の死亡・医療・年金の保障に備えられる長期共済があります</a:t>
            </a:r>
            <a:r>
              <a:rPr kumimoji="1" lang="ja-JP" altLang="en-US"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月</a:t>
            </a:r>
            <a:r>
              <a:rPr kumimoji="1" lang="en-US" altLang="ja-JP" sz="1200" kern="1200" dirty="0" smtClean="0">
                <a:solidFill>
                  <a:schemeClr val="tx1"/>
                </a:solidFill>
                <a:effectLst/>
                <a:latin typeface="+mn-lt"/>
                <a:ea typeface="+mn-ea"/>
                <a:cs typeface="+mn-cs"/>
              </a:rPr>
              <a:t>3,000</a:t>
            </a:r>
            <a:r>
              <a:rPr kumimoji="1" lang="ja-JP" altLang="en-US" sz="1200" kern="1200" dirty="0" smtClean="0">
                <a:solidFill>
                  <a:schemeClr val="tx1"/>
                </a:solidFill>
                <a:effectLst/>
                <a:latin typeface="+mn-lt"/>
                <a:ea typeface="+mn-ea"/>
                <a:cs typeface="+mn-cs"/>
              </a:rPr>
              <a:t>円から始める事ができ、</a:t>
            </a:r>
            <a:r>
              <a:rPr kumimoji="1" lang="ja-JP" altLang="en-US" sz="1200" kern="1200" dirty="0" err="1" smtClean="0">
                <a:solidFill>
                  <a:schemeClr val="tx1"/>
                </a:solidFill>
                <a:effectLst/>
                <a:latin typeface="+mn-lt"/>
                <a:ea typeface="+mn-ea"/>
                <a:cs typeface="+mn-cs"/>
              </a:rPr>
              <a:t>じちろう</a:t>
            </a:r>
            <a:r>
              <a:rPr kumimoji="1" lang="ja-JP" altLang="en-US" sz="1200" kern="1200" dirty="0" smtClean="0">
                <a:solidFill>
                  <a:schemeClr val="tx1"/>
                </a:solidFill>
                <a:effectLst/>
                <a:latin typeface="+mn-lt"/>
                <a:ea typeface="+mn-ea"/>
                <a:cs typeface="+mn-cs"/>
              </a:rPr>
              <a:t>共済が解約や保障を選択する時まで運用をします。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日割りで計算すれば</a:t>
            </a:r>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日</a:t>
            </a:r>
            <a:r>
              <a:rPr kumimoji="1" lang="en-US" altLang="ja-JP" sz="1200" kern="1200" dirty="0" smtClean="0">
                <a:solidFill>
                  <a:schemeClr val="tx1"/>
                </a:solidFill>
                <a:effectLst/>
                <a:latin typeface="+mn-lt"/>
                <a:ea typeface="+mn-ea"/>
                <a:cs typeface="+mn-cs"/>
              </a:rPr>
              <a:t>100</a:t>
            </a:r>
            <a:r>
              <a:rPr kumimoji="1" lang="ja-JP" altLang="en-US" sz="1200" kern="1200" dirty="0" smtClean="0">
                <a:solidFill>
                  <a:schemeClr val="tx1"/>
                </a:solidFill>
                <a:effectLst/>
                <a:latin typeface="+mn-lt"/>
                <a:ea typeface="+mn-ea"/>
                <a:cs typeface="+mn-cs"/>
              </a:rPr>
              <a:t>円です。無理なく、積み立てる事ができます。</a:t>
            </a:r>
            <a:endParaRPr kumimoji="1" lang="en-US" altLang="ja-JP" sz="1200" kern="1200" dirty="0" smtClean="0">
              <a:solidFill>
                <a:schemeClr val="tx1"/>
              </a:solidFill>
              <a:effectLst/>
              <a:latin typeface="+mn-lt"/>
              <a:ea typeface="+mn-ea"/>
              <a:cs typeface="+mn-cs"/>
            </a:endParaRPr>
          </a:p>
          <a:p>
            <a:endParaRPr kumimoji="1" lang="ja-JP" altLang="en-US" dirty="0"/>
          </a:p>
        </p:txBody>
      </p:sp>
    </p:spTree>
    <p:extLst>
      <p:ext uri="{BB962C8B-B14F-4D97-AF65-F5344CB8AC3E}">
        <p14:creationId xmlns:p14="http://schemas.microsoft.com/office/powerpoint/2010/main" val="3387202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長期共済は</a:t>
            </a:r>
            <a:r>
              <a:rPr kumimoji="1" lang="en-US" altLang="ja-JP" sz="1200" kern="1200" dirty="0" smtClean="0">
                <a:solidFill>
                  <a:schemeClr val="tx1"/>
                </a:solidFill>
                <a:effectLst/>
                <a:latin typeface="+mn-lt"/>
                <a:ea typeface="+mn-ea"/>
                <a:cs typeface="+mn-cs"/>
              </a:rPr>
              <a:t>1.25</a:t>
            </a:r>
            <a:r>
              <a:rPr kumimoji="1" lang="ja-JP" altLang="en-US" sz="1200" kern="1200" dirty="0" smtClean="0">
                <a:solidFill>
                  <a:schemeClr val="tx1"/>
                </a:solidFill>
                <a:effectLst/>
                <a:latin typeface="+mn-lt"/>
                <a:ea typeface="+mn-ea"/>
                <a:cs typeface="+mn-cs"/>
              </a:rPr>
              <a:t>％の利率で運用するため、</a:t>
            </a:r>
            <a:r>
              <a:rPr kumimoji="1" lang="en-US" altLang="ja-JP" sz="1200" kern="1200" dirty="0" smtClean="0">
                <a:solidFill>
                  <a:schemeClr val="tx1"/>
                </a:solidFill>
                <a:effectLst/>
                <a:latin typeface="+mn-lt"/>
                <a:ea typeface="+mn-ea"/>
                <a:cs typeface="+mn-cs"/>
              </a:rPr>
              <a:t>3,000</a:t>
            </a:r>
            <a:r>
              <a:rPr kumimoji="1" lang="ja-JP" altLang="en-US" sz="1200" kern="1200" dirty="0" smtClean="0">
                <a:solidFill>
                  <a:schemeClr val="tx1"/>
                </a:solidFill>
                <a:effectLst/>
                <a:latin typeface="+mn-lt"/>
                <a:ea typeface="+mn-ea"/>
                <a:cs typeface="+mn-cs"/>
              </a:rPr>
              <a:t>円であっても長い期間積立てる事が重要です。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５年利用すれば元本割れがなくなります。また、随時払という払込方法を利用すれば、積立金の合計額により差が出ます。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退職後の保障はそれぞれ、定期と終身の期間から選択できます。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こちらは保障選択時に一括払いとなります。</a:t>
            </a:r>
            <a:endParaRPr kumimoji="1" lang="en-US" altLang="ja-JP" sz="1200" kern="1200" dirty="0" smtClean="0">
              <a:solidFill>
                <a:schemeClr val="tx1"/>
              </a:solidFill>
              <a:effectLst/>
              <a:latin typeface="+mn-lt"/>
              <a:ea typeface="+mn-ea"/>
              <a:cs typeface="+mn-cs"/>
            </a:endParaRPr>
          </a:p>
          <a:p>
            <a:endParaRPr kumimoji="1" lang="ja-JP" altLang="en-US" dirty="0"/>
          </a:p>
        </p:txBody>
      </p:sp>
    </p:spTree>
    <p:extLst>
      <p:ext uri="{BB962C8B-B14F-4D97-AF65-F5344CB8AC3E}">
        <p14:creationId xmlns:p14="http://schemas.microsoft.com/office/powerpoint/2010/main" val="1760805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団体生命共済の月額の掛金と長期共済</a:t>
            </a:r>
            <a:r>
              <a:rPr kumimoji="1" lang="en-US" altLang="ja-JP" dirty="0" smtClean="0"/>
              <a:t>3,000</a:t>
            </a:r>
            <a:r>
              <a:rPr kumimoji="1" lang="ja-JP" altLang="en-US" dirty="0" smtClean="0"/>
              <a:t>円の合計金額は〇〇円ですが、日割り計算で見てみると</a:t>
            </a:r>
            <a:r>
              <a:rPr kumimoji="1" lang="en-US" altLang="ja-JP" dirty="0" smtClean="0"/>
              <a:t>1</a:t>
            </a:r>
            <a:r>
              <a:rPr kumimoji="1" lang="ja-JP" altLang="en-US" dirty="0" smtClean="0"/>
              <a:t>日あたり〇〇円となります。</a:t>
            </a:r>
            <a:endParaRPr kumimoji="1" lang="en-US" altLang="ja-JP" dirty="0" smtClean="0"/>
          </a:p>
          <a:p>
            <a:r>
              <a:rPr kumimoji="1" lang="ja-JP" altLang="en-US" dirty="0" smtClean="0"/>
              <a:t>ムリなく、死亡保障と医療保障・将来への積み立てを始める事ができます。</a:t>
            </a:r>
            <a:endParaRPr kumimoji="1" lang="ja-JP" altLang="en-US" dirty="0"/>
          </a:p>
        </p:txBody>
      </p:sp>
    </p:spTree>
    <p:extLst>
      <p:ext uri="{BB962C8B-B14F-4D97-AF65-F5344CB8AC3E}">
        <p14:creationId xmlns:p14="http://schemas.microsoft.com/office/powerpoint/2010/main" val="97688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こちらの</a:t>
            </a:r>
            <a:r>
              <a:rPr kumimoji="1" lang="en-US" altLang="ja-JP" dirty="0" smtClean="0"/>
              <a:t>3</a:t>
            </a:r>
            <a:r>
              <a:rPr kumimoji="1" lang="ja-JP" altLang="en-US" dirty="0" smtClean="0"/>
              <a:t>点について説明致します。</a:t>
            </a:r>
          </a:p>
          <a:p>
            <a:endParaRPr kumimoji="1" lang="ja-JP" altLang="en-US" dirty="0"/>
          </a:p>
        </p:txBody>
      </p:sp>
    </p:spTree>
    <p:extLst>
      <p:ext uri="{BB962C8B-B14F-4D97-AF65-F5344CB8AC3E}">
        <p14:creationId xmlns:p14="http://schemas.microsoft.com/office/powerpoint/2010/main" val="2826968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最後に本日話した内容のポイントを説明します。</a:t>
            </a:r>
            <a:endParaRPr kumimoji="1" lang="ja-JP" altLang="en-US" dirty="0"/>
          </a:p>
        </p:txBody>
      </p:sp>
    </p:spTree>
    <p:extLst>
      <p:ext uri="{BB962C8B-B14F-4D97-AF65-F5344CB8AC3E}">
        <p14:creationId xmlns:p14="http://schemas.microsoft.com/office/powerpoint/2010/main" val="337586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10~30</a:t>
            </a:r>
            <a:r>
              <a:rPr kumimoji="1" lang="ja-JP" altLang="en-US" dirty="0" smtClean="0"/>
              <a:t>代男性はけがの割合が多く、女性は</a:t>
            </a:r>
            <a:r>
              <a:rPr kumimoji="1" lang="en-US" altLang="ja-JP" dirty="0" smtClean="0"/>
              <a:t>10</a:t>
            </a:r>
            <a:r>
              <a:rPr kumimoji="1" lang="ja-JP" altLang="en-US" dirty="0" smtClean="0"/>
              <a:t>代は男性同様ですが、</a:t>
            </a:r>
            <a:r>
              <a:rPr kumimoji="1" lang="en-US" altLang="ja-JP" dirty="0" smtClean="0"/>
              <a:t>20~30</a:t>
            </a:r>
            <a:r>
              <a:rPr kumimoji="1" lang="ja-JP" altLang="en-US" dirty="0" smtClean="0"/>
              <a:t>代においては女性特有の疾病の割合が多くなります。</a:t>
            </a:r>
            <a:endParaRPr kumimoji="1" lang="en-US" altLang="ja-JP" dirty="0" smtClean="0"/>
          </a:p>
          <a:p>
            <a:r>
              <a:rPr kumimoji="1" lang="ja-JP" altLang="en-US" dirty="0" smtClean="0"/>
              <a:t>自治労団生は充実した保障、かつ割安な掛金でけがだけでなく、万が一のがん治療にも十分に備える事ができます。</a:t>
            </a:r>
            <a:endParaRPr kumimoji="1" lang="ja-JP" altLang="en-US" dirty="0"/>
          </a:p>
        </p:txBody>
      </p:sp>
    </p:spTree>
    <p:extLst>
      <p:ext uri="{BB962C8B-B14F-4D97-AF65-F5344CB8AC3E}">
        <p14:creationId xmlns:p14="http://schemas.microsoft.com/office/powerpoint/2010/main" val="31865617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手続きも職場の組合ででき、年齢や家族が増える場合にも</a:t>
            </a:r>
            <a:r>
              <a:rPr kumimoji="1" lang="en-US" altLang="ja-JP" dirty="0" smtClean="0"/>
              <a:t>1</a:t>
            </a:r>
            <a:r>
              <a:rPr kumimoji="1" lang="ja-JP" altLang="en-US" dirty="0" smtClean="0"/>
              <a:t>年毎に必要保障の見直しができます。</a:t>
            </a:r>
            <a:endParaRPr kumimoji="1" lang="ja-JP" altLang="en-US" dirty="0"/>
          </a:p>
        </p:txBody>
      </p:sp>
    </p:spTree>
    <p:extLst>
      <p:ext uri="{BB962C8B-B14F-4D97-AF65-F5344CB8AC3E}">
        <p14:creationId xmlns:p14="http://schemas.microsoft.com/office/powerpoint/2010/main" val="2504342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また、併せて長期共済や税制適格年金を利用し、年末調整で節税しつつ、今後の生活に備えることが可能です。</a:t>
            </a:r>
            <a:endParaRPr kumimoji="1" lang="ja-JP" altLang="en-US" dirty="0"/>
          </a:p>
        </p:txBody>
      </p:sp>
    </p:spTree>
    <p:extLst>
      <p:ext uri="{BB962C8B-B14F-4D97-AF65-F5344CB8AC3E}">
        <p14:creationId xmlns:p14="http://schemas.microsoft.com/office/powerpoint/2010/main" val="4235962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つ目に</a:t>
            </a:r>
            <a:r>
              <a:rPr kumimoji="1" lang="ja-JP" altLang="en-US" dirty="0" err="1" smtClean="0"/>
              <a:t>じちろう</a:t>
            </a:r>
            <a:r>
              <a:rPr kumimoji="1" lang="ja-JP" altLang="en-US" dirty="0" smtClean="0"/>
              <a:t>マイカー共済の利用です。</a:t>
            </a:r>
            <a:endParaRPr kumimoji="1" lang="en-US" altLang="ja-JP" dirty="0" smtClean="0"/>
          </a:p>
          <a:p>
            <a:r>
              <a:rPr kumimoji="1" lang="ja-JP" altLang="en-US" dirty="0" err="1" smtClean="0"/>
              <a:t>じちろう</a:t>
            </a:r>
            <a:r>
              <a:rPr kumimoji="1" lang="ja-JP" altLang="en-US" dirty="0" smtClean="0"/>
              <a:t>マイカー共済は団体割引が適用されます。こちらは同居されている親族の自動車にも適用されます。</a:t>
            </a:r>
            <a:endParaRPr kumimoji="1" lang="en-US" altLang="ja-JP" dirty="0" smtClean="0"/>
          </a:p>
          <a:p>
            <a:r>
              <a:rPr kumimoji="1" lang="ja-JP" altLang="en-US" dirty="0" smtClean="0"/>
              <a:t>また、公務員の方々の失職を防ぐ弁護士費用等保障特約も標準で装備されており、</a:t>
            </a:r>
            <a:endParaRPr kumimoji="1" lang="en-US" altLang="ja-JP" dirty="0" smtClean="0"/>
          </a:p>
          <a:p>
            <a:r>
              <a:rPr kumimoji="1" lang="ja-JP" altLang="en-US" dirty="0" smtClean="0"/>
              <a:t>カーライフをより安心・安全に送ることが可能です。</a:t>
            </a:r>
            <a:endParaRPr kumimoji="1" lang="en-US" altLang="ja-JP" dirty="0" smtClean="0"/>
          </a:p>
          <a:p>
            <a:r>
              <a:rPr kumimoji="1" lang="ja-JP" altLang="en-US" dirty="0" smtClean="0"/>
              <a:t>更に退職後も団体割引が適用されます。</a:t>
            </a:r>
            <a:endParaRPr kumimoji="1" lang="ja-JP" altLang="en-US" dirty="0"/>
          </a:p>
        </p:txBody>
      </p:sp>
    </p:spTree>
    <p:extLst>
      <p:ext uri="{BB962C8B-B14F-4D97-AF65-F5344CB8AC3E}">
        <p14:creationId xmlns:p14="http://schemas.microsoft.com/office/powerpoint/2010/main" val="3585022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公務員は特別な条例がない限り、禁固刑以上で自動的に失職します。</a:t>
            </a:r>
            <a:endParaRPr kumimoji="1" lang="en-US" altLang="ja-JP" dirty="0" smtClean="0"/>
          </a:p>
          <a:p>
            <a:r>
              <a:rPr kumimoji="1" lang="ja-JP" altLang="en-US" dirty="0" smtClean="0"/>
              <a:t>交通事故を起こした場合も例外ではありません。</a:t>
            </a:r>
            <a:endParaRPr kumimoji="1" lang="en-US" altLang="ja-JP" dirty="0" smtClean="0"/>
          </a:p>
          <a:p>
            <a:r>
              <a:rPr kumimoji="1" lang="ja-JP" altLang="en-US" dirty="0" smtClean="0"/>
              <a:t>万が一、このような事態になった場合には生活自体が破綻する危険性があります。</a:t>
            </a:r>
            <a:endParaRPr kumimoji="1" lang="en-US" altLang="ja-JP" dirty="0" smtClean="0"/>
          </a:p>
          <a:p>
            <a:r>
              <a:rPr kumimoji="1" lang="ja-JP" altLang="en-US" dirty="0" err="1" smtClean="0"/>
              <a:t>じちろう</a:t>
            </a:r>
            <a:r>
              <a:rPr kumimoji="1" lang="ja-JP" altLang="en-US" dirty="0" smtClean="0"/>
              <a:t>マイカー共済は</a:t>
            </a:r>
            <a:endParaRPr kumimoji="1" lang="en-US" altLang="ja-JP" dirty="0" smtClean="0"/>
          </a:p>
          <a:p>
            <a:r>
              <a:rPr kumimoji="1" lang="ja-JP" altLang="en-US" dirty="0" smtClean="0"/>
              <a:t>公務員の方々の失職を防ぐ弁護士費用等保障特約も標準で装備されており、</a:t>
            </a:r>
            <a:endParaRPr kumimoji="1" lang="en-US" altLang="ja-JP" dirty="0" smtClean="0"/>
          </a:p>
          <a:p>
            <a:r>
              <a:rPr kumimoji="1" lang="ja-JP" altLang="en-US" dirty="0" smtClean="0"/>
              <a:t>カーライフをより安心・安全に送ることが可能です。</a:t>
            </a:r>
            <a:endParaRPr kumimoji="1" lang="en-US" altLang="ja-JP" dirty="0" smtClean="0"/>
          </a:p>
        </p:txBody>
      </p:sp>
    </p:spTree>
    <p:extLst>
      <p:ext uri="{BB962C8B-B14F-4D97-AF65-F5344CB8AC3E}">
        <p14:creationId xmlns:p14="http://schemas.microsoft.com/office/powerpoint/2010/main" val="1217416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err="1" smtClean="0"/>
              <a:t>じちろう</a:t>
            </a:r>
            <a:r>
              <a:rPr kumimoji="1" lang="ja-JP" altLang="en-US" dirty="0" smtClean="0"/>
              <a:t>マイカー共済の申込書は見積りした後に申込書の提出が必要です。</a:t>
            </a:r>
            <a:endParaRPr kumimoji="1" lang="en-US" altLang="ja-JP" dirty="0" smtClean="0"/>
          </a:p>
          <a:p>
            <a:endParaRPr kumimoji="1" lang="en-US" altLang="ja-JP" dirty="0" smtClean="0"/>
          </a:p>
          <a:p>
            <a:r>
              <a:rPr kumimoji="1" lang="ja-JP" altLang="en-US" dirty="0" smtClean="0"/>
              <a:t>掛金試算も希望される内容ででき、</a:t>
            </a:r>
            <a:endParaRPr kumimoji="1" lang="en-US" altLang="ja-JP" dirty="0" smtClean="0"/>
          </a:p>
          <a:p>
            <a:r>
              <a:rPr kumimoji="1" lang="ja-JP" altLang="en-US" dirty="0" smtClean="0"/>
              <a:t>実際に見積依頼をする場合には、</a:t>
            </a:r>
            <a:endParaRPr kumimoji="1" lang="en-US" altLang="ja-JP" dirty="0" smtClean="0"/>
          </a:p>
          <a:p>
            <a:r>
              <a:rPr kumimoji="1" lang="ja-JP" altLang="en-US" dirty="0" smtClean="0"/>
              <a:t>① 自車の車検証のコピー</a:t>
            </a:r>
          </a:p>
          <a:p>
            <a:endParaRPr kumimoji="1" lang="ja-JP" altLang="en-US" dirty="0" smtClean="0"/>
          </a:p>
          <a:p>
            <a:r>
              <a:rPr kumimoji="1" lang="ja-JP" altLang="en-US" dirty="0" smtClean="0"/>
              <a:t>② 組合にある見積依頼書</a:t>
            </a:r>
          </a:p>
          <a:p>
            <a:endParaRPr kumimoji="1" lang="ja-JP" altLang="en-US" dirty="0" smtClean="0"/>
          </a:p>
          <a:p>
            <a:r>
              <a:rPr kumimoji="1" lang="ja-JP" altLang="en-US" dirty="0" smtClean="0"/>
              <a:t>③ 現在加入されている、他保険の証券</a:t>
            </a:r>
          </a:p>
          <a:p>
            <a:r>
              <a:rPr kumimoji="1" lang="ja-JP" altLang="en-US" dirty="0" smtClean="0"/>
              <a:t>をご用意の上、組合窓口まで提出ください。</a:t>
            </a:r>
            <a:endParaRPr kumimoji="1" lang="en-US" altLang="ja-JP" dirty="0" smtClean="0"/>
          </a:p>
        </p:txBody>
      </p:sp>
    </p:spTree>
    <p:extLst>
      <p:ext uri="{BB962C8B-B14F-4D97-AF65-F5344CB8AC3E}">
        <p14:creationId xmlns:p14="http://schemas.microsoft.com/office/powerpoint/2010/main" val="267474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3</a:t>
            </a:r>
            <a:r>
              <a:rPr kumimoji="1" lang="ja-JP" altLang="en-US" dirty="0" smtClean="0"/>
              <a:t>つ目に今後の募集スケジュールについてです。</a:t>
            </a:r>
            <a:endParaRPr kumimoji="1" lang="en-US" altLang="ja-JP" dirty="0" smtClean="0"/>
          </a:p>
          <a:p>
            <a:r>
              <a:rPr kumimoji="1" lang="ja-JP" altLang="en-US" dirty="0" smtClean="0"/>
              <a:t>申込期間は２０２〇年○月●日～○月●日までです。</a:t>
            </a:r>
            <a:endParaRPr kumimoji="1" lang="en-US" altLang="ja-JP" dirty="0" smtClean="0"/>
          </a:p>
          <a:p>
            <a:r>
              <a:rPr kumimoji="1" lang="ja-JP" altLang="en-US" dirty="0" smtClean="0"/>
              <a:t>保障開始日は２０２○年○月●日より１年間となります。</a:t>
            </a:r>
            <a:endParaRPr kumimoji="1" lang="en-US" altLang="ja-JP" dirty="0" smtClean="0"/>
          </a:p>
          <a:p>
            <a:r>
              <a:rPr kumimoji="1" lang="ja-JP" altLang="en-US" dirty="0" smtClean="0"/>
              <a:t>申込書は記入いただき、加入の可否にかかわらずこの場で回収します。</a:t>
            </a:r>
            <a:endParaRPr kumimoji="1" lang="en-US" altLang="ja-JP" dirty="0" smtClean="0"/>
          </a:p>
          <a:p>
            <a:r>
              <a:rPr kumimoji="1" lang="ja-JP" altLang="en-US" dirty="0" smtClean="0"/>
              <a:t>本日提出できない方、家族と相談される方は報告の上、○月●日までに組合窓口に提出をお願い致します。</a:t>
            </a:r>
            <a:endParaRPr kumimoji="1" lang="ja-JP" altLang="en-US" dirty="0"/>
          </a:p>
        </p:txBody>
      </p:sp>
    </p:spTree>
    <p:extLst>
      <p:ext uri="{BB962C8B-B14F-4D97-AF65-F5344CB8AC3E}">
        <p14:creationId xmlns:p14="http://schemas.microsoft.com/office/powerpoint/2010/main" val="1622164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最後に今後の生活に向けてです。</a:t>
            </a:r>
            <a:endParaRPr kumimoji="1" lang="en-US" altLang="ja-JP" dirty="0" smtClean="0"/>
          </a:p>
          <a:p>
            <a:endParaRPr kumimoji="1" lang="en-US" altLang="ja-JP" dirty="0" smtClean="0"/>
          </a:p>
          <a:p>
            <a:r>
              <a:rPr lang="ja-JP" altLang="en-US" dirty="0" err="1" smtClean="0"/>
              <a:t>じちろう</a:t>
            </a:r>
            <a:r>
              <a:rPr lang="ja-JP" altLang="en-US" dirty="0" smtClean="0"/>
              <a:t>共済を通じて、皆さんが全国の自治労組合員を支え、皆さん自身も支えられています。</a:t>
            </a:r>
            <a:endParaRPr lang="en-US" altLang="ja-JP" dirty="0" smtClean="0"/>
          </a:p>
          <a:p>
            <a:r>
              <a:rPr lang="ja-JP" altLang="en-US" dirty="0" smtClean="0"/>
              <a:t>保障を通じて、</a:t>
            </a:r>
            <a:r>
              <a:rPr lang="ja-JP" altLang="en-US" dirty="0" err="1" smtClean="0"/>
              <a:t>じちろう</a:t>
            </a:r>
            <a:r>
              <a:rPr lang="ja-JP" altLang="en-US" dirty="0" smtClean="0"/>
              <a:t>共済は皆さまを支えます。</a:t>
            </a:r>
            <a:endParaRPr lang="en-US" altLang="ja-JP" dirty="0" smtClean="0"/>
          </a:p>
          <a:p>
            <a:r>
              <a:rPr lang="ja-JP" altLang="en-US" dirty="0" err="1" smtClean="0"/>
              <a:t>じちろう</a:t>
            </a:r>
            <a:r>
              <a:rPr lang="ja-JP" altLang="en-US" dirty="0" smtClean="0"/>
              <a:t>共済のスケールメリットを生かした割安な掛金と安心の保障を利用しつつ、</a:t>
            </a:r>
            <a:endParaRPr lang="en-US" altLang="ja-JP" dirty="0" smtClean="0"/>
          </a:p>
          <a:p>
            <a:r>
              <a:rPr lang="ja-JP" altLang="en-US" dirty="0" smtClean="0"/>
              <a:t>手取り額＝可処分所得を最大化しましょう。</a:t>
            </a:r>
            <a:endParaRPr lang="en-US" altLang="ja-JP" dirty="0" smtClean="0"/>
          </a:p>
          <a:p>
            <a:r>
              <a:rPr lang="ja-JP" altLang="en-US" dirty="0" smtClean="0"/>
              <a:t>人生で２番目に高い買い物であるいのちと健康の保障、そして今後の安心なくらしを送る、より良い選択をするために、</a:t>
            </a:r>
            <a:endParaRPr lang="en-US" altLang="ja-JP" dirty="0" smtClean="0"/>
          </a:p>
          <a:p>
            <a:r>
              <a:rPr lang="ja-JP" altLang="en-US" dirty="0" err="1" smtClean="0"/>
              <a:t>じちろう</a:t>
            </a:r>
            <a:r>
              <a:rPr lang="ja-JP" altLang="en-US" dirty="0" smtClean="0"/>
              <a:t>共済という保障を通じた助け合いの輪を拡げましょう。</a:t>
            </a:r>
            <a:endParaRPr lang="en-US" altLang="ja-JP" dirty="0" smtClean="0"/>
          </a:p>
          <a:p>
            <a:endParaRPr kumimoji="1" lang="ja-JP" altLang="en-US" dirty="0" smtClean="0"/>
          </a:p>
          <a:p>
            <a:endParaRPr kumimoji="1" lang="ja-JP" altLang="en-US" dirty="0"/>
          </a:p>
        </p:txBody>
      </p:sp>
    </p:spTree>
    <p:extLst>
      <p:ext uri="{BB962C8B-B14F-4D97-AF65-F5344CB8AC3E}">
        <p14:creationId xmlns:p14="http://schemas.microsoft.com/office/powerpoint/2010/main" val="2390523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まずは、賃金（給与）・貯蓄・保障についてです。</a:t>
            </a:r>
            <a:endParaRPr kumimoji="1" lang="en-US" altLang="ja-JP" dirty="0" smtClean="0"/>
          </a:p>
          <a:p>
            <a:endParaRPr kumimoji="1" lang="en-US" altLang="ja-JP" dirty="0" smtClean="0"/>
          </a:p>
          <a:p>
            <a:r>
              <a:rPr kumimoji="1" lang="ja-JP" altLang="en-US" dirty="0" smtClean="0"/>
              <a:t>給与は支払う側から見た言葉で</a:t>
            </a:r>
            <a:r>
              <a:rPr kumimoji="1" lang="ja-JP" altLang="en-US" sz="1200" b="0" i="0" kern="1200" dirty="0" smtClean="0">
                <a:solidFill>
                  <a:schemeClr val="tx1"/>
                </a:solidFill>
                <a:effectLst/>
                <a:latin typeface="+mn-lt"/>
                <a:ea typeface="+mn-ea"/>
                <a:cs typeface="+mn-cs"/>
              </a:rPr>
              <a:t>労働者に支払われる基本給に賞与などの諸手当を加えたものを指します。</a:t>
            </a:r>
            <a:endParaRPr kumimoji="1" lang="en-US" altLang="ja-JP" dirty="0" smtClean="0"/>
          </a:p>
          <a:p>
            <a:r>
              <a:rPr kumimoji="1" lang="ja-JP" altLang="en-US" dirty="0" smtClean="0"/>
              <a:t>賃金は支払われる側から見た言葉で、</a:t>
            </a:r>
            <a:r>
              <a:rPr kumimoji="1" lang="ja-JP" altLang="en-US" sz="1200" b="0" i="0" kern="1200" dirty="0" smtClean="0">
                <a:solidFill>
                  <a:schemeClr val="tx1"/>
                </a:solidFill>
                <a:effectLst/>
                <a:latin typeface="+mn-lt"/>
                <a:ea typeface="+mn-ea"/>
                <a:cs typeface="+mn-cs"/>
              </a:rPr>
              <a:t>労働の対価として労働者に支払われる全てのものを指します。</a:t>
            </a:r>
            <a:endParaRPr kumimoji="1" lang="en-US" altLang="ja-JP" sz="1200" b="0" i="0" kern="1200" dirty="0" smtClean="0">
              <a:solidFill>
                <a:schemeClr val="tx1"/>
              </a:solidFill>
              <a:effectLst/>
              <a:latin typeface="+mn-lt"/>
              <a:ea typeface="+mn-ea"/>
              <a:cs typeface="+mn-cs"/>
            </a:endParaRPr>
          </a:p>
          <a:p>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ここでは賃金と手取りはイコールではないということを覚えてください。</a:t>
            </a:r>
            <a:endParaRPr kumimoji="1" lang="en-US" altLang="ja-JP" sz="1200" b="0" i="0" kern="1200" dirty="0" smtClean="0">
              <a:solidFill>
                <a:schemeClr val="tx1"/>
              </a:solidFill>
              <a:effectLst/>
              <a:latin typeface="+mn-lt"/>
              <a:ea typeface="+mn-ea"/>
              <a:cs typeface="+mn-cs"/>
            </a:endParaRPr>
          </a:p>
          <a:p>
            <a:r>
              <a:rPr kumimoji="1" lang="ja-JP" altLang="en-US" sz="1200" b="0" i="0" kern="1200" dirty="0" smtClean="0">
                <a:solidFill>
                  <a:schemeClr val="tx1"/>
                </a:solidFill>
                <a:effectLst/>
                <a:latin typeface="+mn-lt"/>
                <a:ea typeface="+mn-ea"/>
                <a:cs typeface="+mn-cs"/>
              </a:rPr>
              <a:t>①にそのイメージがあります。控除部分は税金や厚生年金保険料、保険料などが含まれ、これらが除かれた状態で手取り額となります、</a:t>
            </a:r>
            <a:endParaRPr kumimoji="1" lang="en-US" altLang="ja-JP" sz="1200" b="0" i="0" kern="1200" dirty="0" smtClean="0">
              <a:solidFill>
                <a:schemeClr val="tx1"/>
              </a:solidFill>
              <a:effectLst/>
              <a:latin typeface="+mn-lt"/>
              <a:ea typeface="+mn-ea"/>
              <a:cs typeface="+mn-cs"/>
            </a:endParaRPr>
          </a:p>
          <a:p>
            <a:r>
              <a:rPr kumimoji="1" lang="ja-JP" altLang="en-US" dirty="0" smtClean="0"/>
              <a:t>この手取り額で生活費や貯蓄などのやりくりをしなければなりません。</a:t>
            </a:r>
            <a:endParaRPr kumimoji="1" lang="en-US" altLang="ja-JP" dirty="0" smtClean="0"/>
          </a:p>
          <a:p>
            <a:endParaRPr kumimoji="1" lang="en-US" altLang="ja-JP" dirty="0" smtClean="0"/>
          </a:p>
          <a:p>
            <a:r>
              <a:rPr kumimoji="1" lang="ja-JP" altLang="en-US" dirty="0" smtClean="0"/>
              <a:t>給与支給明細書などで実際の手取り額を確認しましょう。</a:t>
            </a:r>
            <a:endParaRPr kumimoji="1" lang="ja-JP" altLang="en-US" dirty="0"/>
          </a:p>
        </p:txBody>
      </p:sp>
    </p:spTree>
    <p:extLst>
      <p:ext uri="{BB962C8B-B14F-4D97-AF65-F5344CB8AC3E}">
        <p14:creationId xmlns:p14="http://schemas.microsoft.com/office/powerpoint/2010/main" val="1868300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ja-JP" altLang="en-US" dirty="0" smtClean="0">
                <a:latin typeface="メイリオ" panose="020B0604030504040204" pitchFamily="50" charset="-128"/>
                <a:ea typeface="メイリオ" panose="020B0604030504040204" pitchFamily="50" charset="-128"/>
              </a:rPr>
              <a:t>①の図を見てください。</a:t>
            </a:r>
            <a:endParaRPr lang="en-US" altLang="ja-JP" dirty="0" smtClean="0">
              <a:latin typeface="メイリオ" panose="020B0604030504040204" pitchFamily="50" charset="-128"/>
              <a:ea typeface="メイリオ" panose="020B0604030504040204" pitchFamily="50" charset="-128"/>
            </a:endParaRPr>
          </a:p>
          <a:p>
            <a:pPr marL="0" indent="0">
              <a:buNone/>
            </a:pPr>
            <a:r>
              <a:rPr lang="ja-JP" altLang="en-US" dirty="0" smtClean="0">
                <a:latin typeface="メイリオ" panose="020B0604030504040204" pitchFamily="50" charset="-128"/>
                <a:ea typeface="メイリオ" panose="020B0604030504040204" pitchFamily="50" charset="-128"/>
              </a:rPr>
              <a:t>手取り額で将来への備えと現在の自分のためにバランスよく使いましょう。</a:t>
            </a:r>
            <a:endParaRPr lang="en-US" altLang="ja-JP" dirty="0" smtClean="0">
              <a:latin typeface="メイリオ" panose="020B0604030504040204" pitchFamily="50" charset="-128"/>
              <a:ea typeface="メイリオ" panose="020B0604030504040204" pitchFamily="50" charset="-128"/>
            </a:endParaRPr>
          </a:p>
          <a:p>
            <a:pPr marL="0" indent="0">
              <a:buNone/>
            </a:pPr>
            <a:endParaRPr kumimoji="1"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rPr>
              <a:t>付き合いや趣味、自己投資は現在必要なもの、</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rPr>
              <a:t>貯蓄や保障は将来に備えるためです。</a:t>
            </a:r>
            <a:endParaRPr kumimoji="1" lang="en-US" altLang="ja-JP" dirty="0" smtClean="0">
              <a:latin typeface="メイリオ" panose="020B0604030504040204" pitchFamily="50" charset="-128"/>
              <a:ea typeface="メイリオ" panose="020B0604030504040204" pitchFamily="50" charset="-128"/>
            </a:endParaRPr>
          </a:p>
          <a:p>
            <a:pPr marL="0" indent="0">
              <a:buNone/>
            </a:pPr>
            <a:endParaRPr kumimoji="1"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dirty="0" smtClean="0">
                <a:latin typeface="メイリオ" panose="020B0604030504040204" pitchFamily="50" charset="-128"/>
                <a:ea typeface="メイリオ" panose="020B0604030504040204" pitchFamily="50" charset="-128"/>
              </a:rPr>
              <a:t>②はこれからのライフイベントで必要になる費用の一例です。</a:t>
            </a:r>
            <a:endParaRPr kumimoji="1" lang="en-US" altLang="ja-JP" dirty="0" smtClean="0">
              <a:latin typeface="メイリオ" panose="020B0604030504040204" pitchFamily="50" charset="-128"/>
              <a:ea typeface="メイリオ" panose="020B0604030504040204" pitchFamily="50" charset="-128"/>
            </a:endParaRPr>
          </a:p>
          <a:p>
            <a:pPr marL="0" indent="0">
              <a:buNone/>
            </a:pPr>
            <a:r>
              <a:rPr kumimoji="1" lang="ja-JP" altLang="en-US" dirty="0" smtClean="0"/>
              <a:t>子供の教育費を除いて、</a:t>
            </a:r>
            <a:r>
              <a:rPr kumimoji="1" lang="en-US" altLang="ja-JP" dirty="0" smtClean="0"/>
              <a:t>5,020</a:t>
            </a:r>
            <a:r>
              <a:rPr kumimoji="1" lang="ja-JP" altLang="en-US" dirty="0" smtClean="0"/>
              <a:t>万円となります。</a:t>
            </a:r>
            <a:endParaRPr kumimoji="1" lang="en-US" altLang="ja-JP" dirty="0" smtClean="0"/>
          </a:p>
          <a:p>
            <a:pPr marL="0" indent="0">
              <a:buNone/>
            </a:pPr>
            <a:r>
              <a:rPr kumimoji="1" lang="ja-JP" altLang="en-US" dirty="0" smtClean="0"/>
              <a:t>これは</a:t>
            </a:r>
            <a:r>
              <a:rPr kumimoji="1" lang="en-US" altLang="ja-JP" dirty="0" smtClean="0"/>
              <a:t>23</a:t>
            </a:r>
            <a:r>
              <a:rPr kumimoji="1" lang="ja-JP" altLang="en-US" dirty="0" smtClean="0"/>
              <a:t>歳に入職して</a:t>
            </a:r>
            <a:r>
              <a:rPr kumimoji="1" lang="en-US" altLang="ja-JP" dirty="0" smtClean="0"/>
              <a:t>60</a:t>
            </a:r>
            <a:r>
              <a:rPr kumimoji="1" lang="ja-JP" altLang="en-US" dirty="0" smtClean="0"/>
              <a:t>歳まで毎年</a:t>
            </a:r>
            <a:r>
              <a:rPr kumimoji="1" lang="en-US" altLang="ja-JP" dirty="0" smtClean="0"/>
              <a:t>140</a:t>
            </a:r>
            <a:r>
              <a:rPr kumimoji="1" lang="ja-JP" altLang="en-US" dirty="0" smtClean="0"/>
              <a:t>万円貯蓄した額に相当するような金額です。</a:t>
            </a:r>
            <a:endParaRPr kumimoji="1" lang="en-US" altLang="ja-JP" dirty="0" smtClean="0"/>
          </a:p>
        </p:txBody>
      </p:sp>
    </p:spTree>
    <p:extLst>
      <p:ext uri="{BB962C8B-B14F-4D97-AF65-F5344CB8AC3E}">
        <p14:creationId xmlns:p14="http://schemas.microsoft.com/office/powerpoint/2010/main" val="286080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ja-JP" altLang="en-US" dirty="0" smtClean="0"/>
              <a:t>ここで貯蓄と保障についての図を見てみましょう。</a:t>
            </a:r>
            <a:endParaRPr kumimoji="1" lang="en-US" altLang="ja-JP" dirty="0" smtClean="0"/>
          </a:p>
          <a:p>
            <a:pPr marL="0" indent="0">
              <a:buNone/>
            </a:pPr>
            <a:r>
              <a:rPr kumimoji="1" lang="ja-JP" altLang="en-US" dirty="0" smtClean="0"/>
              <a:t>貯蓄は増やすのには時間がかかります。</a:t>
            </a:r>
            <a:endParaRPr kumimoji="1" lang="en-US" altLang="ja-JP" dirty="0" smtClean="0"/>
          </a:p>
          <a:p>
            <a:pPr marL="0" indent="0">
              <a:buNone/>
            </a:pPr>
            <a:r>
              <a:rPr kumimoji="1" lang="ja-JP" altLang="en-US" dirty="0" smtClean="0"/>
              <a:t>スタート時から期間に応じて徐々に増えていくため、三角のような形になっていきます。</a:t>
            </a:r>
            <a:endParaRPr kumimoji="1" lang="en-US" altLang="ja-JP" dirty="0" smtClean="0"/>
          </a:p>
          <a:p>
            <a:pPr marL="0" indent="0">
              <a:buNone/>
            </a:pPr>
            <a:r>
              <a:rPr kumimoji="1" lang="ja-JP" altLang="en-US" dirty="0" smtClean="0"/>
              <a:t>状況によっては必要な費用まで足りないというケースも出てきます。</a:t>
            </a:r>
            <a:endParaRPr kumimoji="1" lang="en-US" altLang="ja-JP" dirty="0" smtClean="0"/>
          </a:p>
          <a:p>
            <a:pPr marL="0" indent="0">
              <a:buNone/>
            </a:pPr>
            <a:endParaRPr kumimoji="1" lang="en-US" altLang="ja-JP" dirty="0" smtClean="0"/>
          </a:p>
          <a:p>
            <a:pPr marL="0" indent="0">
              <a:buNone/>
            </a:pPr>
            <a:r>
              <a:rPr kumimoji="1" lang="ja-JP" altLang="en-US" dirty="0" smtClean="0"/>
              <a:t>一方で保障は必要な費用を支払い、自身が選択した保障額が支払われ、四角の形となります。</a:t>
            </a:r>
            <a:endParaRPr kumimoji="1" lang="en-US" altLang="ja-JP" dirty="0" smtClean="0"/>
          </a:p>
          <a:p>
            <a:pPr marL="0" indent="0">
              <a:buNone/>
            </a:pPr>
            <a:r>
              <a:rPr kumimoji="1" lang="ja-JP" altLang="en-US" dirty="0" smtClean="0"/>
              <a:t>契約期間の始めから保障額を準備できます。</a:t>
            </a:r>
            <a:endParaRPr kumimoji="1" lang="en-US" altLang="ja-JP" dirty="0" smtClean="0"/>
          </a:p>
          <a:p>
            <a:pPr marL="0" indent="0">
              <a:buNone/>
            </a:pPr>
            <a:endParaRPr kumimoji="1" lang="en-US" altLang="ja-JP" dirty="0" smtClean="0"/>
          </a:p>
          <a:p>
            <a:pPr marL="0" indent="0">
              <a:buNone/>
            </a:pPr>
            <a:r>
              <a:rPr kumimoji="1" lang="ja-JP" altLang="en-US" dirty="0" smtClean="0"/>
              <a:t>将来への備えとして、貯蓄をしつつ、保障で万が一に備えることが重要です。</a:t>
            </a:r>
            <a:endParaRPr kumimoji="1" lang="en-US" altLang="ja-JP" dirty="0" smtClean="0"/>
          </a:p>
          <a:p>
            <a:pPr marL="0" indent="0">
              <a:buNone/>
            </a:pPr>
            <a:endParaRPr kumimoji="1" lang="en-US" altLang="ja-JP" dirty="0" smtClean="0"/>
          </a:p>
        </p:txBody>
      </p:sp>
    </p:spTree>
    <p:extLst>
      <p:ext uri="{BB962C8B-B14F-4D97-AF65-F5344CB8AC3E}">
        <p14:creationId xmlns:p14="http://schemas.microsoft.com/office/powerpoint/2010/main" val="253981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ここでは死亡保障と医療保障についてです。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この分野は人生の</a:t>
            </a:r>
            <a:r>
              <a:rPr kumimoji="1" lang="en-US" altLang="ja-JP" dirty="0" smtClean="0"/>
              <a:t>4</a:t>
            </a:r>
            <a:r>
              <a:rPr kumimoji="1" lang="ja-JP" altLang="en-US" dirty="0" smtClean="0"/>
              <a:t>大資金の中でも第</a:t>
            </a:r>
            <a:r>
              <a:rPr kumimoji="1" lang="en-US" altLang="ja-JP" dirty="0" smtClean="0"/>
              <a:t>2</a:t>
            </a:r>
            <a:r>
              <a:rPr kumimoji="1" lang="ja-JP" altLang="en-US" dirty="0" smtClean="0"/>
              <a:t>位に位置付けられ、</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a:t>
            </a:r>
            <a:r>
              <a:rPr kumimoji="1" lang="ja-JP" altLang="en-US" dirty="0" smtClean="0"/>
              <a:t>世帯当たりの保険料は年間</a:t>
            </a:r>
            <a:r>
              <a:rPr kumimoji="1" lang="en-US" altLang="ja-JP" dirty="0" smtClean="0"/>
              <a:t>37.1</a:t>
            </a:r>
            <a:r>
              <a:rPr kumimoji="1" lang="ja-JP" altLang="en-US" dirty="0" smtClean="0"/>
              <a:t>万円、例えば入職から</a:t>
            </a:r>
            <a:r>
              <a:rPr kumimoji="1" lang="en-US" altLang="ja-JP" dirty="0" smtClean="0"/>
              <a:t>35</a:t>
            </a:r>
            <a:r>
              <a:rPr kumimoji="1" lang="ja-JP" altLang="en-US" dirty="0" smtClean="0"/>
              <a:t>年間支払うとなると約</a:t>
            </a:r>
            <a:r>
              <a:rPr kumimoji="1" lang="en-US" altLang="ja-JP" dirty="0" smtClean="0"/>
              <a:t>1,300</a:t>
            </a:r>
            <a:r>
              <a:rPr kumimoji="1" lang="ja-JP" altLang="en-US" dirty="0" smtClean="0"/>
              <a:t>万円ほど支払うことになります。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ここで大事なことは、ご自身の状況に応じて必要な保障額を見直すことでこの費用を抑えられるということです。</a:t>
            </a:r>
            <a:endParaRPr kumimoji="1" lang="en-US" altLang="ja-JP" dirty="0" smtClean="0"/>
          </a:p>
        </p:txBody>
      </p:sp>
    </p:spTree>
    <p:extLst>
      <p:ext uri="{BB962C8B-B14F-4D97-AF65-F5344CB8AC3E}">
        <p14:creationId xmlns:p14="http://schemas.microsoft.com/office/powerpoint/2010/main" val="1265141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入職した時点で皆さんは公的保障（共済組合などの制度）と職域保障（退職金や福利厚生）という保障に加入しています。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こちらで不足する部分を先程の死亡保障や医療保障などの私的保障で不足なく備えることで、万が一のけがや病気をした際の費用をカバーできるということになります。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Tree>
    <p:extLst>
      <p:ext uri="{BB962C8B-B14F-4D97-AF65-F5344CB8AC3E}">
        <p14:creationId xmlns:p14="http://schemas.microsoft.com/office/powerpoint/2010/main" val="334200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医療保障と死亡保障は年齢や家族の人数などで必要な保障額が変わっていきます。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結婚や子供が誕生した場合、子どもが独立した場合等は保障額の変更する機会となり、</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それによって掛金額を抑えること＝手取り額を拡大することができます。</a:t>
            </a:r>
            <a:endParaRPr kumimoji="1" lang="en-US" altLang="ja-JP" dirty="0" smtClean="0"/>
          </a:p>
        </p:txBody>
      </p:sp>
    </p:spTree>
    <p:extLst>
      <p:ext uri="{BB962C8B-B14F-4D97-AF65-F5344CB8AC3E}">
        <p14:creationId xmlns:p14="http://schemas.microsoft.com/office/powerpoint/2010/main" val="1420946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入院した場合の治療費以外にかかるお金を考えてみましょう。</a:t>
            </a:r>
            <a:endParaRPr kumimoji="1" lang="en-US" altLang="ja-JP" dirty="0" smtClean="0"/>
          </a:p>
          <a:p>
            <a:r>
              <a:rPr lang="ja-JP" altLang="en-US" dirty="0" smtClean="0"/>
              <a:t>●入院時の食事療養費（</a:t>
            </a:r>
            <a:r>
              <a:rPr lang="en-US" altLang="ja-JP" dirty="0" smtClean="0"/>
              <a:t>1</a:t>
            </a:r>
            <a:r>
              <a:rPr lang="ja-JP" altLang="en-US" dirty="0" smtClean="0"/>
              <a:t>食</a:t>
            </a:r>
            <a:r>
              <a:rPr lang="en-US" altLang="ja-JP" dirty="0" smtClean="0"/>
              <a:t>460</a:t>
            </a:r>
            <a:r>
              <a:rPr lang="ja-JP" altLang="en-US" dirty="0" smtClean="0"/>
              <a:t>円　</a:t>
            </a:r>
            <a:r>
              <a:rPr lang="en-US" altLang="ja-JP" dirty="0" smtClean="0"/>
              <a:t>460</a:t>
            </a:r>
            <a:r>
              <a:rPr lang="ja-JP" altLang="en-US" dirty="0" smtClean="0"/>
              <a:t>円</a:t>
            </a:r>
            <a:r>
              <a:rPr lang="en-US" altLang="ja-JP" dirty="0" smtClean="0"/>
              <a:t>×3</a:t>
            </a:r>
            <a:r>
              <a:rPr lang="ja-JP" altLang="en-US" dirty="0" smtClean="0"/>
              <a:t>食＝</a:t>
            </a:r>
            <a:r>
              <a:rPr lang="en-US" altLang="ja-JP" dirty="0" smtClean="0"/>
              <a:t>1,380</a:t>
            </a:r>
            <a:r>
              <a:rPr lang="ja-JP" altLang="en-US" dirty="0" smtClean="0"/>
              <a:t>円／日）</a:t>
            </a:r>
            <a:br>
              <a:rPr lang="ja-JP" altLang="en-US" dirty="0" smtClean="0"/>
            </a:br>
            <a:r>
              <a:rPr lang="ja-JP" altLang="en-US" dirty="0" smtClean="0"/>
              <a:t>●入院した際に売店などで雑誌など購入する際に発生する雑費や日用品代（１日約</a:t>
            </a:r>
            <a:r>
              <a:rPr lang="en-US" altLang="ja-JP" dirty="0" smtClean="0"/>
              <a:t>1,000</a:t>
            </a:r>
            <a:r>
              <a:rPr lang="ja-JP" altLang="en-US" dirty="0" smtClean="0"/>
              <a:t>～</a:t>
            </a:r>
            <a:r>
              <a:rPr lang="en-US" altLang="ja-JP" dirty="0" smtClean="0"/>
              <a:t>2,000</a:t>
            </a:r>
            <a:r>
              <a:rPr lang="ja-JP" altLang="en-US" dirty="0" smtClean="0"/>
              <a:t>円）</a:t>
            </a:r>
            <a:br>
              <a:rPr lang="ja-JP" altLang="en-US" dirty="0" smtClean="0"/>
            </a:br>
            <a:r>
              <a:rPr lang="ja-JP" altLang="en-US" dirty="0" smtClean="0"/>
              <a:t>●差額ベッド代（</a:t>
            </a:r>
            <a:r>
              <a:rPr lang="en-US" altLang="ja-JP" dirty="0" smtClean="0"/>
              <a:t>4</a:t>
            </a:r>
            <a:r>
              <a:rPr lang="ja-JP" altLang="en-US" dirty="0" smtClean="0"/>
              <a:t>人以下の少人数の部屋で入院した場合は全額自己負担）</a:t>
            </a:r>
            <a:endParaRPr lang="en-US" altLang="ja-JP" dirty="0" smtClean="0"/>
          </a:p>
          <a:p>
            <a:endParaRPr lang="en-US" altLang="ja-JP" dirty="0" smtClean="0"/>
          </a:p>
          <a:p>
            <a:r>
              <a:rPr lang="ja-JP" altLang="en-US" dirty="0" smtClean="0"/>
              <a:t>これらの費用は自己負担になります。</a:t>
            </a:r>
            <a:endParaRPr lang="en-US" altLang="ja-JP" dirty="0" smtClean="0"/>
          </a:p>
          <a:p>
            <a:r>
              <a:rPr lang="ja-JP" altLang="en-US" dirty="0" smtClean="0"/>
              <a:t>大部屋に入院でいいという場合には差額ベッド代はかかりませんが、</a:t>
            </a:r>
            <a:endParaRPr lang="en-US" altLang="ja-JP" dirty="0" smtClean="0"/>
          </a:p>
          <a:p>
            <a:r>
              <a:rPr lang="ja-JP" altLang="en-US" dirty="0" smtClean="0"/>
              <a:t>それでも雑費と食事代だけでも</a:t>
            </a:r>
            <a:r>
              <a:rPr lang="en-US" altLang="ja-JP" dirty="0" smtClean="0"/>
              <a:t>3,000</a:t>
            </a:r>
            <a:r>
              <a:rPr lang="ja-JP" altLang="en-US" dirty="0" smtClean="0"/>
              <a:t>円弱はかかるので、入院日額は最低でも〇円を備えましょう。</a:t>
            </a:r>
          </a:p>
          <a:p>
            <a:endParaRPr lang="en-US" altLang="ja-JP" dirty="0" smtClean="0"/>
          </a:p>
          <a:p>
            <a:r>
              <a:rPr lang="ja-JP" altLang="en-US" dirty="0" smtClean="0"/>
              <a:t>また上記以外にも、病院に行くまでの</a:t>
            </a:r>
            <a:endParaRPr lang="en-US" altLang="ja-JP" dirty="0" smtClean="0"/>
          </a:p>
          <a:p>
            <a:r>
              <a:rPr lang="ja-JP" altLang="en-US" dirty="0" smtClean="0"/>
              <a:t>タクシー利用時の交通費やなどのお金がかかる可能性もあります。  </a:t>
            </a:r>
            <a:endParaRPr lang="en-US" altLang="ja-JP" dirty="0" smtClean="0"/>
          </a:p>
          <a:p>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p:txBody>
      </p:sp>
    </p:spTree>
    <p:extLst>
      <p:ext uri="{BB962C8B-B14F-4D97-AF65-F5344CB8AC3E}">
        <p14:creationId xmlns:p14="http://schemas.microsoft.com/office/powerpoint/2010/main" val="109597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34538CD-E5B1-4831-9D38-79EBFDE4F1C3}" type="datetime1">
              <a:rPr kumimoji="1" lang="ja-JP" altLang="en-US" smtClean="0"/>
              <a:t>2022/2/8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58004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812C21A-ACBD-45EE-8301-76549BD531AC}" type="datetime1">
              <a:rPr kumimoji="1" lang="ja-JP" altLang="en-US" smtClean="0"/>
              <a:t>2022/2/8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97931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3393DD4-9C8A-4FAB-B820-10FFD516E3F0}" type="datetime1">
              <a:rPr kumimoji="1" lang="ja-JP" altLang="en-US" smtClean="0"/>
              <a:t>2022/2/8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3090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4BBF4CA-4073-48ED-A286-D8B212CEEE8A}" type="datetime1">
              <a:rPr kumimoji="1" lang="ja-JP" altLang="en-US" smtClean="0"/>
              <a:t>2022/2/8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03598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4C1063B-4B8D-44C9-BE5C-FE5067E5475D}" type="datetime1">
              <a:rPr kumimoji="1" lang="ja-JP" altLang="en-US" smtClean="0"/>
              <a:t>2022/2/8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506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6017802-EE38-4C0F-B2C8-A5C88D33C993}" type="datetime1">
              <a:rPr kumimoji="1" lang="ja-JP" altLang="en-US" smtClean="0"/>
              <a:t>2022/2/8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950249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7F322BB-4567-461E-8CE0-BAE5252A4735}" type="datetime1">
              <a:rPr kumimoji="1" lang="ja-JP" altLang="en-US" smtClean="0"/>
              <a:t>2022/2/8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16550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E5C322-9E83-4C4F-93A2-C7D9BEC9E1B6}" type="datetime1">
              <a:rPr kumimoji="1" lang="ja-JP" altLang="en-US" smtClean="0"/>
              <a:t>2022/2/8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224878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5C33D67-F16B-41CA-9AB0-FEE2F623F96F}" type="datetime1">
              <a:rPr kumimoji="1" lang="ja-JP" altLang="en-US" smtClean="0"/>
              <a:t>2022/2/8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43551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28CA28D-7C54-4FC4-A04A-7DD1FCB8249A}" type="datetime1">
              <a:rPr kumimoji="1" lang="ja-JP" altLang="en-US" smtClean="0"/>
              <a:t>2022/2/8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297339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2B14C8A-D8C4-4C7A-8BED-0C754F7CC9B4}" type="datetime1">
              <a:rPr kumimoji="1" lang="ja-JP" altLang="en-US" smtClean="0"/>
              <a:t>2022/2/8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55765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E2ACBDED-5558-4875-929F-269834585D01}" type="datetime1">
              <a:rPr kumimoji="1" lang="ja-JP" altLang="en-US" smtClean="0"/>
              <a:t>2022/2/8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1811995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42D7D2E4-4F82-4408-93DB-5905C9F51863}" type="datetime1">
              <a:rPr kumimoji="1" lang="ja-JP" altLang="en-US" smtClean="0"/>
              <a:t>2022/2/8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7228C29-2B79-4EE8-9B27-8EAFC38607DB}" type="slidenum">
              <a:rPr kumimoji="1" lang="ja-JP" altLang="en-US" smtClean="0"/>
              <a:t>‹#›</a:t>
            </a:fld>
            <a:endParaRPr kumimoji="1" lang="ja-JP" altLang="en-US" dirty="0"/>
          </a:p>
        </p:txBody>
      </p:sp>
    </p:spTree>
    <p:extLst>
      <p:ext uri="{BB962C8B-B14F-4D97-AF65-F5344CB8AC3E}">
        <p14:creationId xmlns:p14="http://schemas.microsoft.com/office/powerpoint/2010/main" val="3511826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E035E-3CA4-480F-B499-8DA37B75B163}" type="datetime1">
              <a:rPr kumimoji="1" lang="ja-JP" altLang="en-US" smtClean="0"/>
              <a:t>2022/2/8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38482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38F9F92-7376-4921-B43A-2FB4C99BAB69}" type="datetime1">
              <a:rPr kumimoji="1" lang="ja-JP" altLang="en-US" smtClean="0"/>
              <a:t>2022/2/8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Tree>
    <p:extLst>
      <p:ext uri="{BB962C8B-B14F-4D97-AF65-F5344CB8AC3E}">
        <p14:creationId xmlns:p14="http://schemas.microsoft.com/office/powerpoint/2010/main" val="424636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7228C29-2B79-4EE8-9B27-8EAFC38607DB}" type="slidenum">
              <a:rPr kumimoji="1" lang="ja-JP" altLang="en-US" smtClean="0"/>
              <a:t>‹#›</a:t>
            </a:fld>
            <a:endParaRPr kumimoji="1" lang="ja-JP" altLang="en-US"/>
          </a:p>
        </p:txBody>
      </p:sp>
      <p:sp>
        <p:nvSpPr>
          <p:cNvPr id="5" name="Date Placeholder 4"/>
          <p:cNvSpPr>
            <a:spLocks noGrp="1"/>
          </p:cNvSpPr>
          <p:nvPr>
            <p:ph type="dt" sz="half" idx="10"/>
          </p:nvPr>
        </p:nvSpPr>
        <p:spPr/>
        <p:txBody>
          <a:bodyPr/>
          <a:lstStyle/>
          <a:p>
            <a:fld id="{6C36A175-9DBD-41E2-ABEE-6105057D3C7B}" type="datetime1">
              <a:rPr kumimoji="1" lang="ja-JP" altLang="en-US" smtClean="0"/>
              <a:t>2022/2/8</a:t>
            </a:fld>
            <a:endParaRPr kumimoji="1" lang="ja-JP" altLang="en-US"/>
          </a:p>
        </p:txBody>
      </p:sp>
    </p:spTree>
    <p:extLst>
      <p:ext uri="{BB962C8B-B14F-4D97-AF65-F5344CB8AC3E}">
        <p14:creationId xmlns:p14="http://schemas.microsoft.com/office/powerpoint/2010/main" val="97463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A5E02F-E1E9-4B3A-B262-3EC1C5F1C395}" type="datetime1">
              <a:rPr kumimoji="1" lang="ja-JP" altLang="en-US" smtClean="0"/>
              <a:t>2022/2/8</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7228C29-2B79-4EE8-9B27-8EAFC38607DB}" type="slidenum">
              <a:rPr lang="ja-JP" altLang="en-US" smtClean="0"/>
              <a:pPr/>
              <a:t>‹#›</a:t>
            </a:fld>
            <a:endParaRPr lang="ja-JP" altLang="en-US" dirty="0"/>
          </a:p>
        </p:txBody>
      </p:sp>
    </p:spTree>
    <p:extLst>
      <p:ext uri="{BB962C8B-B14F-4D97-AF65-F5344CB8AC3E}">
        <p14:creationId xmlns:p14="http://schemas.microsoft.com/office/powerpoint/2010/main" val="405277485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Lst>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テキスト プレースホルダー 13"/>
          <p:cNvSpPr>
            <a:spLocks noGrp="1"/>
          </p:cNvSpPr>
          <p:nvPr>
            <p:ph type="subTitle" idx="1"/>
          </p:nvPr>
        </p:nvSpPr>
        <p:spPr>
          <a:xfrm>
            <a:off x="8893004" y="179151"/>
            <a:ext cx="3189514" cy="1229325"/>
          </a:xfrm>
        </p:spPr>
        <p:txBody>
          <a:bodyPr>
            <a:normAutofit fontScale="92500" lnSpcReduction="10000"/>
          </a:bodyPr>
          <a:lstStyle/>
          <a:p>
            <a:pPr algn="r">
              <a:lnSpc>
                <a:spcPct val="80000"/>
              </a:lnSpc>
            </a:pPr>
            <a:r>
              <a:rPr kumimoji="1" lang="en-US" altLang="ja-JP" b="1" dirty="0" smtClean="0">
                <a:solidFill>
                  <a:schemeClr val="bg1"/>
                </a:solidFill>
              </a:rPr>
              <a:t>2022</a:t>
            </a:r>
            <a:r>
              <a:rPr kumimoji="1" lang="ja-JP" altLang="en-US" b="1" dirty="0" smtClean="0">
                <a:solidFill>
                  <a:schemeClr val="bg1"/>
                </a:solidFill>
              </a:rPr>
              <a:t>年</a:t>
            </a:r>
            <a:r>
              <a:rPr kumimoji="1" lang="en-US" altLang="ja-JP" b="1" smtClean="0">
                <a:solidFill>
                  <a:schemeClr val="bg1"/>
                </a:solidFill>
              </a:rPr>
              <a:t>2</a:t>
            </a:r>
            <a:r>
              <a:rPr kumimoji="1" lang="ja-JP" altLang="en-US" b="1" smtClean="0">
                <a:solidFill>
                  <a:schemeClr val="bg1"/>
                </a:solidFill>
              </a:rPr>
              <a:t>月版</a:t>
            </a:r>
            <a:endParaRPr kumimoji="1" lang="en-US" altLang="ja-JP" b="1" dirty="0">
              <a:solidFill>
                <a:schemeClr val="bg1"/>
              </a:solidFill>
            </a:endParaRPr>
          </a:p>
          <a:p>
            <a:pPr algn="r">
              <a:lnSpc>
                <a:spcPct val="80000"/>
              </a:lnSpc>
            </a:pPr>
            <a:r>
              <a:rPr lang="ja-JP" altLang="en-US" b="1" dirty="0" smtClean="0">
                <a:solidFill>
                  <a:schemeClr val="bg1"/>
                </a:solidFill>
              </a:rPr>
              <a:t>自治労●●県本部</a:t>
            </a:r>
            <a:endParaRPr lang="en-US" altLang="ja-JP" b="1" dirty="0">
              <a:solidFill>
                <a:schemeClr val="bg1"/>
              </a:solidFill>
            </a:endParaRPr>
          </a:p>
          <a:p>
            <a:pPr algn="r">
              <a:lnSpc>
                <a:spcPct val="80000"/>
              </a:lnSpc>
            </a:pPr>
            <a:r>
              <a:rPr kumimoji="1" lang="ja-JP" altLang="en-US" b="1" dirty="0" smtClean="0">
                <a:solidFill>
                  <a:schemeClr val="bg1"/>
                </a:solidFill>
              </a:rPr>
              <a:t>共済推進委員会</a:t>
            </a:r>
            <a:endParaRPr kumimoji="1" lang="en-US" altLang="ja-JP" b="1" dirty="0" smtClean="0">
              <a:solidFill>
                <a:schemeClr val="bg1"/>
              </a:solidFill>
            </a:endParaRPr>
          </a:p>
          <a:p>
            <a:pPr algn="r">
              <a:lnSpc>
                <a:spcPct val="80000"/>
              </a:lnSpc>
            </a:pPr>
            <a:r>
              <a:rPr lang="ja-JP" altLang="en-US" b="1" dirty="0" smtClean="0">
                <a:solidFill>
                  <a:schemeClr val="bg1"/>
                </a:solidFill>
              </a:rPr>
              <a:t>学習会資料</a:t>
            </a:r>
            <a:endParaRPr kumimoji="1" lang="ja-JP" altLang="en-US" b="1" dirty="0">
              <a:solidFill>
                <a:schemeClr val="bg1"/>
              </a:solidFill>
            </a:endParaRPr>
          </a:p>
        </p:txBody>
      </p:sp>
      <p:graphicFrame>
        <p:nvGraphicFramePr>
          <p:cNvPr id="4" name="図表 3"/>
          <p:cNvGraphicFramePr/>
          <p:nvPr>
            <p:extLst>
              <p:ext uri="{D42A27DB-BD31-4B8C-83A1-F6EECF244321}">
                <p14:modId xmlns:p14="http://schemas.microsoft.com/office/powerpoint/2010/main" val="772591450"/>
              </p:ext>
            </p:extLst>
          </p:nvPr>
        </p:nvGraphicFramePr>
        <p:xfrm>
          <a:off x="631633" y="912462"/>
          <a:ext cx="10108884" cy="4250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テキスト ボックス 1"/>
          <p:cNvSpPr txBox="1"/>
          <p:nvPr/>
        </p:nvSpPr>
        <p:spPr>
          <a:xfrm>
            <a:off x="631633" y="659258"/>
            <a:ext cx="10108884" cy="584775"/>
          </a:xfrm>
          <a:prstGeom prst="rect">
            <a:avLst/>
          </a:prstGeom>
          <a:noFill/>
        </p:spPr>
        <p:txBody>
          <a:bodyPr wrap="square" rtlCol="0">
            <a:spAutoFit/>
          </a:bodyPr>
          <a:lstStyle/>
          <a:p>
            <a:pPr algn="ctr"/>
            <a:r>
              <a:rPr lang="ja-JP" altLang="en-US" sz="3200" b="1" u="sng" dirty="0" smtClean="0">
                <a:solidFill>
                  <a:srgbClr val="C00000"/>
                </a:solidFill>
              </a:rPr>
              <a:t>～新入組合員の皆さんへ</a:t>
            </a:r>
            <a:r>
              <a:rPr kumimoji="1" lang="ja-JP" altLang="en-US" sz="3200" b="1" u="sng" dirty="0" smtClean="0">
                <a:solidFill>
                  <a:srgbClr val="C00000"/>
                </a:solidFill>
              </a:rPr>
              <a:t>～</a:t>
            </a:r>
            <a:endParaRPr kumimoji="1" lang="ja-JP" altLang="en-US" sz="3200" b="1" u="sng" dirty="0">
              <a:solidFill>
                <a:srgbClr val="C00000"/>
              </a:solidFill>
            </a:endParaRPr>
          </a:p>
        </p:txBody>
      </p:sp>
      <p:sp>
        <p:nvSpPr>
          <p:cNvPr id="12" name="テキスト ボックス 11"/>
          <p:cNvSpPr txBox="1"/>
          <p:nvPr/>
        </p:nvSpPr>
        <p:spPr>
          <a:xfrm>
            <a:off x="964277" y="1374438"/>
            <a:ext cx="9443597" cy="3416320"/>
          </a:xfrm>
          <a:prstGeom prst="rect">
            <a:avLst/>
          </a:prstGeom>
          <a:noFill/>
        </p:spPr>
        <p:txBody>
          <a:bodyPr wrap="square" rtlCol="0">
            <a:spAutoFit/>
          </a:bodyPr>
          <a:lstStyle/>
          <a:p>
            <a:pPr algn="ctr"/>
            <a:r>
              <a:rPr lang="ja-JP" altLang="en-US" sz="7200" b="1" dirty="0" err="1" smtClean="0">
                <a:solidFill>
                  <a:schemeClr val="bg1"/>
                </a:solidFill>
                <a:latin typeface="+mn-ea"/>
              </a:rPr>
              <a:t>じちろう</a:t>
            </a:r>
            <a:r>
              <a:rPr lang="ja-JP" altLang="en-US" sz="7200" b="1" dirty="0" smtClean="0">
                <a:solidFill>
                  <a:schemeClr val="bg1"/>
                </a:solidFill>
                <a:latin typeface="+mn-ea"/>
              </a:rPr>
              <a:t>共済を</a:t>
            </a:r>
            <a:endParaRPr lang="en-US" altLang="ja-JP" sz="7200" b="1" dirty="0" smtClean="0">
              <a:solidFill>
                <a:schemeClr val="bg1"/>
              </a:solidFill>
              <a:latin typeface="+mn-ea"/>
            </a:endParaRPr>
          </a:p>
          <a:p>
            <a:pPr algn="ctr"/>
            <a:r>
              <a:rPr lang="ja-JP" altLang="en-US" sz="7200" b="1" dirty="0" smtClean="0">
                <a:solidFill>
                  <a:schemeClr val="bg1"/>
                </a:solidFill>
                <a:latin typeface="+mn-ea"/>
              </a:rPr>
              <a:t>利用し</a:t>
            </a:r>
            <a:endParaRPr lang="en-US" altLang="ja-JP" sz="7200" b="1" dirty="0" smtClean="0">
              <a:solidFill>
                <a:schemeClr val="bg1"/>
              </a:solidFill>
              <a:latin typeface="+mn-ea"/>
            </a:endParaRPr>
          </a:p>
          <a:p>
            <a:pPr algn="ctr"/>
            <a:r>
              <a:rPr lang="ja-JP" altLang="en-US" sz="7200" b="1" dirty="0" smtClean="0">
                <a:solidFill>
                  <a:schemeClr val="bg1"/>
                </a:solidFill>
                <a:latin typeface="+mn-ea"/>
              </a:rPr>
              <a:t>使えるお金を増やそう</a:t>
            </a:r>
            <a:endParaRPr kumimoji="1" lang="ja-JP" altLang="en-US" sz="7200" b="1" dirty="0">
              <a:solidFill>
                <a:schemeClr val="bg1"/>
              </a:solidFill>
              <a:latin typeface="+mn-ea"/>
            </a:endParaRPr>
          </a:p>
        </p:txBody>
      </p:sp>
      <p:sp>
        <p:nvSpPr>
          <p:cNvPr id="13" name="テキスト ボックス 12"/>
          <p:cNvSpPr txBox="1"/>
          <p:nvPr/>
        </p:nvSpPr>
        <p:spPr>
          <a:xfrm>
            <a:off x="1579068" y="5075476"/>
            <a:ext cx="8328244" cy="1200329"/>
          </a:xfrm>
          <a:prstGeom prst="rect">
            <a:avLst/>
          </a:prstGeom>
          <a:solidFill>
            <a:srgbClr val="FFE7F3"/>
          </a:solidFill>
        </p:spPr>
        <p:txBody>
          <a:bodyPr wrap="square" rtlCol="0">
            <a:spAutoFit/>
          </a:bodyPr>
          <a:lstStyle/>
          <a:p>
            <a:pPr algn="ctr"/>
            <a:r>
              <a:rPr kumimoji="1" lang="ja-JP" altLang="en-US" sz="3600" b="1" dirty="0" smtClean="0">
                <a:solidFill>
                  <a:srgbClr val="002060"/>
                </a:solidFill>
              </a:rPr>
              <a:t>充実の</a:t>
            </a:r>
            <a:r>
              <a:rPr lang="ja-JP" altLang="en-US" sz="3600" b="1" dirty="0" smtClean="0">
                <a:solidFill>
                  <a:srgbClr val="002060"/>
                </a:solidFill>
              </a:rPr>
              <a:t>保障と割安</a:t>
            </a:r>
            <a:r>
              <a:rPr lang="ja-JP" altLang="en-US" sz="3600" b="1" dirty="0">
                <a:solidFill>
                  <a:srgbClr val="002060"/>
                </a:solidFill>
              </a:rPr>
              <a:t>な</a:t>
            </a:r>
            <a:r>
              <a:rPr lang="ja-JP" altLang="en-US" sz="3600" b="1" dirty="0" smtClean="0">
                <a:solidFill>
                  <a:srgbClr val="002060"/>
                </a:solidFill>
              </a:rPr>
              <a:t>掛金で</a:t>
            </a:r>
            <a:endParaRPr kumimoji="1" lang="en-US" altLang="ja-JP" sz="3600" b="1" dirty="0" smtClean="0">
              <a:solidFill>
                <a:srgbClr val="002060"/>
              </a:solidFill>
            </a:endParaRPr>
          </a:p>
          <a:p>
            <a:pPr algn="ctr"/>
            <a:r>
              <a:rPr lang="ja-JP" altLang="en-US" sz="3600" b="1" dirty="0">
                <a:solidFill>
                  <a:srgbClr val="002060"/>
                </a:solidFill>
              </a:rPr>
              <a:t>生活の</a:t>
            </a:r>
            <a:r>
              <a:rPr lang="ja-JP" altLang="en-US" sz="3600" b="1" dirty="0" smtClean="0">
                <a:solidFill>
                  <a:srgbClr val="002060"/>
                </a:solidFill>
              </a:rPr>
              <a:t>安定と手取り</a:t>
            </a:r>
            <a:r>
              <a:rPr kumimoji="1" lang="ja-JP" altLang="en-US" sz="3600" b="1" dirty="0" smtClean="0">
                <a:solidFill>
                  <a:srgbClr val="002060"/>
                </a:solidFill>
              </a:rPr>
              <a:t>の拡大を</a:t>
            </a:r>
            <a:endParaRPr kumimoji="1" lang="ja-JP" altLang="en-US" sz="3600" b="1" dirty="0">
              <a:solidFill>
                <a:srgbClr val="002060"/>
              </a:solidFill>
            </a:endParaRPr>
          </a:p>
        </p:txBody>
      </p:sp>
      <p:sp>
        <p:nvSpPr>
          <p:cNvPr id="3" name="正方形/長方形 2"/>
          <p:cNvSpPr/>
          <p:nvPr/>
        </p:nvSpPr>
        <p:spPr>
          <a:xfrm>
            <a:off x="345687" y="6401162"/>
            <a:ext cx="11736831" cy="369332"/>
          </a:xfrm>
          <a:prstGeom prst="rect">
            <a:avLst/>
          </a:prstGeom>
        </p:spPr>
        <p:txBody>
          <a:bodyPr wrap="square">
            <a:spAutoFit/>
          </a:bodyPr>
          <a:lstStyle/>
          <a:p>
            <a:pPr algn="ctr">
              <a:spcAft>
                <a:spcPts val="0"/>
              </a:spcAft>
              <a:tabLst>
                <a:tab pos="2700020" algn="ctr"/>
                <a:tab pos="5400040" algn="r"/>
              </a:tabLst>
            </a:pPr>
            <a:r>
              <a:rPr lang="ja-JP" altLang="ja-JP" b="1" kern="100" dirty="0">
                <a:solidFill>
                  <a:schemeClr val="accent2">
                    <a:lumMod val="75000"/>
                  </a:schemeClr>
                </a:solidFill>
                <a:latin typeface="+mj-ea"/>
                <a:ea typeface="+mj-ea"/>
                <a:cs typeface="Times New Roman" panose="02020603050405020304" pitchFamily="18" charset="0"/>
              </a:rPr>
              <a:t>本資料</a:t>
            </a:r>
            <a:r>
              <a:rPr lang="ja-JP" altLang="ja-JP" b="1" kern="100" dirty="0" smtClean="0">
                <a:solidFill>
                  <a:schemeClr val="accent2">
                    <a:lumMod val="75000"/>
                  </a:schemeClr>
                </a:solidFill>
                <a:latin typeface="+mj-ea"/>
                <a:ea typeface="+mj-ea"/>
                <a:cs typeface="Times New Roman" panose="02020603050405020304" pitchFamily="18" charset="0"/>
              </a:rPr>
              <a:t>は</a:t>
            </a:r>
            <a:r>
              <a:rPr lang="ja-JP" altLang="en-US" b="1" kern="100" dirty="0" smtClean="0">
                <a:solidFill>
                  <a:schemeClr val="accent2">
                    <a:lumMod val="75000"/>
                  </a:schemeClr>
                </a:solidFill>
                <a:latin typeface="+mj-ea"/>
                <a:ea typeface="+mj-ea"/>
                <a:cs typeface="Times New Roman" panose="02020603050405020304" pitchFamily="18" charset="0"/>
              </a:rPr>
              <a:t>学習会資料</a:t>
            </a:r>
            <a:r>
              <a:rPr lang="ja-JP" altLang="ja-JP" b="1" kern="100" dirty="0" smtClean="0">
                <a:solidFill>
                  <a:schemeClr val="accent2">
                    <a:lumMod val="75000"/>
                  </a:schemeClr>
                </a:solidFill>
                <a:latin typeface="+mj-ea"/>
                <a:ea typeface="+mj-ea"/>
                <a:cs typeface="Times New Roman" panose="02020603050405020304" pitchFamily="18" charset="0"/>
              </a:rPr>
              <a:t>を</a:t>
            </a:r>
            <a:r>
              <a:rPr lang="ja-JP" altLang="ja-JP" b="1" kern="100" dirty="0">
                <a:solidFill>
                  <a:schemeClr val="accent2">
                    <a:lumMod val="75000"/>
                  </a:schemeClr>
                </a:solidFill>
                <a:latin typeface="+mj-ea"/>
                <a:ea typeface="+mj-ea"/>
                <a:cs typeface="Times New Roman" panose="02020603050405020304" pitchFamily="18" charset="0"/>
              </a:rPr>
              <a:t>目的としたものであり</a:t>
            </a:r>
            <a:r>
              <a:rPr lang="ja-JP" altLang="ja-JP" b="1" kern="100" dirty="0" smtClean="0">
                <a:solidFill>
                  <a:schemeClr val="accent2">
                    <a:lumMod val="75000"/>
                  </a:schemeClr>
                </a:solidFill>
                <a:latin typeface="+mj-ea"/>
                <a:ea typeface="+mj-ea"/>
                <a:cs typeface="Times New Roman" panose="02020603050405020304" pitchFamily="18" charset="0"/>
              </a:rPr>
              <a:t>、</a:t>
            </a:r>
            <a:r>
              <a:rPr lang="ja-JP" altLang="en-US" b="1" kern="100" dirty="0">
                <a:solidFill>
                  <a:schemeClr val="accent2">
                    <a:lumMod val="75000"/>
                  </a:schemeClr>
                </a:solidFill>
                <a:latin typeface="+mj-ea"/>
                <a:ea typeface="+mj-ea"/>
                <a:cs typeface="Times New Roman" panose="02020603050405020304" pitchFamily="18" charset="0"/>
              </a:rPr>
              <a:t>目的外の使用、及び、募集資料としての使用</a:t>
            </a:r>
            <a:r>
              <a:rPr lang="ja-JP" altLang="en-US" b="1" kern="100" dirty="0" smtClean="0">
                <a:solidFill>
                  <a:schemeClr val="accent2">
                    <a:lumMod val="75000"/>
                  </a:schemeClr>
                </a:solidFill>
                <a:latin typeface="+mj-ea"/>
                <a:ea typeface="+mj-ea"/>
                <a:cs typeface="Times New Roman" panose="02020603050405020304" pitchFamily="18" charset="0"/>
              </a:rPr>
              <a:t>はできません</a:t>
            </a:r>
            <a:r>
              <a:rPr lang="ja-JP" altLang="en-US" b="1" kern="100" dirty="0">
                <a:solidFill>
                  <a:schemeClr val="accent2">
                    <a:lumMod val="75000"/>
                  </a:schemeClr>
                </a:solidFill>
                <a:latin typeface="+mj-ea"/>
                <a:ea typeface="+mj-ea"/>
                <a:cs typeface="Times New Roman" panose="02020603050405020304" pitchFamily="18" charset="0"/>
              </a:rPr>
              <a:t>。</a:t>
            </a:r>
            <a:endParaRPr lang="ja-JP" altLang="ja-JP" sz="2400" b="1" kern="100" dirty="0">
              <a:solidFill>
                <a:schemeClr val="accent2">
                  <a:lumMod val="75000"/>
                </a:schemeClr>
              </a:solidFill>
              <a:effectLst/>
              <a:latin typeface="+mj-ea"/>
              <a:ea typeface="+mj-ea"/>
              <a:cs typeface="Times New Roman" panose="02020603050405020304" pitchFamily="18" charset="0"/>
            </a:endParaRPr>
          </a:p>
        </p:txBody>
      </p:sp>
      <p:sp>
        <p:nvSpPr>
          <p:cNvPr id="9" name="テキスト プレースホルダー 13"/>
          <p:cNvSpPr txBox="1">
            <a:spLocks/>
          </p:cNvSpPr>
          <p:nvPr/>
        </p:nvSpPr>
        <p:spPr>
          <a:xfrm>
            <a:off x="822184" y="179151"/>
            <a:ext cx="5391918" cy="453922"/>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lnSpc>
                <a:spcPct val="80000"/>
              </a:lnSpc>
            </a:pPr>
            <a:r>
              <a:rPr lang="ja-JP" altLang="en-US" sz="2400" b="1" dirty="0" smtClean="0">
                <a:solidFill>
                  <a:schemeClr val="accent2">
                    <a:lumMod val="50000"/>
                  </a:schemeClr>
                </a:solidFill>
              </a:rPr>
              <a:t>新採用</a:t>
            </a:r>
            <a:r>
              <a:rPr lang="ja-JP" altLang="en-US" sz="2400" b="1" dirty="0" smtClean="0">
                <a:solidFill>
                  <a:schemeClr val="accent2">
                    <a:lumMod val="50000"/>
                  </a:schemeClr>
                </a:solidFill>
              </a:rPr>
              <a:t>パワーポイント</a:t>
            </a:r>
            <a:endParaRPr lang="ja-JP" altLang="en-US" sz="2400" b="1" dirty="0">
              <a:solidFill>
                <a:schemeClr val="accent2">
                  <a:lumMod val="50000"/>
                </a:schemeClr>
              </a:solidFill>
            </a:endParaRPr>
          </a:p>
        </p:txBody>
      </p:sp>
      <p:sp>
        <p:nvSpPr>
          <p:cNvPr id="5" name="角丸四角形吹き出し 4"/>
          <p:cNvSpPr/>
          <p:nvPr/>
        </p:nvSpPr>
        <p:spPr>
          <a:xfrm>
            <a:off x="964277" y="2286000"/>
            <a:ext cx="1831806" cy="1182029"/>
          </a:xfrm>
          <a:prstGeom prst="wedgeRoundRectCallout">
            <a:avLst>
              <a:gd name="adj1" fmla="val 36999"/>
              <a:gd name="adj2" fmla="val 61556"/>
              <a:gd name="adj3" fmla="val 16667"/>
            </a:avLst>
          </a:prstGeom>
          <a:solidFill>
            <a:srgbClr val="FFC61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solidFill>
                  <a:schemeClr val="tx1"/>
                </a:solidFill>
              </a:rPr>
              <a:t>安心の保障</a:t>
            </a:r>
            <a:r>
              <a:rPr kumimoji="1" lang="ja-JP" altLang="en-US" b="1" dirty="0" smtClean="0">
                <a:solidFill>
                  <a:schemeClr val="tx1"/>
                </a:solidFill>
              </a:rPr>
              <a:t>と</a:t>
            </a:r>
            <a:endParaRPr kumimoji="1" lang="ja-JP" altLang="en-US" sz="2400" b="1" dirty="0">
              <a:solidFill>
                <a:schemeClr val="tx1"/>
              </a:solidFill>
            </a:endParaRPr>
          </a:p>
        </p:txBody>
      </p:sp>
    </p:spTree>
    <p:extLst>
      <p:ext uri="{BB962C8B-B14F-4D97-AF65-F5344CB8AC3E}">
        <p14:creationId xmlns:p14="http://schemas.microsoft.com/office/powerpoint/2010/main" val="2176918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721973" y="1558173"/>
            <a:ext cx="8790017"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84062" y="1200117"/>
            <a:ext cx="9139801" cy="769441"/>
          </a:xfrm>
          <a:prstGeom prst="rect">
            <a:avLst/>
          </a:prstGeom>
          <a:noFill/>
          <a:effectLst>
            <a:softEdge rad="635000"/>
          </a:effectLst>
        </p:spPr>
        <p:txBody>
          <a:bodyPr wrap="square" rtlCol="0">
            <a:spAutoFit/>
          </a:bodyPr>
          <a:lstStyle/>
          <a:p>
            <a:r>
              <a:rPr lang="ja-JP" altLang="en-US" sz="4400" b="1" dirty="0">
                <a:solidFill>
                  <a:srgbClr val="002060"/>
                </a:solidFill>
              </a:rPr>
              <a:t>８</a:t>
            </a:r>
            <a:r>
              <a:rPr kumimoji="1" lang="ja-JP" altLang="en-US" sz="4400" b="1" dirty="0" smtClean="0">
                <a:solidFill>
                  <a:srgbClr val="002060"/>
                </a:solidFill>
              </a:rPr>
              <a:t>．備えておきたい三大保障</a:t>
            </a:r>
            <a:endParaRPr kumimoji="1" lang="en-US" altLang="ja-JP" sz="4400" b="1" dirty="0" smtClean="0">
              <a:solidFill>
                <a:srgbClr val="002060"/>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10</a:t>
            </a:r>
            <a:endParaRPr lang="ja-JP" altLang="en-US" sz="2000" dirty="0">
              <a:solidFill>
                <a:schemeClr val="bg1"/>
              </a:solidFill>
              <a:latin typeface="+mn-ea"/>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162" y="2152419"/>
            <a:ext cx="2890969" cy="4284702"/>
          </a:xfrm>
          <a:prstGeom prst="rect">
            <a:avLst/>
          </a:prstGeom>
          <a:ln>
            <a:solidFill>
              <a:schemeClr val="accent1"/>
            </a:solidFill>
          </a:ln>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470" y="2161878"/>
            <a:ext cx="2890969" cy="4286001"/>
          </a:xfrm>
          <a:prstGeom prst="rect">
            <a:avLst/>
          </a:prstGeom>
          <a:ln>
            <a:solidFill>
              <a:schemeClr val="accent2">
                <a:lumMod val="75000"/>
              </a:schemeClr>
            </a:solidFill>
          </a:ln>
        </p:spPr>
      </p:pic>
      <p:pic>
        <p:nvPicPr>
          <p:cNvPr id="8" name="図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14778" y="2161878"/>
            <a:ext cx="2887121" cy="4296760"/>
          </a:xfrm>
          <a:prstGeom prst="rect">
            <a:avLst/>
          </a:prstGeom>
          <a:ln>
            <a:solidFill>
              <a:schemeClr val="accent5">
                <a:lumMod val="25000"/>
              </a:schemeClr>
            </a:solidFill>
          </a:ln>
        </p:spPr>
      </p:pic>
      <p:sp>
        <p:nvSpPr>
          <p:cNvPr id="9" name="タイトル 1"/>
          <p:cNvSpPr txBox="1">
            <a:spLocks/>
          </p:cNvSpPr>
          <p:nvPr/>
        </p:nvSpPr>
        <p:spPr>
          <a:xfrm>
            <a:off x="445804" y="242850"/>
            <a:ext cx="11385640"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ea typeface="+mn-ea"/>
              </a:rPr>
              <a:t>Ⅰ</a:t>
            </a:r>
            <a:r>
              <a:rPr lang="ja-JP" altLang="en-US" sz="4800" b="1" u="sng" dirty="0" err="1" smtClean="0">
                <a:solidFill>
                  <a:srgbClr val="002060"/>
                </a:solidFill>
              </a:rPr>
              <a:t>．</a:t>
            </a:r>
            <a:r>
              <a:rPr lang="ja-JP" altLang="en-US" sz="4800" b="1" u="sng" dirty="0" smtClean="0">
                <a:solidFill>
                  <a:srgbClr val="002060"/>
                </a:solidFill>
              </a:rPr>
              <a:t>賃金（給与）・</a:t>
            </a:r>
            <a:r>
              <a:rPr lang="ja-JP" altLang="en-US" sz="4800" b="1" u="sng" dirty="0">
                <a:solidFill>
                  <a:srgbClr val="002060"/>
                </a:solidFill>
              </a:rPr>
              <a:t>貯蓄・保障について</a:t>
            </a:r>
          </a:p>
        </p:txBody>
      </p:sp>
      <p:sp>
        <p:nvSpPr>
          <p:cNvPr id="2" name="テキスト ボックス 1"/>
          <p:cNvSpPr txBox="1"/>
          <p:nvPr/>
        </p:nvSpPr>
        <p:spPr>
          <a:xfrm>
            <a:off x="7605129" y="2708685"/>
            <a:ext cx="1750742" cy="267630"/>
          </a:xfrm>
          <a:prstGeom prst="rect">
            <a:avLst/>
          </a:prstGeom>
          <a:noFill/>
        </p:spPr>
        <p:txBody>
          <a:bodyPr wrap="square" rtlCol="0">
            <a:spAutoFit/>
          </a:bodyPr>
          <a:lstStyle/>
          <a:p>
            <a:r>
              <a:rPr kumimoji="1" lang="ja-JP" altLang="en-US" sz="1100" b="1" dirty="0" smtClean="0">
                <a:solidFill>
                  <a:srgbClr val="C00000"/>
                </a:solidFill>
              </a:rPr>
              <a:t>弁護士費用補償特約付き</a:t>
            </a:r>
            <a:endParaRPr kumimoji="1" lang="ja-JP" altLang="en-US" sz="1100" b="1" dirty="0">
              <a:solidFill>
                <a:srgbClr val="C00000"/>
              </a:solidFill>
            </a:endParaRPr>
          </a:p>
        </p:txBody>
      </p:sp>
    </p:spTree>
    <p:extLst>
      <p:ext uri="{BB962C8B-B14F-4D97-AF65-F5344CB8AC3E}">
        <p14:creationId xmlns:p14="http://schemas.microsoft.com/office/powerpoint/2010/main" val="342104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682726" y="2821715"/>
            <a:ext cx="9926808" cy="1081454"/>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3"/>
          <p:cNvSpPr txBox="1">
            <a:spLocks/>
          </p:cNvSpPr>
          <p:nvPr/>
        </p:nvSpPr>
        <p:spPr>
          <a:xfrm>
            <a:off x="614743" y="732380"/>
            <a:ext cx="10424158" cy="539299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endParaRPr lang="en-US" altLang="ja-JP" sz="1400" dirty="0"/>
          </a:p>
        </p:txBody>
      </p:sp>
      <p:sp>
        <p:nvSpPr>
          <p:cNvPr id="3" name="コンテンツ プレースホルダー 6"/>
          <p:cNvSpPr txBox="1">
            <a:spLocks/>
          </p:cNvSpPr>
          <p:nvPr/>
        </p:nvSpPr>
        <p:spPr>
          <a:xfrm>
            <a:off x="1425237" y="581519"/>
            <a:ext cx="9035934" cy="10644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lnSpc>
                <a:spcPct val="120000"/>
              </a:lnSpc>
              <a:buNone/>
            </a:pPr>
            <a:r>
              <a:rPr lang="ja-JP" altLang="en-US" sz="5000" b="1" u="sng" dirty="0" smtClean="0">
                <a:solidFill>
                  <a:srgbClr val="002060"/>
                </a:solidFill>
              </a:rPr>
              <a:t>提案のポイント</a:t>
            </a:r>
            <a:endParaRPr lang="ja-JP" altLang="en-US" sz="5000" b="1" u="sng" dirty="0">
              <a:solidFill>
                <a:srgbClr val="002060"/>
              </a:solidFill>
            </a:endParaRPr>
          </a:p>
        </p:txBody>
      </p:sp>
      <p:sp>
        <p:nvSpPr>
          <p:cNvPr id="6"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11</a:t>
            </a:r>
            <a:endParaRPr lang="ja-JP" altLang="en-US" sz="2000" dirty="0">
              <a:solidFill>
                <a:schemeClr val="bg1"/>
              </a:solidFill>
              <a:latin typeface="+mn-ea"/>
            </a:endParaRPr>
          </a:p>
        </p:txBody>
      </p:sp>
      <p:sp>
        <p:nvSpPr>
          <p:cNvPr id="11" name="コンテンツ プレースホルダー 6">
            <a:extLst>
              <a:ext uri="{FF2B5EF4-FFF2-40B4-BE49-F238E27FC236}">
                <a16:creationId xmlns:a16="http://schemas.microsoft.com/office/drawing/2014/main" id="{B224E9E4-E5AA-485D-A440-DE8A89E08376}"/>
              </a:ext>
            </a:extLst>
          </p:cNvPr>
          <p:cNvSpPr txBox="1">
            <a:spLocks/>
          </p:cNvSpPr>
          <p:nvPr/>
        </p:nvSpPr>
        <p:spPr>
          <a:xfrm>
            <a:off x="682726" y="1862912"/>
            <a:ext cx="11509274" cy="414719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en-US" altLang="ja-JP" sz="4800" b="1" dirty="0" smtClean="0">
                <a:solidFill>
                  <a:srgbClr val="002060"/>
                </a:solidFill>
              </a:rPr>
              <a:t>Ⅰ</a:t>
            </a:r>
            <a:r>
              <a:rPr lang="ja-JP" altLang="en-US" sz="4800" b="1" dirty="0" err="1" smtClean="0">
                <a:solidFill>
                  <a:srgbClr val="002060"/>
                </a:solidFill>
              </a:rPr>
              <a:t>．</a:t>
            </a:r>
            <a:r>
              <a:rPr lang="ja-JP" altLang="en-US" sz="4800" b="1" dirty="0" smtClean="0">
                <a:solidFill>
                  <a:srgbClr val="002060"/>
                </a:solidFill>
              </a:rPr>
              <a:t>賃金（給与）・貯蓄・保障について</a:t>
            </a:r>
            <a:endParaRPr lang="en-US" altLang="ja-JP" sz="4800" b="1" dirty="0" smtClean="0">
              <a:solidFill>
                <a:srgbClr val="002060"/>
              </a:solidFill>
            </a:endParaRPr>
          </a:p>
          <a:p>
            <a:pPr marL="0" indent="0">
              <a:lnSpc>
                <a:spcPct val="120000"/>
              </a:lnSpc>
              <a:buNone/>
            </a:pPr>
            <a:r>
              <a:rPr lang="en-US" altLang="ja-JP" sz="4800" b="1" dirty="0" smtClean="0">
                <a:solidFill>
                  <a:srgbClr val="002060"/>
                </a:solidFill>
              </a:rPr>
              <a:t>Ⅱ</a:t>
            </a:r>
            <a:r>
              <a:rPr lang="ja-JP" altLang="en-US" sz="4800" b="1" dirty="0" err="1">
                <a:solidFill>
                  <a:srgbClr val="002060"/>
                </a:solidFill>
              </a:rPr>
              <a:t>．じちろう</a:t>
            </a:r>
            <a:r>
              <a:rPr lang="ja-JP" altLang="en-US" sz="4800" b="1" dirty="0">
                <a:solidFill>
                  <a:srgbClr val="002060"/>
                </a:solidFill>
              </a:rPr>
              <a:t>団体生命共済とは</a:t>
            </a:r>
            <a:endParaRPr lang="en-US" altLang="ja-JP" sz="4800" b="1" dirty="0">
              <a:solidFill>
                <a:srgbClr val="002060"/>
              </a:solidFill>
            </a:endParaRPr>
          </a:p>
          <a:p>
            <a:pPr marL="0" indent="0">
              <a:lnSpc>
                <a:spcPct val="120000"/>
              </a:lnSpc>
              <a:buNone/>
            </a:pPr>
            <a:r>
              <a:rPr lang="en-US" altLang="ja-JP" sz="4800" b="1" dirty="0" smtClean="0">
                <a:solidFill>
                  <a:srgbClr val="002060"/>
                </a:solidFill>
              </a:rPr>
              <a:t>Ⅲ</a:t>
            </a:r>
            <a:r>
              <a:rPr lang="ja-JP" altLang="en-US" sz="4800" b="1" dirty="0" err="1" smtClean="0">
                <a:solidFill>
                  <a:srgbClr val="002060"/>
                </a:solidFill>
              </a:rPr>
              <a:t>．</a:t>
            </a:r>
            <a:r>
              <a:rPr lang="ja-JP" altLang="en-US" sz="4800" b="1" dirty="0" smtClean="0">
                <a:solidFill>
                  <a:srgbClr val="002060"/>
                </a:solidFill>
              </a:rPr>
              <a:t>いのち・健康・安心なくらしのため</a:t>
            </a:r>
            <a:endParaRPr lang="ja-JP" altLang="en-US" sz="4800" b="1" dirty="0">
              <a:solidFill>
                <a:srgbClr val="002060"/>
              </a:solidFill>
            </a:endParaRPr>
          </a:p>
        </p:txBody>
      </p:sp>
    </p:spTree>
    <p:extLst>
      <p:ext uri="{BB962C8B-B14F-4D97-AF65-F5344CB8AC3E}">
        <p14:creationId xmlns:p14="http://schemas.microsoft.com/office/powerpoint/2010/main" val="141680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角丸四角形 12"/>
          <p:cNvSpPr/>
          <p:nvPr/>
        </p:nvSpPr>
        <p:spPr>
          <a:xfrm>
            <a:off x="721974" y="1558173"/>
            <a:ext cx="7429568"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84062" y="1200117"/>
            <a:ext cx="9139801" cy="769441"/>
          </a:xfrm>
          <a:prstGeom prst="rect">
            <a:avLst/>
          </a:prstGeom>
          <a:noFill/>
          <a:effectLst>
            <a:softEdge rad="635000"/>
          </a:effectLst>
        </p:spPr>
        <p:txBody>
          <a:bodyPr wrap="square" rtlCol="0">
            <a:spAutoFit/>
          </a:bodyPr>
          <a:lstStyle/>
          <a:p>
            <a:r>
              <a:rPr kumimoji="1" lang="ja-JP" altLang="en-US" sz="4400" b="1" dirty="0" smtClean="0">
                <a:solidFill>
                  <a:srgbClr val="002060"/>
                </a:solidFill>
              </a:rPr>
              <a:t>１．組合員のための保障制度</a:t>
            </a:r>
            <a:endParaRPr kumimoji="1" lang="en-US" altLang="ja-JP" sz="4400" b="1" dirty="0" smtClean="0">
              <a:solidFill>
                <a:srgbClr val="002060"/>
              </a:solidFill>
            </a:endParaRPr>
          </a:p>
        </p:txBody>
      </p:sp>
      <p:sp>
        <p:nvSpPr>
          <p:cNvPr id="2" name="タイトル 1"/>
          <p:cNvSpPr>
            <a:spLocks noGrp="1"/>
          </p:cNvSpPr>
          <p:nvPr>
            <p:ph type="title"/>
          </p:nvPr>
        </p:nvSpPr>
        <p:spPr>
          <a:xfrm>
            <a:off x="445804" y="242850"/>
            <a:ext cx="9835620" cy="1032041"/>
          </a:xfrm>
        </p:spPr>
        <p:txBody>
          <a:bodyPr>
            <a:noAutofit/>
          </a:bodyPr>
          <a:lstStyle/>
          <a:p>
            <a:r>
              <a:rPr lang="en-US" altLang="ja-JP" sz="4800" b="1" u="sng" dirty="0" smtClean="0">
                <a:solidFill>
                  <a:srgbClr val="002060"/>
                </a:solidFill>
                <a:latin typeface="+mn-ea"/>
                <a:ea typeface="+mn-ea"/>
              </a:rPr>
              <a:t>Ⅱ</a:t>
            </a:r>
            <a:r>
              <a:rPr lang="ja-JP" altLang="en-US" sz="4800" b="1" u="sng" dirty="0" err="1" smtClean="0">
                <a:solidFill>
                  <a:srgbClr val="002060"/>
                </a:solidFill>
              </a:rPr>
              <a:t>．</a:t>
            </a:r>
            <a:r>
              <a:rPr lang="ja-JP" altLang="en-US" sz="4800" b="1" u="sng" dirty="0" err="1">
                <a:solidFill>
                  <a:srgbClr val="002060"/>
                </a:solidFill>
              </a:rPr>
              <a:t>じちろう</a:t>
            </a:r>
            <a:r>
              <a:rPr lang="ja-JP" altLang="en-US" sz="4800" b="1" u="sng" dirty="0">
                <a:solidFill>
                  <a:srgbClr val="002060"/>
                </a:solidFill>
              </a:rPr>
              <a:t>団体生命共済とは</a:t>
            </a:r>
            <a:br>
              <a:rPr lang="ja-JP" altLang="en-US" sz="4800" b="1" u="sng" dirty="0">
                <a:solidFill>
                  <a:srgbClr val="002060"/>
                </a:solidFill>
              </a:rPr>
            </a:br>
            <a:endParaRPr kumimoji="1" lang="ja-JP" altLang="en-US" sz="4800" b="1" u="sng" dirty="0">
              <a:solidFill>
                <a:srgbClr val="002060"/>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12</a:t>
            </a:r>
            <a:endParaRPr lang="ja-JP" altLang="en-US" sz="2000" dirty="0">
              <a:solidFill>
                <a:schemeClr val="bg1"/>
              </a:solidFill>
              <a:latin typeface="+mn-ea"/>
            </a:endParaRPr>
          </a:p>
        </p:txBody>
      </p:sp>
      <p:sp>
        <p:nvSpPr>
          <p:cNvPr id="19" name="テキスト ボックス 18"/>
          <p:cNvSpPr txBox="1"/>
          <p:nvPr/>
        </p:nvSpPr>
        <p:spPr>
          <a:xfrm>
            <a:off x="6708491" y="2065634"/>
            <a:ext cx="4275457" cy="461665"/>
          </a:xfrm>
          <a:prstGeom prst="rect">
            <a:avLst/>
          </a:prstGeom>
          <a:noFill/>
        </p:spPr>
        <p:txBody>
          <a:bodyPr wrap="square" rtlCol="0">
            <a:spAutoFit/>
          </a:bodyPr>
          <a:lstStyle/>
          <a:p>
            <a:r>
              <a:rPr lang="ja-JP" altLang="en-US" sz="2400" b="1" dirty="0" smtClean="0">
                <a:solidFill>
                  <a:srgbClr val="002060"/>
                </a:solidFill>
                <a:latin typeface="メイリオ" panose="020B0604030504040204" pitchFamily="50" charset="-128"/>
                <a:ea typeface="メイリオ" panose="020B0604030504040204" pitchFamily="50" charset="-128"/>
              </a:rPr>
              <a:t>②非営利の共済事業</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pic>
        <p:nvPicPr>
          <p:cNvPr id="21" name="図 20"/>
          <p:cNvPicPr>
            <a:picLocks noChangeAspect="1"/>
          </p:cNvPicPr>
          <p:nvPr/>
        </p:nvPicPr>
        <p:blipFill>
          <a:blip r:embed="rId3"/>
          <a:stretch>
            <a:fillRect/>
          </a:stretch>
        </p:blipFill>
        <p:spPr>
          <a:xfrm>
            <a:off x="6708491" y="2506611"/>
            <a:ext cx="3196794" cy="2847761"/>
          </a:xfrm>
          <a:prstGeom prst="rect">
            <a:avLst/>
          </a:prstGeom>
        </p:spPr>
      </p:pic>
      <p:sp>
        <p:nvSpPr>
          <p:cNvPr id="25" name="テキスト ボックス 24"/>
          <p:cNvSpPr txBox="1"/>
          <p:nvPr/>
        </p:nvSpPr>
        <p:spPr>
          <a:xfrm>
            <a:off x="755426" y="5606858"/>
            <a:ext cx="10637774" cy="954107"/>
          </a:xfrm>
          <a:prstGeom prst="rect">
            <a:avLst/>
          </a:prstGeom>
          <a:solidFill>
            <a:schemeClr val="accent5"/>
          </a:solidFill>
        </p:spPr>
        <p:txBody>
          <a:bodyPr wrap="square" rtlCol="0">
            <a:spAutoFit/>
          </a:bodyPr>
          <a:lstStyle/>
          <a:p>
            <a:pPr algn="ctr"/>
            <a:r>
              <a:rPr lang="ja-JP" altLang="en-US" sz="2800" b="1" dirty="0">
                <a:ln w="0"/>
                <a:solidFill>
                  <a:srgbClr val="002060"/>
                </a:solidFill>
                <a:latin typeface="メイリオ" panose="020B0604030504040204" pitchFamily="50" charset="-128"/>
                <a:ea typeface="メイリオ" panose="020B0604030504040204" pitchFamily="50" charset="-128"/>
              </a:rPr>
              <a:t> </a:t>
            </a:r>
            <a:r>
              <a:rPr lang="ja-JP" altLang="en-US" sz="2800" b="1" dirty="0" smtClean="0">
                <a:ln w="0"/>
                <a:solidFill>
                  <a:srgbClr val="002060"/>
                </a:solidFill>
                <a:latin typeface="メイリオ" panose="020B0604030504040204" pitchFamily="50" charset="-128"/>
                <a:ea typeface="メイリオ" panose="020B0604030504040204" pitchFamily="50" charset="-128"/>
              </a:rPr>
              <a:t>  組合員</a:t>
            </a:r>
            <a:r>
              <a:rPr lang="ja-JP" altLang="en-US" sz="2800" b="1" dirty="0" smtClean="0">
                <a:ln w="0"/>
                <a:solidFill>
                  <a:srgbClr val="002060"/>
                </a:solidFill>
                <a:latin typeface="メイリオ" panose="020B0604030504040204" pitchFamily="50" charset="-128"/>
              </a:rPr>
              <a:t>の手取り（可処分所得）の</a:t>
            </a:r>
            <a:r>
              <a:rPr lang="ja-JP" altLang="en-US" sz="2800" b="1" dirty="0" smtClean="0">
                <a:ln w="0"/>
                <a:solidFill>
                  <a:srgbClr val="002060"/>
                </a:solidFill>
                <a:latin typeface="メイリオ" panose="020B0604030504040204" pitchFamily="50" charset="-128"/>
                <a:ea typeface="メイリオ" panose="020B0604030504040204" pitchFamily="50" charset="-128"/>
              </a:rPr>
              <a:t>最大化と</a:t>
            </a:r>
            <a:endParaRPr lang="en-US" altLang="ja-JP" sz="2800" b="1" dirty="0" smtClean="0">
              <a:ln w="0"/>
              <a:solidFill>
                <a:srgbClr val="002060"/>
              </a:solidFill>
              <a:latin typeface="メイリオ" panose="020B0604030504040204" pitchFamily="50" charset="-128"/>
              <a:ea typeface="メイリオ" panose="020B0604030504040204" pitchFamily="50" charset="-128"/>
            </a:endParaRPr>
          </a:p>
          <a:p>
            <a:pPr algn="ctr"/>
            <a:r>
              <a:rPr lang="ja-JP" altLang="en-US" sz="2800" b="1" dirty="0" smtClean="0">
                <a:ln w="0"/>
                <a:solidFill>
                  <a:srgbClr val="C00000"/>
                </a:solidFill>
                <a:latin typeface="メイリオ" panose="020B0604030504040204" pitchFamily="50" charset="-128"/>
                <a:ea typeface="メイリオ" panose="020B0604030504040204" pitchFamily="50" charset="-128"/>
              </a:rPr>
              <a:t>「無保障者を出さない」</a:t>
            </a:r>
            <a:r>
              <a:rPr lang="ja-JP" altLang="en-US" sz="2800" b="1" dirty="0" smtClean="0">
                <a:ln w="0"/>
                <a:solidFill>
                  <a:srgbClr val="002060"/>
                </a:solidFill>
                <a:latin typeface="メイリオ" panose="020B0604030504040204" pitchFamily="50" charset="-128"/>
                <a:ea typeface="メイリオ" panose="020B0604030504040204" pitchFamily="50" charset="-128"/>
              </a:rPr>
              <a:t>ことが目的</a:t>
            </a:r>
            <a:endParaRPr lang="en-US" altLang="ja-JP" sz="2800" b="1" dirty="0">
              <a:ln w="0"/>
              <a:solidFill>
                <a:srgbClr val="002060"/>
              </a:solidFill>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9935733" y="3008150"/>
            <a:ext cx="2096429" cy="1781350"/>
            <a:chOff x="10020435" y="3681520"/>
            <a:chExt cx="2096429" cy="927294"/>
          </a:xfrm>
          <a:solidFill>
            <a:schemeClr val="accent1">
              <a:lumMod val="50000"/>
            </a:schemeClr>
          </a:solidFill>
        </p:grpSpPr>
        <p:sp>
          <p:nvSpPr>
            <p:cNvPr id="4" name="角丸四角形 3"/>
            <p:cNvSpPr/>
            <p:nvPr/>
          </p:nvSpPr>
          <p:spPr>
            <a:xfrm>
              <a:off x="10074690" y="3681520"/>
              <a:ext cx="1987920" cy="86979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10020435" y="3693224"/>
              <a:ext cx="2096429" cy="915590"/>
            </a:xfrm>
            <a:prstGeom prst="rect">
              <a:avLst/>
            </a:prstGeom>
            <a:noFill/>
            <a:ln>
              <a:noFill/>
            </a:ln>
          </p:spPr>
          <p:txBody>
            <a:bodyPr wrap="square" rtlCol="0">
              <a:spAutoFit/>
            </a:bodyPr>
            <a:lstStyle/>
            <a:p>
              <a:pPr algn="ctr"/>
              <a:r>
                <a:rPr lang="ja-JP" altLang="en-US" b="1" dirty="0" smtClean="0">
                  <a:solidFill>
                    <a:schemeClr val="tx1">
                      <a:lumMod val="50000"/>
                      <a:lumOff val="50000"/>
                    </a:schemeClr>
                  </a:solidFill>
                  <a:latin typeface="+mn-ea"/>
                </a:rPr>
                <a:t>一人一人が制度</a:t>
              </a:r>
              <a:endParaRPr lang="en-US" altLang="ja-JP" b="1" dirty="0" smtClean="0">
                <a:solidFill>
                  <a:schemeClr val="tx1">
                    <a:lumMod val="50000"/>
                    <a:lumOff val="50000"/>
                  </a:schemeClr>
                </a:solidFill>
                <a:latin typeface="+mn-ea"/>
              </a:endParaRPr>
            </a:p>
            <a:p>
              <a:pPr algn="ctr"/>
              <a:r>
                <a:rPr lang="ja-JP" altLang="en-US" b="1" dirty="0" smtClean="0">
                  <a:solidFill>
                    <a:schemeClr val="tx1">
                      <a:lumMod val="50000"/>
                      <a:lumOff val="50000"/>
                    </a:schemeClr>
                  </a:solidFill>
                  <a:latin typeface="+mn-ea"/>
                </a:rPr>
                <a:t>利用で運営者に</a:t>
              </a:r>
              <a:endParaRPr lang="en-US" altLang="ja-JP" b="1" dirty="0" smtClean="0">
                <a:solidFill>
                  <a:schemeClr val="tx1">
                    <a:lumMod val="50000"/>
                    <a:lumOff val="50000"/>
                  </a:schemeClr>
                </a:solidFill>
                <a:latin typeface="+mn-ea"/>
              </a:endParaRPr>
            </a:p>
            <a:p>
              <a:pPr algn="ctr"/>
              <a:endParaRPr lang="en-US" altLang="ja-JP" b="1" dirty="0" smtClean="0">
                <a:solidFill>
                  <a:schemeClr val="tx1">
                    <a:lumMod val="50000"/>
                    <a:lumOff val="50000"/>
                  </a:schemeClr>
                </a:solidFill>
                <a:latin typeface="+mn-ea"/>
              </a:endParaRPr>
            </a:p>
            <a:p>
              <a:pPr algn="ctr"/>
              <a:r>
                <a:rPr lang="ja-JP" altLang="en-US" b="1" dirty="0" smtClean="0">
                  <a:solidFill>
                    <a:schemeClr val="tx1">
                      <a:lumMod val="50000"/>
                      <a:lumOff val="50000"/>
                    </a:schemeClr>
                  </a:solidFill>
                  <a:latin typeface="+mn-ea"/>
                </a:rPr>
                <a:t>決算</a:t>
              </a:r>
              <a:r>
                <a:rPr lang="ja-JP" altLang="en-US" b="1" dirty="0">
                  <a:solidFill>
                    <a:schemeClr val="tx1">
                      <a:lumMod val="50000"/>
                      <a:lumOff val="50000"/>
                    </a:schemeClr>
                  </a:solidFill>
                  <a:latin typeface="+mn-ea"/>
                </a:rPr>
                <a:t>で剰余</a:t>
              </a:r>
              <a:r>
                <a:rPr lang="ja-JP" altLang="en-US" b="1" dirty="0" smtClean="0">
                  <a:solidFill>
                    <a:schemeClr val="tx1">
                      <a:lumMod val="50000"/>
                      <a:lumOff val="50000"/>
                    </a:schemeClr>
                  </a:solidFill>
                  <a:latin typeface="+mn-ea"/>
                </a:rPr>
                <a:t>が</a:t>
              </a:r>
              <a:endParaRPr lang="en-US" altLang="ja-JP" b="1" dirty="0">
                <a:solidFill>
                  <a:schemeClr val="tx1">
                    <a:lumMod val="50000"/>
                    <a:lumOff val="50000"/>
                  </a:schemeClr>
                </a:solidFill>
                <a:latin typeface="+mn-ea"/>
              </a:endParaRPr>
            </a:p>
            <a:p>
              <a:pPr algn="ctr"/>
              <a:r>
                <a:rPr lang="ja-JP" altLang="en-US" b="1" dirty="0" smtClean="0">
                  <a:solidFill>
                    <a:schemeClr val="tx1">
                      <a:lumMod val="50000"/>
                      <a:lumOff val="50000"/>
                    </a:schemeClr>
                  </a:solidFill>
                  <a:latin typeface="+mn-ea"/>
                </a:rPr>
                <a:t>出たら割り戻し金をお支払い</a:t>
              </a:r>
              <a:endParaRPr lang="ja-JP" altLang="en-US" b="1" dirty="0">
                <a:solidFill>
                  <a:schemeClr val="tx1">
                    <a:lumMod val="50000"/>
                    <a:lumOff val="50000"/>
                  </a:schemeClr>
                </a:solidFill>
                <a:latin typeface="+mn-ea"/>
              </a:endParaRPr>
            </a:p>
          </p:txBody>
        </p:sp>
      </p:grpSp>
      <p:sp>
        <p:nvSpPr>
          <p:cNvPr id="6" name="右矢印 5"/>
          <p:cNvSpPr/>
          <p:nvPr/>
        </p:nvSpPr>
        <p:spPr>
          <a:xfrm>
            <a:off x="9430926" y="3332074"/>
            <a:ext cx="393295" cy="423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55426" y="2065634"/>
            <a:ext cx="5385550" cy="461665"/>
          </a:xfrm>
          <a:prstGeom prst="rect">
            <a:avLst/>
          </a:prstGeom>
          <a:noFill/>
        </p:spPr>
        <p:txBody>
          <a:bodyPr wrap="square" rtlCol="0">
            <a:spAutoFit/>
          </a:bodyPr>
          <a:lstStyle/>
          <a:p>
            <a:r>
              <a:rPr lang="ja-JP" altLang="en-US" sz="2400" b="1" dirty="0" smtClean="0">
                <a:solidFill>
                  <a:srgbClr val="002060"/>
                </a:solidFill>
                <a:latin typeface="メイリオ" panose="020B0604030504040204" pitchFamily="50" charset="-128"/>
                <a:ea typeface="メイリオ" panose="020B0604030504040204" pitchFamily="50" charset="-128"/>
              </a:rPr>
              <a:t>①</a:t>
            </a:r>
            <a:r>
              <a:rPr lang="ja-JP" altLang="en-US" sz="2400" b="1" dirty="0" err="1" smtClean="0">
                <a:solidFill>
                  <a:srgbClr val="002060"/>
                </a:solidFill>
                <a:latin typeface="メイリオ" panose="020B0604030504040204" pitchFamily="50" charset="-128"/>
                <a:ea typeface="メイリオ" panose="020B0604030504040204" pitchFamily="50" charset="-128"/>
              </a:rPr>
              <a:t>じちろう</a:t>
            </a:r>
            <a:r>
              <a:rPr lang="ja-JP" altLang="en-US" sz="2400" b="1" dirty="0" smtClean="0">
                <a:solidFill>
                  <a:srgbClr val="002060"/>
                </a:solidFill>
                <a:latin typeface="メイリオ" panose="020B0604030504040204" pitchFamily="50" charset="-128"/>
                <a:ea typeface="メイリオ" panose="020B0604030504040204" pitchFamily="50" charset="-128"/>
              </a:rPr>
              <a:t>共済＝助け合いの制度</a:t>
            </a:r>
            <a:endParaRPr lang="en-US" altLang="ja-JP" sz="2400" b="1" dirty="0" smtClean="0">
              <a:solidFill>
                <a:srgbClr val="002060"/>
              </a:solidFill>
              <a:latin typeface="メイリオ" panose="020B0604030504040204" pitchFamily="50" charset="-128"/>
              <a:ea typeface="メイリオ" panose="020B0604030504040204" pitchFamily="50" charset="-128"/>
            </a:endParaRPr>
          </a:p>
        </p:txBody>
      </p:sp>
      <p:grpSp>
        <p:nvGrpSpPr>
          <p:cNvPr id="17" name="グループ化 16"/>
          <p:cNvGrpSpPr/>
          <p:nvPr/>
        </p:nvGrpSpPr>
        <p:grpSpPr>
          <a:xfrm>
            <a:off x="924239" y="2655437"/>
            <a:ext cx="4718278" cy="2444480"/>
            <a:chOff x="920098" y="3113774"/>
            <a:chExt cx="4519207" cy="2211482"/>
          </a:xfrm>
        </p:grpSpPr>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098" y="3113774"/>
              <a:ext cx="4519207" cy="2211482"/>
            </a:xfrm>
            <a:prstGeom prst="rect">
              <a:avLst/>
            </a:prstGeom>
          </p:spPr>
        </p:pic>
        <p:sp>
          <p:nvSpPr>
            <p:cNvPr id="20" name="正方形/長方形 19"/>
            <p:cNvSpPr/>
            <p:nvPr/>
          </p:nvSpPr>
          <p:spPr>
            <a:xfrm>
              <a:off x="956375" y="3160991"/>
              <a:ext cx="103248" cy="120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43129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animBg="1"/>
      <p:bldP spid="6"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角丸四角形 10"/>
          <p:cNvSpPr/>
          <p:nvPr/>
        </p:nvSpPr>
        <p:spPr>
          <a:xfrm>
            <a:off x="721973" y="1558173"/>
            <a:ext cx="10786688" cy="25807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84061" y="1200117"/>
            <a:ext cx="11459256" cy="769441"/>
          </a:xfrm>
          <a:prstGeom prst="rect">
            <a:avLst/>
          </a:prstGeom>
          <a:noFill/>
        </p:spPr>
        <p:txBody>
          <a:bodyPr wrap="square" rtlCol="0">
            <a:spAutoFit/>
          </a:bodyPr>
          <a:lstStyle/>
          <a:p>
            <a:r>
              <a:rPr lang="ja-JP" altLang="en-US" sz="4400" b="1" dirty="0">
                <a:solidFill>
                  <a:srgbClr val="002060"/>
                </a:solidFill>
              </a:rPr>
              <a:t>２</a:t>
            </a:r>
            <a:r>
              <a:rPr kumimoji="1" lang="ja-JP" altLang="en-US" sz="4400" b="1" dirty="0" smtClean="0">
                <a:solidFill>
                  <a:srgbClr val="002060"/>
                </a:solidFill>
              </a:rPr>
              <a:t>．いのちと健康の保障がひとそろい（１）</a:t>
            </a:r>
            <a:endParaRPr kumimoji="1" lang="en-US" altLang="ja-JP" sz="4400" b="1" dirty="0" smtClean="0">
              <a:solidFill>
                <a:srgbClr val="002060"/>
              </a:solidFill>
            </a:endParaRPr>
          </a:p>
        </p:txBody>
      </p:sp>
      <p:sp>
        <p:nvSpPr>
          <p:cNvPr id="12" name="楕円 11"/>
          <p:cNvSpPr/>
          <p:nvPr/>
        </p:nvSpPr>
        <p:spPr>
          <a:xfrm>
            <a:off x="439917" y="3068302"/>
            <a:ext cx="10945477" cy="35484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19655" y="3744744"/>
            <a:ext cx="11323662" cy="2677656"/>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①</a:t>
            </a:r>
            <a:r>
              <a:rPr lang="ja-JP" altLang="en-US" sz="3600" b="1" dirty="0" smtClean="0">
                <a:solidFill>
                  <a:srgbClr val="003300"/>
                </a:solidFill>
              </a:rPr>
              <a:t>死亡保障○○万円～</a:t>
            </a:r>
            <a:r>
              <a:rPr lang="en-US" altLang="ja-JP" sz="3600" b="1" dirty="0" smtClean="0">
                <a:solidFill>
                  <a:srgbClr val="003300"/>
                </a:solidFill>
              </a:rPr>
              <a:t>5,000</a:t>
            </a:r>
            <a:r>
              <a:rPr lang="ja-JP" altLang="en-US" sz="3600" b="1" dirty="0" smtClean="0">
                <a:solidFill>
                  <a:srgbClr val="003300"/>
                </a:solidFill>
              </a:rPr>
              <a:t>万円と</a:t>
            </a:r>
            <a:endParaRPr lang="en-US" altLang="ja-JP" sz="3600" b="1" dirty="0">
              <a:solidFill>
                <a:srgbClr val="003300"/>
              </a:solidFill>
            </a:endParaRPr>
          </a:p>
          <a:p>
            <a:r>
              <a:rPr lang="ja-JP" altLang="en-US" sz="1200" b="1" dirty="0">
                <a:solidFill>
                  <a:srgbClr val="003300"/>
                </a:solidFill>
              </a:rPr>
              <a:t>　</a:t>
            </a:r>
            <a:r>
              <a:rPr lang="ja-JP" altLang="en-US" sz="1200" b="1" dirty="0" smtClean="0">
                <a:solidFill>
                  <a:srgbClr val="003300"/>
                </a:solidFill>
              </a:rPr>
              <a:t>　　</a:t>
            </a:r>
            <a:r>
              <a:rPr lang="ja-JP" altLang="en-US" sz="3600" b="1" dirty="0" smtClean="0">
                <a:solidFill>
                  <a:srgbClr val="003300"/>
                </a:solidFill>
              </a:rPr>
              <a:t>入院日額</a:t>
            </a:r>
            <a:r>
              <a:rPr lang="en-US" altLang="ja-JP" sz="3600" b="1" dirty="0" smtClean="0">
                <a:solidFill>
                  <a:srgbClr val="003300"/>
                </a:solidFill>
              </a:rPr>
              <a:t>3,000</a:t>
            </a:r>
            <a:r>
              <a:rPr lang="ja-JP" altLang="en-US" sz="3600" b="1" dirty="0" smtClean="0">
                <a:solidFill>
                  <a:srgbClr val="003300"/>
                </a:solidFill>
              </a:rPr>
              <a:t>円～</a:t>
            </a:r>
            <a:r>
              <a:rPr lang="en-US" altLang="ja-JP" sz="3600" b="1" dirty="0" smtClean="0">
                <a:solidFill>
                  <a:srgbClr val="003300"/>
                </a:solidFill>
              </a:rPr>
              <a:t>15,000</a:t>
            </a:r>
            <a:r>
              <a:rPr lang="ja-JP" altLang="en-US" sz="3600" b="1" dirty="0" smtClean="0">
                <a:solidFill>
                  <a:srgbClr val="003300"/>
                </a:solidFill>
              </a:rPr>
              <a:t>円を組み合せて加入</a:t>
            </a:r>
            <a:endParaRPr lang="en-US" altLang="ja-JP" sz="3600" b="1" dirty="0" smtClean="0">
              <a:solidFill>
                <a:srgbClr val="003300"/>
              </a:solidFill>
            </a:endParaRPr>
          </a:p>
          <a:p>
            <a:r>
              <a:rPr lang="ja-JP" altLang="en-US" sz="1200" b="1" dirty="0">
                <a:solidFill>
                  <a:srgbClr val="003300"/>
                </a:solidFill>
              </a:rPr>
              <a:t>　</a:t>
            </a:r>
            <a:endParaRPr lang="en-US" altLang="ja-JP" sz="1200" b="1" dirty="0" smtClean="0">
              <a:solidFill>
                <a:srgbClr val="003300"/>
              </a:solidFill>
            </a:endParaRPr>
          </a:p>
          <a:p>
            <a:r>
              <a:rPr lang="ja-JP" altLang="en-US" sz="3600" b="1" dirty="0" smtClean="0">
                <a:solidFill>
                  <a:srgbClr val="002060"/>
                </a:solidFill>
              </a:rPr>
              <a:t>②いずれも健康告知に問題</a:t>
            </a:r>
            <a:r>
              <a:rPr lang="ja-JP" altLang="en-US" sz="3600" b="1" dirty="0">
                <a:solidFill>
                  <a:srgbClr val="002060"/>
                </a:solidFill>
              </a:rPr>
              <a:t>がないこと</a:t>
            </a:r>
            <a:r>
              <a:rPr lang="ja-JP" altLang="en-US" sz="3600" b="1" dirty="0" smtClean="0">
                <a:solidFill>
                  <a:srgbClr val="002060"/>
                </a:solidFill>
              </a:rPr>
              <a:t>が加入条件</a:t>
            </a:r>
            <a:endParaRPr lang="en-US" altLang="ja-JP" sz="3600" b="1" dirty="0">
              <a:solidFill>
                <a:srgbClr val="002060"/>
              </a:solidFill>
            </a:endParaRPr>
          </a:p>
          <a:p>
            <a:r>
              <a:rPr lang="ja-JP" altLang="en-US" sz="3600" b="1" dirty="0">
                <a:solidFill>
                  <a:srgbClr val="002060"/>
                </a:solidFill>
              </a:rPr>
              <a:t>　配偶者と子どもも加入できる</a:t>
            </a:r>
            <a:endParaRPr lang="en-US" altLang="ja-JP" sz="3600" b="1" dirty="0">
              <a:solidFill>
                <a:srgbClr val="002060"/>
              </a:solidFill>
            </a:endParaRPr>
          </a:p>
          <a:p>
            <a:endParaRPr lang="en-US" altLang="ja-JP" sz="1200" b="1" dirty="0" smtClean="0">
              <a:solidFill>
                <a:srgbClr val="002060"/>
              </a:solidFill>
            </a:endParaRPr>
          </a:p>
        </p:txBody>
      </p:sp>
      <p:sp>
        <p:nvSpPr>
          <p:cNvPr id="2" name="タイトル 1"/>
          <p:cNvSpPr>
            <a:spLocks noGrp="1"/>
          </p:cNvSpPr>
          <p:nvPr>
            <p:ph type="title"/>
          </p:nvPr>
        </p:nvSpPr>
        <p:spPr>
          <a:xfrm>
            <a:off x="445804" y="242850"/>
            <a:ext cx="9835620" cy="1320800"/>
          </a:xfrm>
        </p:spPr>
        <p:txBody>
          <a:bodyPr>
            <a:noAutofit/>
          </a:bodyPr>
          <a:lstStyle/>
          <a:p>
            <a:r>
              <a:rPr lang="en-US" altLang="ja-JP" sz="4800" b="1" u="sng" dirty="0" smtClean="0">
                <a:solidFill>
                  <a:srgbClr val="002060"/>
                </a:solidFill>
                <a:latin typeface="+mn-ea"/>
              </a:rPr>
              <a:t>Ⅱ</a:t>
            </a:r>
            <a:r>
              <a:rPr lang="ja-JP" altLang="en-US" sz="4800" b="1" u="sng" dirty="0" err="1" smtClean="0">
                <a:solidFill>
                  <a:srgbClr val="002060"/>
                </a:solidFill>
                <a:latin typeface="+mj-ea"/>
              </a:rPr>
              <a:t>．</a:t>
            </a:r>
            <a:r>
              <a:rPr lang="ja-JP" altLang="en-US" sz="4800" b="1" u="sng" dirty="0" err="1">
                <a:solidFill>
                  <a:srgbClr val="002060"/>
                </a:solidFill>
                <a:latin typeface="+mj-ea"/>
              </a:rPr>
              <a:t>じちろう</a:t>
            </a:r>
            <a:r>
              <a:rPr lang="ja-JP" altLang="en-US" sz="4800" b="1" u="sng" dirty="0">
                <a:solidFill>
                  <a:srgbClr val="002060"/>
                </a:solidFill>
                <a:latin typeface="+mj-ea"/>
              </a:rPr>
              <a:t>団体生命共済とは</a:t>
            </a:r>
            <a:br>
              <a:rPr lang="ja-JP" altLang="en-US" sz="4800" b="1" u="sng" dirty="0">
                <a:solidFill>
                  <a:srgbClr val="002060"/>
                </a:solidFill>
                <a:latin typeface="+mj-ea"/>
              </a:rPr>
            </a:br>
            <a:endParaRPr kumimoji="1" lang="ja-JP" altLang="en-US" sz="4800" b="1" u="sng" dirty="0">
              <a:solidFill>
                <a:srgbClr val="002060"/>
              </a:solidFill>
              <a:latin typeface="+mj-ea"/>
            </a:endParaRPr>
          </a:p>
        </p:txBody>
      </p:sp>
      <p:sp>
        <p:nvSpPr>
          <p:cNvPr id="7" name="右矢印 6"/>
          <p:cNvSpPr/>
          <p:nvPr/>
        </p:nvSpPr>
        <p:spPr>
          <a:xfrm>
            <a:off x="729761" y="1942582"/>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29760" y="2366417"/>
            <a:ext cx="10207869"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ライフプランやライフイベントに応じて</a:t>
            </a:r>
            <a:endParaRPr lang="en-US" altLang="ja-JP" sz="3200" b="1" dirty="0" smtClean="0">
              <a:solidFill>
                <a:schemeClr val="accent3">
                  <a:lumMod val="50000"/>
                </a:schemeClr>
              </a:solidFill>
            </a:endParaRPr>
          </a:p>
          <a:p>
            <a:pPr algn="ctr"/>
            <a:r>
              <a:rPr lang="ja-JP" altLang="en-US" sz="3200" b="1" dirty="0" smtClean="0">
                <a:solidFill>
                  <a:schemeClr val="accent3">
                    <a:lumMod val="50000"/>
                  </a:schemeClr>
                </a:solidFill>
              </a:rPr>
              <a:t>過不足なく充実した保障の設計が可能</a:t>
            </a:r>
            <a:endParaRPr lang="en-US" altLang="ja-JP" sz="3200" b="1" dirty="0">
              <a:solidFill>
                <a:schemeClr val="accent3">
                  <a:lumMod val="50000"/>
                </a:schemeClr>
              </a:solidFill>
            </a:endParaRPr>
          </a:p>
        </p:txBody>
      </p:sp>
      <p:sp>
        <p:nvSpPr>
          <p:cNvPr id="13"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13</a:t>
            </a:r>
            <a:endParaRPr lang="ja-JP" altLang="en-US" sz="2000" dirty="0">
              <a:solidFill>
                <a:schemeClr val="bg1"/>
              </a:solidFill>
              <a:latin typeface="+mn-ea"/>
            </a:endParaRPr>
          </a:p>
        </p:txBody>
      </p:sp>
      <p:sp>
        <p:nvSpPr>
          <p:cNvPr id="3" name="テキスト ボックス 2"/>
          <p:cNvSpPr txBox="1"/>
          <p:nvPr/>
        </p:nvSpPr>
        <p:spPr>
          <a:xfrm>
            <a:off x="791736" y="6177291"/>
            <a:ext cx="10593658" cy="307777"/>
          </a:xfrm>
          <a:prstGeom prst="rect">
            <a:avLst/>
          </a:prstGeom>
          <a:noFill/>
        </p:spPr>
        <p:txBody>
          <a:bodyPr wrap="square" rtlCol="0">
            <a:spAutoFit/>
          </a:bodyPr>
          <a:lstStyle/>
          <a:p>
            <a:r>
              <a:rPr kumimoji="1" lang="en-US" altLang="ja-JP" sz="1400" b="1" dirty="0" smtClean="0">
                <a:solidFill>
                  <a:schemeClr val="bg2">
                    <a:lumMod val="50000"/>
                  </a:schemeClr>
                </a:solidFill>
              </a:rPr>
              <a:t>※</a:t>
            </a:r>
            <a:r>
              <a:rPr kumimoji="1" lang="ja-JP" altLang="en-US" sz="1400" b="1" dirty="0" smtClean="0">
                <a:solidFill>
                  <a:schemeClr val="bg2">
                    <a:lumMod val="50000"/>
                  </a:schemeClr>
                </a:solidFill>
              </a:rPr>
              <a:t>組合の団体生命共済加入率が８０％を超えると健康告知に問題がある人も最低保障額に加入ができる助け合いにつながります</a:t>
            </a:r>
            <a:endParaRPr kumimoji="1" lang="ja-JP" altLang="en-US" sz="1400" b="1" dirty="0">
              <a:solidFill>
                <a:schemeClr val="bg2">
                  <a:lumMod val="50000"/>
                </a:schemeClr>
              </a:solidFill>
            </a:endParaRPr>
          </a:p>
        </p:txBody>
      </p:sp>
    </p:spTree>
    <p:extLst>
      <p:ext uri="{BB962C8B-B14F-4D97-AF65-F5344CB8AC3E}">
        <p14:creationId xmlns:p14="http://schemas.microsoft.com/office/powerpoint/2010/main" val="177326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7"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386791" y="2429420"/>
            <a:ext cx="4920546" cy="4323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21973" y="1558172"/>
            <a:ext cx="10786688" cy="27289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84061" y="1200117"/>
            <a:ext cx="11459256" cy="769441"/>
          </a:xfrm>
          <a:prstGeom prst="rect">
            <a:avLst/>
          </a:prstGeom>
          <a:noFill/>
        </p:spPr>
        <p:txBody>
          <a:bodyPr wrap="square" rtlCol="0">
            <a:spAutoFit/>
          </a:bodyPr>
          <a:lstStyle/>
          <a:p>
            <a:r>
              <a:rPr lang="ja-JP" altLang="en-US" sz="4400" b="1" dirty="0">
                <a:solidFill>
                  <a:srgbClr val="002060"/>
                </a:solidFill>
              </a:rPr>
              <a:t>２</a:t>
            </a:r>
            <a:r>
              <a:rPr kumimoji="1" lang="ja-JP" altLang="en-US" sz="4400" b="1" dirty="0" smtClean="0">
                <a:solidFill>
                  <a:srgbClr val="002060"/>
                </a:solidFill>
              </a:rPr>
              <a:t>．いのちと健康の保障がひとそろい（２）</a:t>
            </a:r>
            <a:endParaRPr kumimoji="1" lang="en-US" altLang="ja-JP" sz="4400" b="1" dirty="0" smtClean="0">
              <a:solidFill>
                <a:srgbClr val="002060"/>
              </a:solidFill>
            </a:endParaRPr>
          </a:p>
        </p:txBody>
      </p:sp>
      <p:sp>
        <p:nvSpPr>
          <p:cNvPr id="2" name="タイトル 1"/>
          <p:cNvSpPr>
            <a:spLocks noGrp="1"/>
          </p:cNvSpPr>
          <p:nvPr>
            <p:ph type="title"/>
          </p:nvPr>
        </p:nvSpPr>
        <p:spPr>
          <a:xfrm>
            <a:off x="445804" y="242850"/>
            <a:ext cx="9835620" cy="1320800"/>
          </a:xfrm>
        </p:spPr>
        <p:txBody>
          <a:bodyPr>
            <a:noAutofit/>
          </a:bodyPr>
          <a:lstStyle/>
          <a:p>
            <a:r>
              <a:rPr lang="en-US" altLang="ja-JP" sz="4800" b="1" u="sng" dirty="0" smtClean="0">
                <a:solidFill>
                  <a:srgbClr val="002060"/>
                </a:solidFill>
                <a:latin typeface="+mn-ea"/>
              </a:rPr>
              <a:t>Ⅱ</a:t>
            </a:r>
            <a:r>
              <a:rPr lang="ja-JP" altLang="en-US" sz="4800" b="1" u="sng" dirty="0" err="1" smtClean="0">
                <a:solidFill>
                  <a:srgbClr val="002060"/>
                </a:solidFill>
                <a:latin typeface="+mj-ea"/>
              </a:rPr>
              <a:t>．</a:t>
            </a:r>
            <a:r>
              <a:rPr lang="ja-JP" altLang="en-US" sz="4800" b="1" u="sng" dirty="0" err="1">
                <a:solidFill>
                  <a:srgbClr val="002060"/>
                </a:solidFill>
                <a:latin typeface="+mj-ea"/>
              </a:rPr>
              <a:t>じちろう</a:t>
            </a:r>
            <a:r>
              <a:rPr lang="ja-JP" altLang="en-US" sz="4800" b="1" u="sng" dirty="0">
                <a:solidFill>
                  <a:srgbClr val="002060"/>
                </a:solidFill>
                <a:latin typeface="+mj-ea"/>
              </a:rPr>
              <a:t>団体生命共済とは</a:t>
            </a:r>
            <a:br>
              <a:rPr lang="ja-JP" altLang="en-US" sz="4800" b="1" u="sng" dirty="0">
                <a:solidFill>
                  <a:srgbClr val="002060"/>
                </a:solidFill>
                <a:latin typeface="+mj-ea"/>
              </a:rPr>
            </a:br>
            <a:endParaRPr kumimoji="1" lang="ja-JP" altLang="en-US" sz="4800" b="1" u="sng" dirty="0">
              <a:solidFill>
                <a:srgbClr val="002060"/>
              </a:solidFill>
              <a:latin typeface="+mj-ea"/>
            </a:endParaRPr>
          </a:p>
        </p:txBody>
      </p:sp>
      <p:sp>
        <p:nvSpPr>
          <p:cNvPr id="13"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14</a:t>
            </a:r>
            <a:endParaRPr lang="ja-JP" altLang="en-US" sz="2000" dirty="0">
              <a:solidFill>
                <a:schemeClr val="bg1"/>
              </a:solidFill>
              <a:latin typeface="+mn-ea"/>
            </a:endParaRPr>
          </a:p>
        </p:txBody>
      </p:sp>
      <p:sp>
        <p:nvSpPr>
          <p:cNvPr id="6" name="テキスト ボックス 5"/>
          <p:cNvSpPr txBox="1"/>
          <p:nvPr/>
        </p:nvSpPr>
        <p:spPr>
          <a:xfrm>
            <a:off x="720976" y="1911780"/>
            <a:ext cx="5199324" cy="461665"/>
          </a:xfrm>
          <a:prstGeom prst="rect">
            <a:avLst/>
          </a:prstGeom>
          <a:noFill/>
        </p:spPr>
        <p:txBody>
          <a:bodyPr wrap="square" rtlCol="0">
            <a:spAutoFit/>
          </a:bodyPr>
          <a:lstStyle/>
          <a:p>
            <a:r>
              <a:rPr kumimoji="1" lang="ja-JP" altLang="en-US" sz="2400" b="1" dirty="0" smtClean="0">
                <a:solidFill>
                  <a:srgbClr val="002060"/>
                </a:solidFill>
              </a:rPr>
              <a:t>①若年層型（～</a:t>
            </a:r>
            <a:r>
              <a:rPr kumimoji="1" lang="en-US" altLang="ja-JP" sz="2400" b="1" dirty="0" smtClean="0">
                <a:solidFill>
                  <a:srgbClr val="002060"/>
                </a:solidFill>
              </a:rPr>
              <a:t>30</a:t>
            </a:r>
            <a:r>
              <a:rPr kumimoji="1" lang="ja-JP" altLang="en-US" sz="2400" b="1" dirty="0" smtClean="0">
                <a:solidFill>
                  <a:srgbClr val="002060"/>
                </a:solidFill>
              </a:rPr>
              <a:t>歳まで加入可能）</a:t>
            </a:r>
            <a:endParaRPr kumimoji="1" lang="ja-JP" altLang="en-US" sz="2400" b="1" dirty="0">
              <a:solidFill>
                <a:srgbClr val="002060"/>
              </a:solidFill>
            </a:endParaRPr>
          </a:p>
        </p:txBody>
      </p:sp>
      <p:sp>
        <p:nvSpPr>
          <p:cNvPr id="46" name="テキスト ボックス 45"/>
          <p:cNvSpPr txBox="1"/>
          <p:nvPr/>
        </p:nvSpPr>
        <p:spPr>
          <a:xfrm>
            <a:off x="6057214" y="1911781"/>
            <a:ext cx="5199324" cy="461665"/>
          </a:xfrm>
          <a:prstGeom prst="rect">
            <a:avLst/>
          </a:prstGeom>
          <a:noFill/>
        </p:spPr>
        <p:txBody>
          <a:bodyPr wrap="square" rtlCol="0">
            <a:spAutoFit/>
          </a:bodyPr>
          <a:lstStyle/>
          <a:p>
            <a:r>
              <a:rPr lang="ja-JP" altLang="en-US" sz="2400" b="1" dirty="0" smtClean="0">
                <a:solidFill>
                  <a:srgbClr val="002060"/>
                </a:solidFill>
              </a:rPr>
              <a:t>②</a:t>
            </a:r>
            <a:r>
              <a:rPr kumimoji="1" lang="ja-JP" altLang="en-US" sz="2400" b="1" dirty="0" smtClean="0">
                <a:solidFill>
                  <a:srgbClr val="002060"/>
                </a:solidFill>
              </a:rPr>
              <a:t>最低保障型</a:t>
            </a:r>
            <a:endParaRPr kumimoji="1" lang="ja-JP" altLang="en-US" sz="2400" b="1" dirty="0">
              <a:solidFill>
                <a:srgbClr val="002060"/>
              </a:solidFill>
            </a:endParaRPr>
          </a:p>
        </p:txBody>
      </p:sp>
      <p:graphicFrame>
        <p:nvGraphicFramePr>
          <p:cNvPr id="48" name="表 47"/>
          <p:cNvGraphicFramePr>
            <a:graphicFrameLocks noGrp="1"/>
          </p:cNvGraphicFramePr>
          <p:nvPr>
            <p:extLst>
              <p:ext uri="{D42A27DB-BD31-4B8C-83A1-F6EECF244321}">
                <p14:modId xmlns:p14="http://schemas.microsoft.com/office/powerpoint/2010/main" val="2775206007"/>
              </p:ext>
            </p:extLst>
          </p:nvPr>
        </p:nvGraphicFramePr>
        <p:xfrm>
          <a:off x="827844" y="2303905"/>
          <a:ext cx="5160913" cy="4513671"/>
        </p:xfrm>
        <a:graphic>
          <a:graphicData uri="http://schemas.openxmlformats.org/drawingml/2006/table">
            <a:tbl>
              <a:tblPr/>
              <a:tblGrid>
                <a:gridCol w="2521592">
                  <a:extLst>
                    <a:ext uri="{9D8B030D-6E8A-4147-A177-3AD203B41FA5}">
                      <a16:colId xmlns:a16="http://schemas.microsoft.com/office/drawing/2014/main" val="4241030427"/>
                    </a:ext>
                  </a:extLst>
                </a:gridCol>
                <a:gridCol w="640665">
                  <a:extLst>
                    <a:ext uri="{9D8B030D-6E8A-4147-A177-3AD203B41FA5}">
                      <a16:colId xmlns:a16="http://schemas.microsoft.com/office/drawing/2014/main" val="778944137"/>
                    </a:ext>
                  </a:extLst>
                </a:gridCol>
                <a:gridCol w="1010279">
                  <a:extLst>
                    <a:ext uri="{9D8B030D-6E8A-4147-A177-3AD203B41FA5}">
                      <a16:colId xmlns:a16="http://schemas.microsoft.com/office/drawing/2014/main" val="3283085514"/>
                    </a:ext>
                  </a:extLst>
                </a:gridCol>
                <a:gridCol w="451752">
                  <a:extLst>
                    <a:ext uri="{9D8B030D-6E8A-4147-A177-3AD203B41FA5}">
                      <a16:colId xmlns:a16="http://schemas.microsoft.com/office/drawing/2014/main" val="1978071703"/>
                    </a:ext>
                  </a:extLst>
                </a:gridCol>
                <a:gridCol w="536625">
                  <a:extLst>
                    <a:ext uri="{9D8B030D-6E8A-4147-A177-3AD203B41FA5}">
                      <a16:colId xmlns:a16="http://schemas.microsoft.com/office/drawing/2014/main" val="4061514578"/>
                    </a:ext>
                  </a:extLst>
                </a:gridCol>
              </a:tblGrid>
              <a:tr h="170499">
                <a:tc rowSpan="6">
                  <a:txBody>
                    <a:bodyPr/>
                    <a:lstStyle/>
                    <a:p>
                      <a:pPr algn="ctr" fontAlgn="ct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保障内容</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E2EFDA"/>
                    </a:solidFill>
                  </a:tcPr>
                </a:tc>
                <a:tc gridSpan="4">
                  <a:txBody>
                    <a:bodyPr/>
                    <a:lstStyle/>
                    <a:p>
                      <a:pPr algn="ctr" fontAlgn="ctr"/>
                      <a:r>
                        <a:rPr lang="ja-JP" altLang="en-US" sz="1200" b="1" i="0" u="none" strike="noStrike" smtClean="0">
                          <a:solidFill>
                            <a:srgbClr val="375623"/>
                          </a:solidFill>
                          <a:effectLst/>
                          <a:latin typeface="メイリオ" panose="020B0604030504040204" pitchFamily="50" charset="-128"/>
                          <a:ea typeface="メイリオ" panose="020B0604030504040204" pitchFamily="50" charset="-128"/>
                        </a:rPr>
                        <a:t>若年層型</a:t>
                      </a:r>
                      <a:r>
                        <a:rPr lang="ja-JP" altLang="en-US" sz="1200" b="1" i="0" u="none" strike="noStrike" dirty="0" smtClean="0">
                          <a:solidFill>
                            <a:srgbClr val="375623"/>
                          </a:solidFill>
                          <a:effectLst/>
                          <a:latin typeface="メイリオ" panose="020B0604030504040204" pitchFamily="50" charset="-128"/>
                          <a:ea typeface="メイリオ" panose="020B0604030504040204" pitchFamily="50" charset="-128"/>
                        </a:rPr>
                        <a:t>　保障額</a:t>
                      </a:r>
                      <a:endParaRPr lang="ja-JP" altLang="en-US"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w="12700" cap="flat" cmpd="sng" algn="ctr">
                      <a:solidFill>
                        <a:srgbClr val="548235"/>
                      </a:solidFill>
                      <a:prstDash val="solid"/>
                      <a:round/>
                      <a:headEnd type="none" w="med" len="med"/>
                      <a:tailEnd type="none" w="med" len="med"/>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719948325"/>
                  </a:ext>
                </a:extLst>
              </a:tr>
              <a:tr h="170499">
                <a:tc vMerge="1">
                  <a:txBody>
                    <a:bodyPr/>
                    <a:lstStyle/>
                    <a:p>
                      <a:endParaRPr kumimoji="1" lang="ja-JP" altLang="en-US"/>
                    </a:p>
                  </a:txBody>
                  <a:tcPr/>
                </a:tc>
                <a:tc>
                  <a:txBody>
                    <a:bodyPr/>
                    <a:lstStyle/>
                    <a:p>
                      <a:pPr algn="l"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　</a:t>
                      </a: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solidFill>
                      <a:srgbClr val="E2EFDA"/>
                    </a:solidFill>
                  </a:tcPr>
                </a:tc>
                <a:tc>
                  <a:txBody>
                    <a:bodyPr/>
                    <a:lstStyle/>
                    <a:p>
                      <a:pPr algn="l"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　</a:t>
                      </a:r>
                    </a:p>
                  </a:txBody>
                  <a:tcPr marL="5931" marR="5931" marT="5931" marB="0" anchor="ctr">
                    <a:lnL>
                      <a:noFill/>
                    </a:lnL>
                    <a:lnR>
                      <a:noFill/>
                    </a:lnR>
                    <a:lnT>
                      <a:noFill/>
                    </a:lnT>
                    <a:lnB>
                      <a:noFill/>
                    </a:lnB>
                    <a:solidFill>
                      <a:srgbClr val="E2EFDA"/>
                    </a:solidFill>
                  </a:tcPr>
                </a:tc>
                <a:tc>
                  <a:txBody>
                    <a:bodyPr/>
                    <a:lstStyle/>
                    <a:p>
                      <a:pPr algn="l"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　</a:t>
                      </a:r>
                    </a:p>
                  </a:txBody>
                  <a:tcPr marL="5931" marR="5931" marT="5931" marB="0" anchor="ctr">
                    <a:lnL>
                      <a:noFill/>
                    </a:lnL>
                    <a:lnR>
                      <a:noFill/>
                    </a:lnR>
                    <a:lnT>
                      <a:noFill/>
                    </a:lnT>
                    <a:lnB>
                      <a:noFill/>
                    </a:lnB>
                    <a:solidFill>
                      <a:srgbClr val="E2EFDA"/>
                    </a:solidFill>
                  </a:tcPr>
                </a:tc>
                <a:tc>
                  <a:txBody>
                    <a:bodyPr/>
                    <a:lstStyle/>
                    <a:p>
                      <a:pPr algn="l"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　</a:t>
                      </a:r>
                    </a:p>
                  </a:txBody>
                  <a:tcPr marL="5931" marR="5931" marT="5931" marB="0" anchor="ctr">
                    <a:lnL>
                      <a:noFill/>
                    </a:lnL>
                    <a:lnR w="6350" cap="flat" cmpd="sng" algn="ctr">
                      <a:solidFill>
                        <a:srgbClr val="548235"/>
                      </a:solidFill>
                      <a:prstDash val="dot"/>
                      <a:round/>
                      <a:headEnd type="none" w="med" len="med"/>
                      <a:tailEnd type="none" w="med" len="med"/>
                    </a:lnR>
                    <a:lnT>
                      <a:noFill/>
                    </a:lnT>
                    <a:lnB>
                      <a:noFill/>
                    </a:lnB>
                    <a:solidFill>
                      <a:srgbClr val="E2EFDA"/>
                    </a:solidFill>
                  </a:tcPr>
                </a:tc>
                <a:extLst>
                  <a:ext uri="{0D108BD9-81ED-4DB2-BD59-A6C34878D82A}">
                    <a16:rowId xmlns:a16="http://schemas.microsoft.com/office/drawing/2014/main" val="2361277269"/>
                  </a:ext>
                </a:extLst>
              </a:tr>
              <a:tr h="170499">
                <a:tc vMerge="1">
                  <a:txBody>
                    <a:bodyPr/>
                    <a:lstStyle/>
                    <a:p>
                      <a:endParaRPr kumimoji="1" lang="ja-JP" altLang="en-US"/>
                    </a:p>
                  </a:txBody>
                  <a:tcPr/>
                </a:tc>
                <a:tc>
                  <a:txBody>
                    <a:bodyPr/>
                    <a:lstStyle/>
                    <a:p>
                      <a:pPr algn="l" fontAlgn="ct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死亡保障</a:t>
                      </a: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solidFill>
                      <a:srgbClr val="E2EFDA"/>
                    </a:solidFill>
                  </a:tcPr>
                </a:tc>
                <a:tc gridSpan="2">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300</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a:noFill/>
                    </a:lnL>
                    <a:lnR>
                      <a:noFill/>
                    </a:lnR>
                    <a:lnT>
                      <a:noFill/>
                    </a:lnT>
                    <a:lnB>
                      <a:noFill/>
                    </a:lnB>
                    <a:solidFill>
                      <a:srgbClr val="C6E0B4"/>
                    </a:solidFill>
                  </a:tcPr>
                </a:tc>
                <a:tc hMerge="1">
                  <a:txBody>
                    <a:bodyPr/>
                    <a:lstStyle/>
                    <a:p>
                      <a:endParaRPr kumimoji="1" lang="ja-JP" altLang="en-US"/>
                    </a:p>
                  </a:txBody>
                  <a:tcPr/>
                </a:tc>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万円</a:t>
                      </a:r>
                    </a:p>
                  </a:txBody>
                  <a:tcPr marL="5931" marR="5931" marT="5931" marB="0" anchor="ctr">
                    <a:lnL>
                      <a:noFill/>
                    </a:lnL>
                    <a:lnR>
                      <a:noFill/>
                    </a:lnR>
                    <a:lnT>
                      <a:noFill/>
                    </a:lnT>
                    <a:lnB>
                      <a:noFill/>
                    </a:lnB>
                    <a:solidFill>
                      <a:srgbClr val="E2EFDA"/>
                    </a:solidFill>
                  </a:tcPr>
                </a:tc>
                <a:extLst>
                  <a:ext uri="{0D108BD9-81ED-4DB2-BD59-A6C34878D82A}">
                    <a16:rowId xmlns:a16="http://schemas.microsoft.com/office/drawing/2014/main" val="3430272415"/>
                  </a:ext>
                </a:extLst>
              </a:tr>
              <a:tr h="170499">
                <a:tc vMerge="1">
                  <a:txBody>
                    <a:bodyPr/>
                    <a:lstStyle/>
                    <a:p>
                      <a:endParaRPr kumimoji="1" lang="ja-JP" altLang="en-US"/>
                    </a:p>
                  </a:txBody>
                  <a:tcPr/>
                </a:tc>
                <a:tc>
                  <a:txBody>
                    <a:bodyPr/>
                    <a:lstStyle/>
                    <a:p>
                      <a:pPr algn="l"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solidFill>
                      <a:srgbClr val="E2EFDA"/>
                    </a:solidFill>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　</a:t>
                      </a:r>
                    </a:p>
                  </a:txBody>
                  <a:tcPr marL="5931" marR="5931" marT="5931" marB="0" anchor="ctr">
                    <a:lnL>
                      <a:noFill/>
                    </a:lnL>
                    <a:lnR>
                      <a:noFill/>
                    </a:lnR>
                    <a:lnT>
                      <a:noFill/>
                    </a:lnT>
                    <a:lnB>
                      <a:noFill/>
                    </a:lnB>
                    <a:solidFill>
                      <a:srgbClr val="E2EFDA"/>
                    </a:solidFill>
                  </a:tcPr>
                </a:tc>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　</a:t>
                      </a:r>
                    </a:p>
                  </a:txBody>
                  <a:tcPr marL="5931" marR="5931" marT="5931" marB="0" anchor="ctr">
                    <a:lnL>
                      <a:noFill/>
                    </a:lnL>
                    <a:lnR>
                      <a:noFill/>
                    </a:lnR>
                    <a:lnT>
                      <a:noFill/>
                    </a:lnT>
                    <a:lnB>
                      <a:noFill/>
                    </a:lnB>
                    <a:solidFill>
                      <a:srgbClr val="E2EFDA"/>
                    </a:solidFill>
                  </a:tcPr>
                </a:tc>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　</a:t>
                      </a:r>
                    </a:p>
                  </a:txBody>
                  <a:tcPr marL="5931" marR="5931" marT="5931" marB="0" anchor="ctr">
                    <a:lnL>
                      <a:noFill/>
                    </a:lnL>
                    <a:lnR>
                      <a:noFill/>
                    </a:lnR>
                    <a:lnT>
                      <a:noFill/>
                    </a:lnT>
                    <a:lnB>
                      <a:noFill/>
                    </a:lnB>
                    <a:solidFill>
                      <a:srgbClr val="E2EFDA"/>
                    </a:solidFill>
                  </a:tcPr>
                </a:tc>
                <a:extLst>
                  <a:ext uri="{0D108BD9-81ED-4DB2-BD59-A6C34878D82A}">
                    <a16:rowId xmlns:a16="http://schemas.microsoft.com/office/drawing/2014/main" val="1675584107"/>
                  </a:ext>
                </a:extLst>
              </a:tr>
              <a:tr h="170499">
                <a:tc vMerge="1">
                  <a:txBody>
                    <a:bodyPr/>
                    <a:lstStyle/>
                    <a:p>
                      <a:endParaRPr kumimoji="1" lang="ja-JP" altLang="en-US"/>
                    </a:p>
                  </a:txBody>
                  <a:tcPr/>
                </a:tc>
                <a:tc>
                  <a:txBody>
                    <a:bodyPr/>
                    <a:lstStyle/>
                    <a:p>
                      <a:pPr algn="l"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入院日額</a:t>
                      </a: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solidFill>
                      <a:srgbClr val="E2EFDA"/>
                    </a:solidFill>
                  </a:tcPr>
                </a:tc>
                <a:tc>
                  <a:txBody>
                    <a:bodyPr/>
                    <a:lstStyle/>
                    <a:p>
                      <a:pPr algn="ctr" fontAlgn="ctr"/>
                      <a:r>
                        <a:rPr lang="ja-JP" altLang="en-US" sz="1200" b="1" i="0" u="none" strike="noStrike" dirty="0" smtClean="0">
                          <a:solidFill>
                            <a:srgbClr val="375623"/>
                          </a:solidFill>
                          <a:effectLst/>
                          <a:latin typeface="メイリオ" panose="020B0604030504040204" pitchFamily="50" charset="-128"/>
                          <a:ea typeface="メイリオ" panose="020B0604030504040204" pitchFamily="50" charset="-128"/>
                        </a:rPr>
                        <a:t>　　　</a:t>
                      </a: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3,000</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a:noFill/>
                    </a:lnL>
                    <a:lnR>
                      <a:noFill/>
                    </a:lnR>
                    <a:lnT>
                      <a:noFill/>
                    </a:lnT>
                    <a:lnB>
                      <a:noFill/>
                    </a:lnB>
                    <a:solidFill>
                      <a:srgbClr val="C6E0B4"/>
                    </a:solidFill>
                  </a:tcPr>
                </a:tc>
                <a:tc>
                  <a:txBody>
                    <a:bodyPr/>
                    <a:lstStyle/>
                    <a:p>
                      <a:pPr algn="ctr" fontAlgn="ct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　</a:t>
                      </a:r>
                    </a:p>
                  </a:txBody>
                  <a:tcPr marL="5931" marR="5931" marT="5931" marB="0" anchor="ctr">
                    <a:lnL>
                      <a:noFill/>
                    </a:lnL>
                    <a:lnR>
                      <a:noFill/>
                    </a:lnR>
                    <a:lnT>
                      <a:noFill/>
                    </a:lnT>
                    <a:lnB>
                      <a:noFill/>
                    </a:lnB>
                    <a:solidFill>
                      <a:srgbClr val="C6E0B4"/>
                    </a:solidFill>
                  </a:tcPr>
                </a:tc>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円</a:t>
                      </a:r>
                    </a:p>
                  </a:txBody>
                  <a:tcPr marL="5931" marR="5931" marT="5931" marB="0" anchor="ctr">
                    <a:lnL>
                      <a:noFill/>
                    </a:lnL>
                    <a:lnR>
                      <a:noFill/>
                    </a:lnR>
                    <a:lnT>
                      <a:noFill/>
                    </a:lnT>
                    <a:lnB>
                      <a:noFill/>
                    </a:lnB>
                    <a:solidFill>
                      <a:srgbClr val="E2EFDA"/>
                    </a:solidFill>
                  </a:tcPr>
                </a:tc>
                <a:extLst>
                  <a:ext uri="{0D108BD9-81ED-4DB2-BD59-A6C34878D82A}">
                    <a16:rowId xmlns:a16="http://schemas.microsoft.com/office/drawing/2014/main" val="3582008043"/>
                  </a:ext>
                </a:extLst>
              </a:tr>
              <a:tr h="170499">
                <a:tc vMerge="1">
                  <a:txBody>
                    <a:bodyPr/>
                    <a:lstStyle/>
                    <a:p>
                      <a:endParaRPr kumimoji="1" lang="ja-JP" altLang="en-US"/>
                    </a:p>
                  </a:txBody>
                  <a:tcPr/>
                </a:tc>
                <a:tc>
                  <a:txBody>
                    <a:bodyPr/>
                    <a:lstStyle/>
                    <a:p>
                      <a:pPr algn="l"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　</a:t>
                      </a:r>
                    </a:p>
                  </a:txBody>
                  <a:tcPr marL="5931" marR="5931" marT="5931" marB="0" anchor="ctr">
                    <a:lnL w="6350" cap="flat" cmpd="sng" algn="ctr">
                      <a:solidFill>
                        <a:srgbClr val="548235"/>
                      </a:solidFill>
                      <a:prstDash val="dot"/>
                      <a:round/>
                      <a:headEnd type="none" w="med" len="med"/>
                      <a:tailEnd type="none" w="med" len="med"/>
                    </a:lnL>
                    <a:lnR>
                      <a:noFill/>
                    </a:lnR>
                    <a:lnT>
                      <a:noFill/>
                    </a:lnT>
                    <a:lnB w="12700" cap="flat" cmpd="sng" algn="ctr">
                      <a:solidFill>
                        <a:srgbClr val="548235"/>
                      </a:solidFill>
                      <a:prstDash val="solid"/>
                      <a:round/>
                      <a:headEnd type="none" w="med" len="med"/>
                      <a:tailEnd type="none" w="med" len="med"/>
                    </a:lnB>
                    <a:solidFill>
                      <a:srgbClr val="E2EFDA"/>
                    </a:solidFill>
                  </a:tcPr>
                </a:tc>
                <a:tc>
                  <a:txBody>
                    <a:bodyPr/>
                    <a:lstStyle/>
                    <a:p>
                      <a:pPr algn="l" fontAlgn="ctr"/>
                      <a:r>
                        <a:rPr lang="ja-JP" altLang="en-US" sz="1200" b="1" i="0" u="none" strike="noStrike" dirty="0">
                          <a:solidFill>
                            <a:srgbClr val="000000"/>
                          </a:solidFill>
                          <a:effectLst/>
                          <a:latin typeface="メイリオ" panose="020B0604030504040204" pitchFamily="50" charset="-128"/>
                          <a:ea typeface="メイリオ" panose="020B0604030504040204" pitchFamily="50" charset="-128"/>
                        </a:rPr>
                        <a:t>　</a:t>
                      </a:r>
                    </a:p>
                  </a:txBody>
                  <a:tcPr marL="5931" marR="5931" marT="5931" marB="0" anchor="ctr">
                    <a:lnL>
                      <a:noFill/>
                    </a:lnL>
                    <a:lnR>
                      <a:noFill/>
                    </a:lnR>
                    <a:lnT>
                      <a:noFill/>
                    </a:lnT>
                    <a:lnB w="12700" cap="flat" cmpd="sng" algn="ctr">
                      <a:solidFill>
                        <a:srgbClr val="548235"/>
                      </a:solidFill>
                      <a:prstDash val="solid"/>
                      <a:round/>
                      <a:headEnd type="none" w="med" len="med"/>
                      <a:tailEnd type="none" w="med" len="med"/>
                    </a:lnB>
                    <a:solidFill>
                      <a:srgbClr val="E2EFDA"/>
                    </a:solidFill>
                  </a:tcPr>
                </a:tc>
                <a:tc>
                  <a:txBody>
                    <a:bodyPr/>
                    <a:lstStyle/>
                    <a:p>
                      <a:pPr algn="l"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　</a:t>
                      </a:r>
                    </a:p>
                  </a:txBody>
                  <a:tcPr marL="5931" marR="5931" marT="5931" marB="0" anchor="ctr">
                    <a:lnL>
                      <a:noFill/>
                    </a:lnL>
                    <a:lnR>
                      <a:noFill/>
                    </a:lnR>
                    <a:lnT>
                      <a:noFill/>
                    </a:lnT>
                    <a:lnB w="12700" cap="flat" cmpd="sng" algn="ctr">
                      <a:solidFill>
                        <a:srgbClr val="548235"/>
                      </a:solidFill>
                      <a:prstDash val="solid"/>
                      <a:round/>
                      <a:headEnd type="none" w="med" len="med"/>
                      <a:tailEnd type="none" w="med" len="med"/>
                    </a:lnB>
                    <a:solidFill>
                      <a:srgbClr val="E2EFDA"/>
                    </a:solidFill>
                  </a:tcPr>
                </a:tc>
                <a:tc>
                  <a:txBody>
                    <a:bodyPr/>
                    <a:lstStyle/>
                    <a:p>
                      <a:pPr algn="ctr" fontAlgn="ctr"/>
                      <a:r>
                        <a:rPr lang="ja-JP" altLang="en-US" sz="1200" b="1" i="0" u="none" strike="noStrike">
                          <a:solidFill>
                            <a:srgbClr val="000000"/>
                          </a:solidFill>
                          <a:effectLst/>
                          <a:latin typeface="メイリオ" panose="020B0604030504040204" pitchFamily="50" charset="-128"/>
                          <a:ea typeface="メイリオ" panose="020B0604030504040204" pitchFamily="50" charset="-128"/>
                        </a:rPr>
                        <a:t>　</a:t>
                      </a:r>
                    </a:p>
                  </a:txBody>
                  <a:tcPr marL="5931" marR="5931" marT="5931" marB="0" anchor="ctr">
                    <a:lnL>
                      <a:noFill/>
                    </a:lnL>
                    <a:lnR w="6350" cap="flat" cmpd="sng" algn="ctr">
                      <a:solidFill>
                        <a:srgbClr val="548235"/>
                      </a:solidFill>
                      <a:prstDash val="dot"/>
                      <a:round/>
                      <a:headEnd type="none" w="med" len="med"/>
                      <a:tailEnd type="none" w="med" len="med"/>
                    </a:lnR>
                    <a:lnT>
                      <a:noFill/>
                    </a:lnT>
                    <a:lnB w="12700" cap="flat" cmpd="sng" algn="ctr">
                      <a:solidFill>
                        <a:srgbClr val="548235"/>
                      </a:solidFill>
                      <a:prstDash val="solid"/>
                      <a:round/>
                      <a:headEnd type="none" w="med" len="med"/>
                      <a:tailEnd type="none" w="med" len="med"/>
                    </a:lnB>
                    <a:solidFill>
                      <a:srgbClr val="E2EFDA"/>
                    </a:solidFill>
                  </a:tcPr>
                </a:tc>
                <a:extLst>
                  <a:ext uri="{0D108BD9-81ED-4DB2-BD59-A6C34878D82A}">
                    <a16:rowId xmlns:a16="http://schemas.microsoft.com/office/drawing/2014/main" val="2483241576"/>
                  </a:ext>
                </a:extLst>
              </a:tr>
              <a:tr h="170499">
                <a:tc>
                  <a:txBody>
                    <a:bodyPr/>
                    <a:lstStyle/>
                    <a:p>
                      <a:pPr algn="ctr" fontAlgn="ct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死亡</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w="12700" cap="flat" cmpd="sng" algn="ctr">
                      <a:solidFill>
                        <a:srgbClr val="548235"/>
                      </a:solidFill>
                      <a:prstDash val="solid"/>
                      <a:round/>
                      <a:headEnd type="none" w="med" len="med"/>
                      <a:tailEnd type="none" w="med" len="med"/>
                    </a:lnT>
                    <a:lnB>
                      <a:noFill/>
                    </a:lnB>
                    <a:solidFill>
                      <a:srgbClr val="E2EFDA"/>
                    </a:solidFill>
                  </a:tcPr>
                </a:tc>
                <a:tc gridSpan="3">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300</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w="6350" cap="flat" cmpd="sng" algn="ctr">
                      <a:solidFill>
                        <a:srgbClr val="548235"/>
                      </a:solidFill>
                      <a:prstDash val="dot"/>
                      <a:round/>
                      <a:headEnd type="none" w="med" len="med"/>
                      <a:tailEnd type="none" w="med" len="med"/>
                    </a:lnL>
                    <a:lnR>
                      <a:noFill/>
                    </a:lnR>
                    <a:lnT w="12700" cap="flat" cmpd="sng" algn="ctr">
                      <a:solidFill>
                        <a:srgbClr val="548235"/>
                      </a:solidFill>
                      <a:prstDash val="solid"/>
                      <a:round/>
                      <a:headEnd type="none" w="med" len="med"/>
                      <a:tailEnd type="none" w="med" len="med"/>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万円</a:t>
                      </a:r>
                    </a:p>
                  </a:txBody>
                  <a:tcPr marL="5931" marR="5931" marT="5931" marB="0" anchor="ctr">
                    <a:lnL>
                      <a:noFill/>
                    </a:lnL>
                    <a:lnR w="6350" cap="flat" cmpd="sng" algn="ctr">
                      <a:solidFill>
                        <a:srgbClr val="548235"/>
                      </a:solidFill>
                      <a:prstDash val="dot"/>
                      <a:round/>
                      <a:headEnd type="none" w="med" len="med"/>
                      <a:tailEnd type="none" w="med" len="med"/>
                    </a:lnR>
                    <a:lnT w="12700" cap="flat" cmpd="sng" algn="ctr">
                      <a:solidFill>
                        <a:srgbClr val="548235"/>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2326833302"/>
                  </a:ext>
                </a:extLst>
              </a:tr>
              <a:tr h="170499">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不慮の事故による死亡</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tcPr>
                </a:tc>
                <a:tc gridSpan="3">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600</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万円</a:t>
                      </a:r>
                    </a:p>
                  </a:txBody>
                  <a:tcPr marL="5931" marR="5931" marT="5931" marB="0" anchor="ctr">
                    <a:lnL>
                      <a:noFill/>
                    </a:lnL>
                    <a:lnR w="6350" cap="flat" cmpd="sng" algn="ctr">
                      <a:solidFill>
                        <a:srgbClr val="548235"/>
                      </a:solidFill>
                      <a:prstDash val="dot"/>
                      <a:round/>
                      <a:headEnd type="none" w="med" len="med"/>
                      <a:tailEnd type="none" w="med" len="med"/>
                    </a:lnR>
                    <a:lnT>
                      <a:noFill/>
                    </a:lnT>
                    <a:lnB>
                      <a:noFill/>
                    </a:lnB>
                  </a:tcPr>
                </a:tc>
                <a:extLst>
                  <a:ext uri="{0D108BD9-81ED-4DB2-BD59-A6C34878D82A}">
                    <a16:rowId xmlns:a16="http://schemas.microsoft.com/office/drawing/2014/main" val="4182390601"/>
                  </a:ext>
                </a:extLst>
              </a:tr>
              <a:tr h="170499">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不慮の事故による身体障害</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solidFill>
                      <a:srgbClr val="E2EFDA"/>
                    </a:solidFill>
                  </a:tcPr>
                </a:tc>
                <a:tc>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12</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solidFill>
                      <a:srgbClr val="E2EFDA"/>
                    </a:solidFill>
                  </a:tcPr>
                </a:tc>
                <a:tc>
                  <a:txBody>
                    <a:bodyPr/>
                    <a:lstStyle/>
                    <a:p>
                      <a:pPr algn="ctr" fontAlgn="ct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a:t>
                      </a:r>
                    </a:p>
                  </a:txBody>
                  <a:tcPr marL="5931" marR="5931" marT="5931" marB="0" anchor="ctr">
                    <a:lnL>
                      <a:noFill/>
                    </a:lnL>
                    <a:lnR>
                      <a:noFill/>
                    </a:lnR>
                    <a:lnT>
                      <a:noFill/>
                    </a:lnT>
                    <a:lnB>
                      <a:noFill/>
                    </a:lnB>
                    <a:solidFill>
                      <a:srgbClr val="E2EFDA"/>
                    </a:solidFill>
                  </a:tcPr>
                </a:tc>
                <a:tc>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300</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a:noFill/>
                    </a:lnL>
                    <a:lnR>
                      <a:noFill/>
                    </a:lnR>
                    <a:lnT>
                      <a:noFill/>
                    </a:lnT>
                    <a:lnB>
                      <a:noFill/>
                    </a:lnB>
                    <a:solidFill>
                      <a:srgbClr val="E2EFDA"/>
                    </a:solidFill>
                  </a:tcPr>
                </a:tc>
                <a:tc>
                  <a:txBody>
                    <a:bodyPr/>
                    <a:lstStyle/>
                    <a:p>
                      <a:pPr algn="l"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万円</a:t>
                      </a:r>
                    </a:p>
                  </a:txBody>
                  <a:tcPr marL="5931" marR="5931" marT="5931" marB="0" anchor="ctr">
                    <a:lnL>
                      <a:noFill/>
                    </a:lnL>
                    <a:lnR w="6350" cap="flat" cmpd="sng" algn="ctr">
                      <a:solidFill>
                        <a:srgbClr val="548235"/>
                      </a:solidFill>
                      <a:prstDash val="dot"/>
                      <a:round/>
                      <a:headEnd type="none" w="med" len="med"/>
                      <a:tailEnd type="none" w="med" len="med"/>
                    </a:lnR>
                    <a:lnT>
                      <a:noFill/>
                    </a:lnT>
                    <a:lnB>
                      <a:noFill/>
                    </a:lnB>
                    <a:solidFill>
                      <a:srgbClr val="E2EFDA"/>
                    </a:solidFill>
                  </a:tcPr>
                </a:tc>
                <a:extLst>
                  <a:ext uri="{0D108BD9-81ED-4DB2-BD59-A6C34878D82A}">
                    <a16:rowId xmlns:a16="http://schemas.microsoft.com/office/drawing/2014/main" val="2957294129"/>
                  </a:ext>
                </a:extLst>
              </a:tr>
              <a:tr h="170499">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病気による入院</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tcPr>
                </a:tc>
                <a:tc gridSpan="3">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3,000</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円</a:t>
                      </a:r>
                      <a:r>
                        <a:rPr lang="en-US" altLang="ja-JP" sz="1200" b="1" i="0" u="none" strike="noStrike">
                          <a:solidFill>
                            <a:srgbClr val="375623"/>
                          </a:solidFill>
                          <a:effectLst/>
                          <a:latin typeface="メイリオ" panose="020B0604030504040204" pitchFamily="50" charset="-128"/>
                          <a:ea typeface="メイリオ" panose="020B0604030504040204" pitchFamily="50" charset="-128"/>
                        </a:rPr>
                        <a:t>/</a:t>
                      </a: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日</a:t>
                      </a:r>
                    </a:p>
                  </a:txBody>
                  <a:tcPr marL="5931" marR="5931" marT="5931" marB="0" anchor="ctr">
                    <a:lnL>
                      <a:noFill/>
                    </a:lnL>
                    <a:lnR w="6350" cap="flat" cmpd="sng" algn="ctr">
                      <a:solidFill>
                        <a:srgbClr val="548235"/>
                      </a:solidFill>
                      <a:prstDash val="dot"/>
                      <a:round/>
                      <a:headEnd type="none" w="med" len="med"/>
                      <a:tailEnd type="none" w="med" len="med"/>
                    </a:lnR>
                    <a:lnT>
                      <a:noFill/>
                    </a:lnT>
                    <a:lnB>
                      <a:noFill/>
                    </a:lnB>
                  </a:tcPr>
                </a:tc>
                <a:extLst>
                  <a:ext uri="{0D108BD9-81ED-4DB2-BD59-A6C34878D82A}">
                    <a16:rowId xmlns:a16="http://schemas.microsoft.com/office/drawing/2014/main" val="1670362082"/>
                  </a:ext>
                </a:extLst>
              </a:tr>
              <a:tr h="170499">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不慮の事故による入院</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solidFill>
                      <a:srgbClr val="E2EFDA"/>
                    </a:solidFill>
                  </a:tcPr>
                </a:tc>
                <a:tc gridSpan="3">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3,000</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円</a:t>
                      </a:r>
                      <a:r>
                        <a:rPr lang="en-US" altLang="ja-JP" sz="1200" b="1" i="0" u="none" strike="noStrike">
                          <a:solidFill>
                            <a:srgbClr val="375623"/>
                          </a:solidFill>
                          <a:effectLst/>
                          <a:latin typeface="メイリオ" panose="020B0604030504040204" pitchFamily="50" charset="-128"/>
                          <a:ea typeface="メイリオ" panose="020B0604030504040204" pitchFamily="50" charset="-128"/>
                        </a:rPr>
                        <a:t>/</a:t>
                      </a: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日</a:t>
                      </a:r>
                    </a:p>
                  </a:txBody>
                  <a:tcPr marL="5931" marR="5931" marT="5931" marB="0" anchor="ctr">
                    <a:lnL>
                      <a:noFill/>
                    </a:lnL>
                    <a:lnR w="6350" cap="flat" cmpd="sng" algn="ctr">
                      <a:solidFill>
                        <a:srgbClr val="548235"/>
                      </a:solidFill>
                      <a:prstDash val="dot"/>
                      <a:round/>
                      <a:headEnd type="none" w="med" len="med"/>
                      <a:tailEnd type="none" w="med" len="med"/>
                    </a:lnR>
                    <a:lnT>
                      <a:noFill/>
                    </a:lnT>
                    <a:lnB>
                      <a:noFill/>
                    </a:lnB>
                    <a:solidFill>
                      <a:srgbClr val="E2EFDA"/>
                    </a:solidFill>
                  </a:tcPr>
                </a:tc>
                <a:extLst>
                  <a:ext uri="{0D108BD9-81ED-4DB2-BD59-A6C34878D82A}">
                    <a16:rowId xmlns:a16="http://schemas.microsoft.com/office/drawing/2014/main" val="44435952"/>
                  </a:ext>
                </a:extLst>
              </a:tr>
              <a:tr h="170499">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五大成人病による入院</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tcPr>
                </a:tc>
                <a:tc gridSpan="3">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3,000</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円</a:t>
                      </a:r>
                      <a:r>
                        <a:rPr lang="en-US" altLang="ja-JP" sz="1200" b="1" i="0" u="none" strike="noStrike">
                          <a:solidFill>
                            <a:srgbClr val="375623"/>
                          </a:solidFill>
                          <a:effectLst/>
                          <a:latin typeface="メイリオ" panose="020B0604030504040204" pitchFamily="50" charset="-128"/>
                          <a:ea typeface="メイリオ" panose="020B0604030504040204" pitchFamily="50" charset="-128"/>
                        </a:rPr>
                        <a:t>/</a:t>
                      </a: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日</a:t>
                      </a:r>
                    </a:p>
                  </a:txBody>
                  <a:tcPr marL="5931" marR="5931" marT="5931" marB="0" anchor="ctr">
                    <a:lnL>
                      <a:noFill/>
                    </a:lnL>
                    <a:lnR w="6350" cap="flat" cmpd="sng" algn="ctr">
                      <a:solidFill>
                        <a:srgbClr val="548235"/>
                      </a:solidFill>
                      <a:prstDash val="dot"/>
                      <a:round/>
                      <a:headEnd type="none" w="med" len="med"/>
                      <a:tailEnd type="none" w="med" len="med"/>
                    </a:lnR>
                    <a:lnT>
                      <a:noFill/>
                    </a:lnT>
                    <a:lnB>
                      <a:noFill/>
                    </a:lnB>
                  </a:tcPr>
                </a:tc>
                <a:extLst>
                  <a:ext uri="{0D108BD9-81ED-4DB2-BD59-A6C34878D82A}">
                    <a16:rowId xmlns:a16="http://schemas.microsoft.com/office/drawing/2014/main" val="628765417"/>
                  </a:ext>
                </a:extLst>
              </a:tr>
              <a:tr h="170499">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病気による退院後の通院</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solidFill>
                      <a:srgbClr val="E2EFDA"/>
                    </a:solidFill>
                  </a:tcPr>
                </a:tc>
                <a:tc gridSpan="3">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1,500</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円</a:t>
                      </a:r>
                      <a:r>
                        <a:rPr lang="en-US" altLang="ja-JP" sz="1200" b="1" i="0" u="none" strike="noStrike">
                          <a:solidFill>
                            <a:srgbClr val="375623"/>
                          </a:solidFill>
                          <a:effectLst/>
                          <a:latin typeface="メイリオ" panose="020B0604030504040204" pitchFamily="50" charset="-128"/>
                          <a:ea typeface="メイリオ" panose="020B0604030504040204" pitchFamily="50" charset="-128"/>
                        </a:rPr>
                        <a:t>/</a:t>
                      </a: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日</a:t>
                      </a:r>
                    </a:p>
                  </a:txBody>
                  <a:tcPr marL="5931" marR="5931" marT="5931" marB="0" anchor="ctr">
                    <a:lnL>
                      <a:noFill/>
                    </a:lnL>
                    <a:lnR w="6350" cap="flat" cmpd="sng" algn="ctr">
                      <a:solidFill>
                        <a:srgbClr val="548235"/>
                      </a:solidFill>
                      <a:prstDash val="dot"/>
                      <a:round/>
                      <a:headEnd type="none" w="med" len="med"/>
                      <a:tailEnd type="none" w="med" len="med"/>
                    </a:lnR>
                    <a:lnT>
                      <a:noFill/>
                    </a:lnT>
                    <a:lnB>
                      <a:noFill/>
                    </a:lnB>
                    <a:solidFill>
                      <a:srgbClr val="E2EFDA"/>
                    </a:solidFill>
                  </a:tcPr>
                </a:tc>
                <a:extLst>
                  <a:ext uri="{0D108BD9-81ED-4DB2-BD59-A6C34878D82A}">
                    <a16:rowId xmlns:a16="http://schemas.microsoft.com/office/drawing/2014/main" val="2163090157"/>
                  </a:ext>
                </a:extLst>
              </a:tr>
              <a:tr h="170499">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不慮の事故による通院</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tcPr>
                </a:tc>
                <a:tc gridSpan="3">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1,500</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円</a:t>
                      </a:r>
                      <a:r>
                        <a:rPr lang="en-US" altLang="ja-JP" sz="1200" b="1" i="0" u="none" strike="noStrike">
                          <a:solidFill>
                            <a:srgbClr val="375623"/>
                          </a:solidFill>
                          <a:effectLst/>
                          <a:latin typeface="メイリオ" panose="020B0604030504040204" pitchFamily="50" charset="-128"/>
                          <a:ea typeface="メイリオ" panose="020B0604030504040204" pitchFamily="50" charset="-128"/>
                        </a:rPr>
                        <a:t>/</a:t>
                      </a: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日</a:t>
                      </a:r>
                    </a:p>
                  </a:txBody>
                  <a:tcPr marL="5931" marR="5931" marT="5931" marB="0" anchor="ctr">
                    <a:lnL>
                      <a:noFill/>
                    </a:lnL>
                    <a:lnR w="6350" cap="flat" cmpd="sng" algn="ctr">
                      <a:solidFill>
                        <a:srgbClr val="548235"/>
                      </a:solidFill>
                      <a:prstDash val="dot"/>
                      <a:round/>
                      <a:headEnd type="none" w="med" len="med"/>
                      <a:tailEnd type="none" w="med" len="med"/>
                    </a:lnR>
                    <a:lnT>
                      <a:noFill/>
                    </a:lnT>
                    <a:lnB>
                      <a:noFill/>
                    </a:lnB>
                  </a:tcPr>
                </a:tc>
                <a:extLst>
                  <a:ext uri="{0D108BD9-81ED-4DB2-BD59-A6C34878D82A}">
                    <a16:rowId xmlns:a16="http://schemas.microsoft.com/office/drawing/2014/main" val="3104903358"/>
                  </a:ext>
                </a:extLst>
              </a:tr>
              <a:tr h="335641">
                <a:tc>
                  <a:txBody>
                    <a:bodyPr/>
                    <a:lstStyle/>
                    <a:p>
                      <a:pPr algn="ctr" fontAlgn="ctr"/>
                      <a:r>
                        <a:rPr lang="ja-JP" altLang="en-US" sz="1200" b="1" i="0" u="none" strike="noStrike" dirty="0" smtClean="0">
                          <a:solidFill>
                            <a:srgbClr val="375623"/>
                          </a:solidFill>
                          <a:effectLst/>
                          <a:latin typeface="メイリオ" panose="020B0604030504040204" pitchFamily="50" charset="-128"/>
                          <a:ea typeface="メイリオ" panose="020B0604030504040204" pitchFamily="50" charset="-128"/>
                        </a:rPr>
                        <a:t>手術（</a:t>
                      </a:r>
                      <a:r>
                        <a:rPr lang="en-US" altLang="ja-JP" sz="1200" b="1" i="0" u="none" strike="noStrike" dirty="0">
                          <a:solidFill>
                            <a:srgbClr val="375623"/>
                          </a:solidFill>
                          <a:effectLst/>
                          <a:latin typeface="メイリオ" panose="020B0604030504040204" pitchFamily="50" charset="-128"/>
                          <a:ea typeface="メイリオ" panose="020B0604030504040204" pitchFamily="50" charset="-128"/>
                        </a:rPr>
                        <a:t>154</a:t>
                      </a: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種類の倍率に応じて</a:t>
                      </a:r>
                      <a:r>
                        <a:rPr lang="en-US" altLang="ja-JP" sz="1200" b="1" i="0" u="none" strike="noStrike" dirty="0">
                          <a:solidFill>
                            <a:srgbClr val="375623"/>
                          </a:solidFill>
                          <a:effectLst/>
                          <a:latin typeface="メイリオ" panose="020B0604030504040204" pitchFamily="50" charset="-128"/>
                          <a:ea typeface="メイリオ" panose="020B0604030504040204" pitchFamily="50" charset="-128"/>
                        </a:rPr>
                        <a:t>1</a:t>
                      </a: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回あたり）</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solidFill>
                      <a:srgbClr val="E2EFDA"/>
                    </a:solidFill>
                  </a:tcPr>
                </a:tc>
                <a:tc>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3</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solidFill>
                      <a:srgbClr val="E2EFDA"/>
                    </a:solidFill>
                  </a:tcPr>
                </a:tc>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a:t>
                      </a:r>
                    </a:p>
                  </a:txBody>
                  <a:tcPr marL="5931" marR="5931" marT="5931" marB="0" anchor="ctr">
                    <a:lnL>
                      <a:noFill/>
                    </a:lnL>
                    <a:lnR>
                      <a:noFill/>
                    </a:lnR>
                    <a:lnT>
                      <a:noFill/>
                    </a:lnT>
                    <a:lnB>
                      <a:noFill/>
                    </a:lnB>
                    <a:solidFill>
                      <a:srgbClr val="E2EFDA"/>
                    </a:solidFill>
                  </a:tcPr>
                </a:tc>
                <a:tc>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12</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a:noFill/>
                    </a:lnL>
                    <a:lnR>
                      <a:noFill/>
                    </a:lnR>
                    <a:lnT>
                      <a:noFill/>
                    </a:lnT>
                    <a:lnB>
                      <a:noFill/>
                    </a:lnB>
                    <a:solidFill>
                      <a:srgbClr val="E2EFDA"/>
                    </a:solidFill>
                  </a:tcPr>
                </a:tc>
                <a:tc>
                  <a:txBody>
                    <a:bodyPr/>
                    <a:lstStyle/>
                    <a:p>
                      <a:pPr algn="l"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万円</a:t>
                      </a:r>
                    </a:p>
                  </a:txBody>
                  <a:tcPr marL="5931" marR="5931" marT="5931" marB="0" anchor="ctr">
                    <a:lnL>
                      <a:noFill/>
                    </a:lnL>
                    <a:lnR w="6350" cap="flat" cmpd="sng" algn="ctr">
                      <a:solidFill>
                        <a:srgbClr val="548235"/>
                      </a:solidFill>
                      <a:prstDash val="dot"/>
                      <a:round/>
                      <a:headEnd type="none" w="med" len="med"/>
                      <a:tailEnd type="none" w="med" len="med"/>
                    </a:lnR>
                    <a:lnT>
                      <a:noFill/>
                    </a:lnT>
                    <a:lnB>
                      <a:noFill/>
                    </a:lnB>
                    <a:solidFill>
                      <a:srgbClr val="E2EFDA"/>
                    </a:solidFill>
                  </a:tcPr>
                </a:tc>
                <a:extLst>
                  <a:ext uri="{0D108BD9-81ED-4DB2-BD59-A6C34878D82A}">
                    <a16:rowId xmlns:a16="http://schemas.microsoft.com/office/drawing/2014/main" val="2839760421"/>
                  </a:ext>
                </a:extLst>
              </a:tr>
              <a:tr h="335641">
                <a:tc>
                  <a:txBody>
                    <a:bodyPr/>
                    <a:lstStyle/>
                    <a:p>
                      <a:pPr algn="ctr" fontAlgn="ctr"/>
                      <a:r>
                        <a:rPr lang="ja-JP" altLang="en-US" sz="1200" b="1" i="0" u="none" strike="noStrike" dirty="0" err="1">
                          <a:solidFill>
                            <a:srgbClr val="375623"/>
                          </a:solidFill>
                          <a:effectLst/>
                          <a:latin typeface="メイリオ" panose="020B0604030504040204" pitchFamily="50" charset="-128"/>
                          <a:ea typeface="メイリオ" panose="020B0604030504040204" pitchFamily="50" charset="-128"/>
                        </a:rPr>
                        <a:t>傷病障がい</a:t>
                      </a:r>
                      <a:r>
                        <a:rPr lang="en-US" altLang="ja-JP" sz="1200" b="1" i="0" u="none" strike="noStrike" dirty="0">
                          <a:solidFill>
                            <a:srgbClr val="375623"/>
                          </a:solidFill>
                          <a:effectLst/>
                          <a:latin typeface="メイリオ" panose="020B0604030504040204" pitchFamily="50" charset="-128"/>
                          <a:ea typeface="メイリオ" panose="020B0604030504040204" pitchFamily="50" charset="-128"/>
                        </a:rPr>
                        <a:t>/</a:t>
                      </a: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肝</a:t>
                      </a:r>
                      <a:r>
                        <a:rPr lang="ja-JP" altLang="en-US" sz="1200" b="1" i="0" u="none" strike="noStrike" dirty="0" smtClean="0">
                          <a:solidFill>
                            <a:srgbClr val="375623"/>
                          </a:solidFill>
                          <a:effectLst/>
                          <a:latin typeface="メイリオ" panose="020B0604030504040204" pitchFamily="50" charset="-128"/>
                          <a:ea typeface="メイリオ" panose="020B0604030504040204" pitchFamily="50" charset="-128"/>
                        </a:rPr>
                        <a:t>硬変</a:t>
                      </a:r>
                      <a:endPar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endParaRPr>
                    </a:p>
                    <a:p>
                      <a:pPr algn="ctr" fontAlgn="ctr"/>
                      <a:r>
                        <a:rPr lang="ja-JP" altLang="en-US" sz="1200" b="1" i="0" u="none" strike="noStrike" dirty="0" smtClean="0">
                          <a:solidFill>
                            <a:srgbClr val="375623"/>
                          </a:solidFill>
                          <a:effectLst/>
                          <a:latin typeface="メイリオ" panose="020B0604030504040204" pitchFamily="50" charset="-128"/>
                          <a:ea typeface="メイリオ" panose="020B0604030504040204" pitchFamily="50" charset="-128"/>
                        </a:rPr>
                        <a:t>また</a:t>
                      </a: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は慢性膵炎と診断</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tcPr>
                </a:tc>
                <a:tc gridSpan="3">
                  <a:txBody>
                    <a:bodyPr/>
                    <a:lstStyle/>
                    <a:p>
                      <a:pPr algn="ctr" fontAlgn="ctr"/>
                      <a:r>
                        <a:rPr lang="en-US" altLang="ja-JP" sz="1200" b="1" i="0" u="none" strike="noStrike" dirty="0">
                          <a:solidFill>
                            <a:srgbClr val="375623"/>
                          </a:solidFill>
                          <a:effectLst/>
                          <a:latin typeface="メイリオ" panose="020B0604030504040204" pitchFamily="50" charset="-128"/>
                          <a:ea typeface="メイリオ" panose="020B0604030504040204" pitchFamily="50" charset="-128"/>
                        </a:rPr>
                        <a:t>50</a:t>
                      </a: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万円</a:t>
                      </a:r>
                    </a:p>
                  </a:txBody>
                  <a:tcPr marL="5931" marR="5931" marT="5931" marB="0" anchor="ctr">
                    <a:lnL>
                      <a:noFill/>
                    </a:lnL>
                    <a:lnR w="6350" cap="flat" cmpd="sng" algn="ctr">
                      <a:solidFill>
                        <a:srgbClr val="548235"/>
                      </a:solidFill>
                      <a:prstDash val="dot"/>
                      <a:round/>
                      <a:headEnd type="none" w="med" len="med"/>
                      <a:tailEnd type="none" w="med" len="med"/>
                    </a:lnR>
                    <a:lnT>
                      <a:noFill/>
                    </a:lnT>
                    <a:lnB>
                      <a:noFill/>
                    </a:lnB>
                  </a:tcPr>
                </a:tc>
                <a:extLst>
                  <a:ext uri="{0D108BD9-81ED-4DB2-BD59-A6C34878D82A}">
                    <a16:rowId xmlns:a16="http://schemas.microsoft.com/office/drawing/2014/main" val="2667107931"/>
                  </a:ext>
                </a:extLst>
              </a:tr>
              <a:tr h="170499">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ドナー共済金</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solidFill>
                      <a:srgbClr val="E2EFDA"/>
                    </a:solidFill>
                  </a:tcPr>
                </a:tc>
                <a:tc gridSpan="3">
                  <a:txBody>
                    <a:bodyPr/>
                    <a:lstStyle/>
                    <a:p>
                      <a:pPr algn="ctr" fontAlgn="ctr"/>
                      <a:r>
                        <a:rPr lang="en-US" altLang="ja-JP" sz="1200" b="1" i="0" u="none" strike="noStrike" dirty="0">
                          <a:solidFill>
                            <a:srgbClr val="375623"/>
                          </a:solidFill>
                          <a:effectLst/>
                          <a:latin typeface="メイリオ" panose="020B0604030504040204" pitchFamily="50" charset="-128"/>
                          <a:ea typeface="メイリオ" panose="020B0604030504040204" pitchFamily="50" charset="-128"/>
                        </a:rPr>
                        <a:t>10</a:t>
                      </a: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万円</a:t>
                      </a:r>
                    </a:p>
                  </a:txBody>
                  <a:tcPr marL="5931" marR="5931" marT="5931" marB="0" anchor="ctr">
                    <a:lnL>
                      <a:noFill/>
                    </a:lnL>
                    <a:lnR w="6350" cap="flat" cmpd="sng" algn="ctr">
                      <a:solidFill>
                        <a:srgbClr val="548235"/>
                      </a:solidFill>
                      <a:prstDash val="dot"/>
                      <a:round/>
                      <a:headEnd type="none" w="med" len="med"/>
                      <a:tailEnd type="none" w="med" len="med"/>
                    </a:lnR>
                    <a:lnT>
                      <a:noFill/>
                    </a:lnT>
                    <a:lnB>
                      <a:noFill/>
                    </a:lnB>
                    <a:solidFill>
                      <a:srgbClr val="E2EFDA"/>
                    </a:solidFill>
                  </a:tcPr>
                </a:tc>
                <a:extLst>
                  <a:ext uri="{0D108BD9-81ED-4DB2-BD59-A6C34878D82A}">
                    <a16:rowId xmlns:a16="http://schemas.microsoft.com/office/drawing/2014/main" val="1214043597"/>
                  </a:ext>
                </a:extLst>
              </a:tr>
              <a:tr h="171280">
                <a:tc>
                  <a:txBody>
                    <a:bodyPr/>
                    <a:lstStyle/>
                    <a:p>
                      <a:pPr algn="ctr" fontAlgn="ctr"/>
                      <a:r>
                        <a:rPr lang="zh-TW" altLang="en-US" sz="1200" b="1" i="0" u="none" strike="noStrike">
                          <a:solidFill>
                            <a:srgbClr val="375623"/>
                          </a:solidFill>
                          <a:effectLst/>
                          <a:latin typeface="メイリオ" panose="020B0604030504040204" pitchFamily="50" charset="-128"/>
                          <a:ea typeface="メイリオ" panose="020B0604030504040204" pitchFamily="50" charset="-128"/>
                        </a:rPr>
                        <a:t>診断書補助料</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w="25400" cap="flat" cmpd="dbl" algn="ctr">
                      <a:solidFill>
                        <a:srgbClr val="375623"/>
                      </a:solidFill>
                      <a:prstDash val="solid"/>
                      <a:round/>
                      <a:headEnd type="none" w="med" len="med"/>
                      <a:tailEnd type="none" w="med" len="med"/>
                    </a:lnB>
                  </a:tcPr>
                </a:tc>
                <a:tc gridSpan="3">
                  <a:txBody>
                    <a:bodyPr/>
                    <a:lstStyle/>
                    <a:p>
                      <a:pPr algn="ctr" fontAlgn="ctr"/>
                      <a:r>
                        <a:rPr lang="en-US" altLang="ja-JP" sz="1200" b="1" i="0" u="none" strike="noStrike" dirty="0">
                          <a:solidFill>
                            <a:srgbClr val="375623"/>
                          </a:solidFill>
                          <a:effectLst/>
                          <a:latin typeface="メイリオ" panose="020B0604030504040204" pitchFamily="50" charset="-128"/>
                          <a:ea typeface="メイリオ" panose="020B0604030504040204" pitchFamily="50" charset="-128"/>
                        </a:rPr>
                        <a:t>5,000</a:t>
                      </a:r>
                    </a:p>
                  </a:txBody>
                  <a:tcPr marL="5931" marR="5931" marT="5931" marB="0" anchor="ctr">
                    <a:lnL w="6350" cap="flat" cmpd="sng" algn="ctr">
                      <a:solidFill>
                        <a:srgbClr val="548235"/>
                      </a:solidFill>
                      <a:prstDash val="dot"/>
                      <a:round/>
                      <a:headEnd type="none" w="med" len="med"/>
                      <a:tailEnd type="none" w="med" len="med"/>
                    </a:lnL>
                    <a:lnR>
                      <a:noFill/>
                    </a:lnR>
                    <a:lnT>
                      <a:noFill/>
                    </a:lnT>
                    <a:lnB w="25400" cap="flat" cmpd="dbl" algn="ctr">
                      <a:solidFill>
                        <a:srgbClr val="375623"/>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円</a:t>
                      </a:r>
                    </a:p>
                  </a:txBody>
                  <a:tcPr marL="5931" marR="5931" marT="5931" marB="0" anchor="ctr">
                    <a:lnL>
                      <a:noFill/>
                    </a:lnL>
                    <a:lnR w="6350" cap="flat" cmpd="sng" algn="ctr">
                      <a:solidFill>
                        <a:srgbClr val="548235"/>
                      </a:solidFill>
                      <a:prstDash val="dot"/>
                      <a:round/>
                      <a:headEnd type="none" w="med" len="med"/>
                      <a:tailEnd type="none" w="med" len="med"/>
                    </a:lnR>
                    <a:lnT>
                      <a:noFill/>
                    </a:lnT>
                    <a:lnB w="25400" cap="flat" cmpd="dbl" algn="ctr">
                      <a:solidFill>
                        <a:srgbClr val="375623"/>
                      </a:solidFill>
                      <a:prstDash val="solid"/>
                      <a:round/>
                      <a:headEnd type="none" w="med" len="med"/>
                      <a:tailEnd type="none" w="med" len="med"/>
                    </a:lnB>
                  </a:tcPr>
                </a:tc>
                <a:extLst>
                  <a:ext uri="{0D108BD9-81ED-4DB2-BD59-A6C34878D82A}">
                    <a16:rowId xmlns:a16="http://schemas.microsoft.com/office/drawing/2014/main" val="4288379612"/>
                  </a:ext>
                </a:extLst>
              </a:tr>
              <a:tr h="171280">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がん保障（</a:t>
                      </a:r>
                      <a:r>
                        <a:rPr lang="en-US" altLang="ja-JP" sz="1200" b="1" i="0" u="none" strike="noStrike">
                          <a:solidFill>
                            <a:srgbClr val="375623"/>
                          </a:solidFill>
                          <a:effectLst/>
                          <a:latin typeface="メイリオ" panose="020B0604030504040204" pitchFamily="50" charset="-128"/>
                          <a:ea typeface="メイリオ" panose="020B0604030504040204" pitchFamily="50" charset="-128"/>
                        </a:rPr>
                        <a:t>2</a:t>
                      </a: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年</a:t>
                      </a:r>
                      <a:r>
                        <a:rPr lang="en-US" altLang="ja-JP" sz="1200" b="1" i="0" u="none" strike="noStrike">
                          <a:solidFill>
                            <a:srgbClr val="375623"/>
                          </a:solidFill>
                          <a:effectLst/>
                          <a:latin typeface="メイリオ" panose="020B0604030504040204" pitchFamily="50" charset="-128"/>
                          <a:ea typeface="メイリオ" panose="020B0604030504040204" pitchFamily="50" charset="-128"/>
                        </a:rPr>
                        <a:t>1</a:t>
                      </a: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回限度）</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w="25400" cap="flat" cmpd="dbl" algn="ctr">
                      <a:solidFill>
                        <a:srgbClr val="375623"/>
                      </a:solidFill>
                      <a:prstDash val="solid"/>
                      <a:round/>
                      <a:headEnd type="none" w="med" len="med"/>
                      <a:tailEnd type="none" w="med" len="med"/>
                    </a:lnT>
                    <a:lnB>
                      <a:noFill/>
                    </a:lnB>
                    <a:solidFill>
                      <a:srgbClr val="E2EFDA"/>
                    </a:solidFill>
                  </a:tcPr>
                </a:tc>
                <a:tc gridSpan="3">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60</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w="6350" cap="flat" cmpd="sng" algn="ctr">
                      <a:solidFill>
                        <a:srgbClr val="548235"/>
                      </a:solidFill>
                      <a:prstDash val="dot"/>
                      <a:round/>
                      <a:headEnd type="none" w="med" len="med"/>
                      <a:tailEnd type="none" w="med" len="med"/>
                    </a:lnL>
                    <a:lnR>
                      <a:noFill/>
                    </a:lnR>
                    <a:lnT w="25400" cap="flat" cmpd="dbl" algn="ctr">
                      <a:solidFill>
                        <a:srgbClr val="375623"/>
                      </a:solidFill>
                      <a:prstDash val="solid"/>
                      <a:round/>
                      <a:headEnd type="none" w="med" len="med"/>
                      <a:tailEnd type="none" w="med" len="med"/>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万円</a:t>
                      </a:r>
                    </a:p>
                  </a:txBody>
                  <a:tcPr marL="5931" marR="5931" marT="5931" marB="0" anchor="ctr">
                    <a:lnL>
                      <a:noFill/>
                    </a:lnL>
                    <a:lnR w="6350" cap="flat" cmpd="sng" algn="ctr">
                      <a:solidFill>
                        <a:srgbClr val="548235"/>
                      </a:solidFill>
                      <a:prstDash val="dot"/>
                      <a:round/>
                      <a:headEnd type="none" w="med" len="med"/>
                      <a:tailEnd type="none" w="med" len="med"/>
                    </a:lnR>
                    <a:lnT w="25400" cap="flat" cmpd="dbl" algn="ctr">
                      <a:solidFill>
                        <a:srgbClr val="375623"/>
                      </a:solidFill>
                      <a:prstDash val="solid"/>
                      <a:round/>
                      <a:headEnd type="none" w="med" len="med"/>
                      <a:tailEnd type="none" w="med" len="med"/>
                    </a:lnT>
                    <a:lnB>
                      <a:noFill/>
                    </a:lnB>
                    <a:solidFill>
                      <a:srgbClr val="E2EFDA"/>
                    </a:solidFill>
                  </a:tcPr>
                </a:tc>
                <a:extLst>
                  <a:ext uri="{0D108BD9-81ED-4DB2-BD59-A6C34878D82A}">
                    <a16:rowId xmlns:a16="http://schemas.microsoft.com/office/drawing/2014/main" val="2733998907"/>
                  </a:ext>
                </a:extLst>
              </a:tr>
              <a:tr h="170499">
                <a:tc>
                  <a:txBody>
                    <a:bodyPr/>
                    <a:lstStyle/>
                    <a:p>
                      <a:pPr algn="ctr" fontAlgn="ct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上皮内がん保障（</a:t>
                      </a:r>
                      <a:r>
                        <a:rPr lang="en-US" altLang="ja-JP" sz="1200" b="1" i="0" u="none" strike="noStrike">
                          <a:solidFill>
                            <a:srgbClr val="375623"/>
                          </a:solidFill>
                          <a:effectLst/>
                          <a:latin typeface="メイリオ" panose="020B0604030504040204" pitchFamily="50" charset="-128"/>
                          <a:ea typeface="メイリオ" panose="020B0604030504040204" pitchFamily="50" charset="-128"/>
                        </a:rPr>
                        <a:t>2</a:t>
                      </a: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年</a:t>
                      </a:r>
                      <a:r>
                        <a:rPr lang="en-US" altLang="ja-JP" sz="1200" b="1" i="0" u="none" strike="noStrike">
                          <a:solidFill>
                            <a:srgbClr val="375623"/>
                          </a:solidFill>
                          <a:effectLst/>
                          <a:latin typeface="メイリオ" panose="020B0604030504040204" pitchFamily="50" charset="-128"/>
                          <a:ea typeface="メイリオ" panose="020B0604030504040204" pitchFamily="50" charset="-128"/>
                        </a:rPr>
                        <a:t>1</a:t>
                      </a:r>
                      <a:r>
                        <a:rPr lang="ja-JP" altLang="en-US" sz="1200" b="1" i="0" u="none" strike="noStrike">
                          <a:solidFill>
                            <a:srgbClr val="375623"/>
                          </a:solidFill>
                          <a:effectLst/>
                          <a:latin typeface="メイリオ" panose="020B0604030504040204" pitchFamily="50" charset="-128"/>
                          <a:ea typeface="メイリオ" panose="020B0604030504040204" pitchFamily="50" charset="-128"/>
                        </a:rPr>
                        <a:t>回限度）</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tcPr>
                </a:tc>
                <a:tc gridSpan="3">
                  <a:txBody>
                    <a:bodyPr/>
                    <a:lstStyle/>
                    <a:p>
                      <a:pPr algn="ctr" fontAlgn="ctr"/>
                      <a:r>
                        <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rPr>
                        <a:t>6</a:t>
                      </a:r>
                      <a:endParaRPr lang="en-US" altLang="ja-JP" sz="1200" b="1" i="0" u="none" strike="noStrike" dirty="0">
                        <a:solidFill>
                          <a:srgbClr val="375623"/>
                        </a:solidFill>
                        <a:effectLst/>
                        <a:latin typeface="メイリオ" panose="020B0604030504040204" pitchFamily="50" charset="-128"/>
                        <a:ea typeface="メイリオ" panose="020B0604030504040204" pitchFamily="50" charset="-128"/>
                      </a:endParaRP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万円</a:t>
                      </a:r>
                    </a:p>
                  </a:txBody>
                  <a:tcPr marL="5931" marR="5931" marT="5931" marB="0" anchor="ctr">
                    <a:lnL>
                      <a:noFill/>
                    </a:lnL>
                    <a:lnR w="6350" cap="flat" cmpd="sng" algn="ctr">
                      <a:solidFill>
                        <a:srgbClr val="548235"/>
                      </a:solidFill>
                      <a:prstDash val="dot"/>
                      <a:round/>
                      <a:headEnd type="none" w="med" len="med"/>
                      <a:tailEnd type="none" w="med" len="med"/>
                    </a:lnR>
                    <a:lnT>
                      <a:noFill/>
                    </a:lnT>
                    <a:lnB>
                      <a:noFill/>
                    </a:lnB>
                  </a:tcPr>
                </a:tc>
                <a:extLst>
                  <a:ext uri="{0D108BD9-81ED-4DB2-BD59-A6C34878D82A}">
                    <a16:rowId xmlns:a16="http://schemas.microsoft.com/office/drawing/2014/main" val="819593918"/>
                  </a:ext>
                </a:extLst>
              </a:tr>
              <a:tr h="335641">
                <a:tc>
                  <a:txBody>
                    <a:bodyPr/>
                    <a:lstStyle/>
                    <a:p>
                      <a:pPr algn="ctr" fontAlgn="ct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先進医療</a:t>
                      </a:r>
                      <a:r>
                        <a:rPr lang="ja-JP" altLang="en-US" sz="1200" b="1" i="0" u="none" strike="noStrike" dirty="0" smtClean="0">
                          <a:solidFill>
                            <a:srgbClr val="375623"/>
                          </a:solidFill>
                          <a:effectLst/>
                          <a:latin typeface="メイリオ" panose="020B0604030504040204" pitchFamily="50" charset="-128"/>
                          <a:ea typeface="メイリオ" panose="020B0604030504040204" pitchFamily="50" charset="-128"/>
                        </a:rPr>
                        <a:t>特約</a:t>
                      </a:r>
                      <a:endParaRPr lang="en-US" altLang="ja-JP" sz="1200" b="1" i="0" u="none" strike="noStrike" dirty="0" smtClean="0">
                        <a:solidFill>
                          <a:srgbClr val="375623"/>
                        </a:solidFill>
                        <a:effectLst/>
                        <a:latin typeface="メイリオ" panose="020B0604030504040204" pitchFamily="50" charset="-128"/>
                        <a:ea typeface="メイリオ" panose="020B0604030504040204" pitchFamily="50" charset="-128"/>
                      </a:endParaRPr>
                    </a:p>
                    <a:p>
                      <a:pPr algn="ctr" fontAlgn="ctr"/>
                      <a:r>
                        <a:rPr lang="ja-JP" altLang="en-US" sz="1200" b="1" i="0" u="none" strike="noStrike" dirty="0" smtClean="0">
                          <a:solidFill>
                            <a:srgbClr val="375623"/>
                          </a:solidFill>
                          <a:effectLst/>
                          <a:latin typeface="メイリオ" panose="020B0604030504040204" pitchFamily="50" charset="-128"/>
                          <a:ea typeface="メイリオ" panose="020B0604030504040204" pitchFamily="50" charset="-128"/>
                        </a:rPr>
                        <a:t>（</a:t>
                      </a:r>
                      <a:r>
                        <a:rPr lang="en-US" altLang="ja-JP" sz="1200" b="1" i="0" u="none" strike="noStrike" dirty="0">
                          <a:solidFill>
                            <a:srgbClr val="375623"/>
                          </a:solidFill>
                          <a:effectLst/>
                          <a:latin typeface="メイリオ" panose="020B0604030504040204" pitchFamily="50" charset="-128"/>
                          <a:ea typeface="メイリオ" panose="020B0604030504040204" pitchFamily="50" charset="-128"/>
                        </a:rPr>
                        <a:t>1</a:t>
                      </a: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回あたり最高限度）</a:t>
                      </a:r>
                    </a:p>
                  </a:txBody>
                  <a:tcPr marL="5931" marR="5931" marT="5931" marB="0" anchor="ctr">
                    <a:lnL w="6350" cap="flat" cmpd="sng" algn="ctr">
                      <a:solidFill>
                        <a:srgbClr val="548235"/>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solidFill>
                      <a:srgbClr val="E2EFDA"/>
                    </a:solidFill>
                  </a:tcPr>
                </a:tc>
                <a:tc gridSpan="3">
                  <a:txBody>
                    <a:bodyPr/>
                    <a:lstStyle/>
                    <a:p>
                      <a:pPr algn="ctr" fontAlgn="ctr"/>
                      <a:r>
                        <a:rPr lang="en-US" altLang="ja-JP" sz="1200" b="1" i="0" u="none" strike="noStrike">
                          <a:solidFill>
                            <a:srgbClr val="375623"/>
                          </a:solidFill>
                          <a:effectLst/>
                          <a:latin typeface="メイリオ" panose="020B0604030504040204" pitchFamily="50" charset="-128"/>
                          <a:ea typeface="メイリオ" panose="020B0604030504040204" pitchFamily="50" charset="-128"/>
                        </a:rPr>
                        <a:t>1,000</a:t>
                      </a:r>
                    </a:p>
                  </a:txBody>
                  <a:tcPr marL="5931" marR="5931" marT="5931" marB="0" anchor="ctr">
                    <a:lnL w="6350" cap="flat" cmpd="sng" algn="ctr">
                      <a:solidFill>
                        <a:srgbClr val="548235"/>
                      </a:solidFill>
                      <a:prstDash val="dot"/>
                      <a:round/>
                      <a:headEnd type="none" w="med" len="med"/>
                      <a:tailEnd type="none" w="med" len="med"/>
                    </a:lnL>
                    <a:lnR>
                      <a:noFill/>
                    </a:lnR>
                    <a:lnT>
                      <a:noFill/>
                    </a:lnT>
                    <a:lnB>
                      <a:noFill/>
                    </a:lnB>
                    <a:solidFill>
                      <a:srgbClr val="E2EFDA"/>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dirty="0">
                          <a:solidFill>
                            <a:srgbClr val="375623"/>
                          </a:solidFill>
                          <a:effectLst/>
                          <a:latin typeface="メイリオ" panose="020B0604030504040204" pitchFamily="50" charset="-128"/>
                          <a:ea typeface="メイリオ" panose="020B0604030504040204" pitchFamily="50" charset="-128"/>
                        </a:rPr>
                        <a:t>万円</a:t>
                      </a:r>
                    </a:p>
                  </a:txBody>
                  <a:tcPr marL="5931" marR="5931" marT="5931" marB="0" anchor="ctr">
                    <a:lnL>
                      <a:noFill/>
                    </a:lnL>
                    <a:lnR w="6350" cap="flat" cmpd="sng" algn="ctr">
                      <a:solidFill>
                        <a:srgbClr val="548235"/>
                      </a:solidFill>
                      <a:prstDash val="dot"/>
                      <a:round/>
                      <a:headEnd type="none" w="med" len="med"/>
                      <a:tailEnd type="none" w="med" len="med"/>
                    </a:lnR>
                    <a:lnT>
                      <a:noFill/>
                    </a:lnT>
                    <a:lnB>
                      <a:noFill/>
                    </a:lnB>
                    <a:solidFill>
                      <a:srgbClr val="E2EFDA"/>
                    </a:solidFill>
                  </a:tcPr>
                </a:tc>
                <a:extLst>
                  <a:ext uri="{0D108BD9-81ED-4DB2-BD59-A6C34878D82A}">
                    <a16:rowId xmlns:a16="http://schemas.microsoft.com/office/drawing/2014/main" val="3820794350"/>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1737291606"/>
              </p:ext>
            </p:extLst>
          </p:nvPr>
        </p:nvGraphicFramePr>
        <p:xfrm>
          <a:off x="6146425" y="2303905"/>
          <a:ext cx="5160912" cy="4483994"/>
        </p:xfrm>
        <a:graphic>
          <a:graphicData uri="http://schemas.openxmlformats.org/drawingml/2006/table">
            <a:tbl>
              <a:tblPr/>
              <a:tblGrid>
                <a:gridCol w="2521592">
                  <a:extLst>
                    <a:ext uri="{9D8B030D-6E8A-4147-A177-3AD203B41FA5}">
                      <a16:colId xmlns:a16="http://schemas.microsoft.com/office/drawing/2014/main" val="1682637376"/>
                    </a:ext>
                  </a:extLst>
                </a:gridCol>
                <a:gridCol w="640665">
                  <a:extLst>
                    <a:ext uri="{9D8B030D-6E8A-4147-A177-3AD203B41FA5}">
                      <a16:colId xmlns:a16="http://schemas.microsoft.com/office/drawing/2014/main" val="886251121"/>
                    </a:ext>
                  </a:extLst>
                </a:gridCol>
                <a:gridCol w="1010280">
                  <a:extLst>
                    <a:ext uri="{9D8B030D-6E8A-4147-A177-3AD203B41FA5}">
                      <a16:colId xmlns:a16="http://schemas.microsoft.com/office/drawing/2014/main" val="2171779519"/>
                    </a:ext>
                  </a:extLst>
                </a:gridCol>
                <a:gridCol w="451750">
                  <a:extLst>
                    <a:ext uri="{9D8B030D-6E8A-4147-A177-3AD203B41FA5}">
                      <a16:colId xmlns:a16="http://schemas.microsoft.com/office/drawing/2014/main" val="442515381"/>
                    </a:ext>
                  </a:extLst>
                </a:gridCol>
                <a:gridCol w="536625">
                  <a:extLst>
                    <a:ext uri="{9D8B030D-6E8A-4147-A177-3AD203B41FA5}">
                      <a16:colId xmlns:a16="http://schemas.microsoft.com/office/drawing/2014/main" val="3842057212"/>
                    </a:ext>
                  </a:extLst>
                </a:gridCol>
              </a:tblGrid>
              <a:tr h="179936">
                <a:tc rowSpan="6">
                  <a:txBody>
                    <a:bodyPr/>
                    <a:lstStyle/>
                    <a:p>
                      <a:pPr algn="ctr" fontAlgn="ctr"/>
                      <a:r>
                        <a:rPr lang="ja-JP" altLang="en-US" sz="1200" b="1" i="0" u="none" strike="noStrike" dirty="0">
                          <a:solidFill>
                            <a:srgbClr val="806000"/>
                          </a:solidFill>
                          <a:effectLst/>
                          <a:latin typeface="メイリオ" panose="020B0604030504040204" pitchFamily="50" charset="-128"/>
                          <a:ea typeface="メイリオ" panose="020B0604030504040204" pitchFamily="50" charset="-128"/>
                        </a:rPr>
                        <a:t>保障内容</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w="12700" cap="flat" cmpd="sng" algn="ctr">
                      <a:solidFill>
                        <a:srgbClr val="806000"/>
                      </a:solidFill>
                      <a:prstDash val="solid"/>
                      <a:round/>
                      <a:headEnd type="none" w="med" len="med"/>
                      <a:tailEnd type="none" w="med" len="med"/>
                    </a:lnT>
                    <a:lnB w="12700" cap="flat" cmpd="sng" algn="ctr">
                      <a:solidFill>
                        <a:srgbClr val="806000"/>
                      </a:solidFill>
                      <a:prstDash val="solid"/>
                      <a:round/>
                      <a:headEnd type="none" w="med" len="med"/>
                      <a:tailEnd type="none" w="med" len="med"/>
                    </a:lnB>
                    <a:solidFill>
                      <a:srgbClr val="FFF2CC"/>
                    </a:solidFill>
                  </a:tcPr>
                </a:tc>
                <a:tc gridSpan="4">
                  <a:txBody>
                    <a:bodyPr/>
                    <a:lstStyle/>
                    <a:p>
                      <a:pPr algn="ctr" fontAlgn="ctr"/>
                      <a:r>
                        <a:rPr lang="ja-JP" altLang="en-US" sz="1200" b="1" i="0" u="none" strike="noStrike" dirty="0" smtClean="0">
                          <a:solidFill>
                            <a:srgbClr val="806000"/>
                          </a:solidFill>
                          <a:effectLst/>
                          <a:latin typeface="メイリオ" panose="020B0604030504040204" pitchFamily="50" charset="-128"/>
                          <a:ea typeface="メイリオ" panose="020B0604030504040204" pitchFamily="50" charset="-128"/>
                        </a:rPr>
                        <a:t>最低保障型　保障額</a:t>
                      </a:r>
                      <a:endParaRPr lang="ja-JP" altLang="en-US" sz="1200" b="1" i="0" u="none" strike="noStrike" dirty="0">
                        <a:solidFill>
                          <a:srgbClr val="806000"/>
                        </a:solidFill>
                        <a:effectLst/>
                        <a:latin typeface="メイリオ" panose="020B0604030504040204" pitchFamily="50" charset="-128"/>
                        <a:ea typeface="メイリオ" panose="020B0604030504040204" pitchFamily="50" charset="-128"/>
                      </a:endParaRPr>
                    </a:p>
                  </a:txBody>
                  <a:tcPr marL="0" marR="0" marT="0" marB="0" anchor="ctr">
                    <a:lnL w="6350" cap="flat" cmpd="sng" algn="ctr">
                      <a:solidFill>
                        <a:srgbClr val="548235"/>
                      </a:solidFill>
                      <a:prstDash val="dot"/>
                      <a:round/>
                      <a:headEnd type="none" w="med" len="med"/>
                      <a:tailEnd type="none" w="med" len="med"/>
                    </a:lnL>
                    <a:lnR w="6350" cap="flat" cmpd="sng" algn="ctr">
                      <a:solidFill>
                        <a:srgbClr val="806000"/>
                      </a:solidFill>
                      <a:prstDash val="dot"/>
                      <a:round/>
                      <a:headEnd type="none" w="med" len="med"/>
                      <a:tailEnd type="none" w="med" len="med"/>
                    </a:lnR>
                    <a:lnT w="12700" cap="flat" cmpd="sng" algn="ctr">
                      <a:solidFill>
                        <a:srgbClr val="806000"/>
                      </a:solidFill>
                      <a:prstDash val="solid"/>
                      <a:round/>
                      <a:headEnd type="none" w="med" len="med"/>
                      <a:tailEnd type="none" w="med" len="med"/>
                    </a:lnT>
                    <a:lnB>
                      <a:noFill/>
                    </a:lnB>
                    <a:solidFill>
                      <a:srgbClr val="FFF2C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94782715"/>
                  </a:ext>
                </a:extLst>
              </a:tr>
              <a:tr h="179936">
                <a:tc v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548235"/>
                      </a:solidFill>
                      <a:prstDash val="dot"/>
                      <a:round/>
                      <a:headEnd type="none" w="med" len="med"/>
                      <a:tailEnd type="none" w="med" len="med"/>
                    </a:lnL>
                    <a:lnR>
                      <a:noFill/>
                    </a:lnR>
                    <a:lnT>
                      <a:noFill/>
                    </a:lnT>
                    <a:lnB>
                      <a:noFill/>
                    </a:lnB>
                    <a:solidFill>
                      <a:srgbClr val="FFF2CC"/>
                    </a:solidFill>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　</a:t>
                      </a:r>
                    </a:p>
                  </a:txBody>
                  <a:tcPr marL="0" marR="0" marT="0" marB="0" anchor="ctr">
                    <a:lnL>
                      <a:noFill/>
                    </a:lnL>
                    <a:lnR>
                      <a:noFill/>
                    </a:lnR>
                    <a:lnT>
                      <a:noFill/>
                    </a:lnT>
                    <a:lnB>
                      <a:noFill/>
                    </a:lnB>
                    <a:solidFill>
                      <a:srgbClr val="FFF2CC"/>
                    </a:solidFill>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　</a:t>
                      </a:r>
                    </a:p>
                  </a:txBody>
                  <a:tcPr marL="0" marR="0" marT="0" marB="0" anchor="ctr">
                    <a:lnL>
                      <a:noFill/>
                    </a:lnL>
                    <a:lnR>
                      <a:noFill/>
                    </a:lnR>
                    <a:lnT>
                      <a:noFill/>
                    </a:lnT>
                    <a:lnB>
                      <a:noFill/>
                    </a:lnB>
                    <a:solidFill>
                      <a:srgbClr val="FFF2CC"/>
                    </a:solidFill>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　</a:t>
                      </a:r>
                    </a:p>
                  </a:txBody>
                  <a:tcPr marL="0" marR="0" marT="0" marB="0" anchor="ctr">
                    <a:lnL>
                      <a:noFill/>
                    </a:lnL>
                    <a:lnR w="6350" cap="flat" cmpd="sng" algn="ctr">
                      <a:solidFill>
                        <a:srgbClr val="806000"/>
                      </a:solidFill>
                      <a:prstDash val="dot"/>
                      <a:round/>
                      <a:headEnd type="none" w="med" len="med"/>
                      <a:tailEnd type="none" w="med" len="med"/>
                    </a:lnR>
                    <a:lnT>
                      <a:noFill/>
                    </a:lnT>
                    <a:lnB>
                      <a:noFill/>
                    </a:lnB>
                    <a:solidFill>
                      <a:srgbClr val="FFF2CC"/>
                    </a:solidFill>
                  </a:tcPr>
                </a:tc>
                <a:extLst>
                  <a:ext uri="{0D108BD9-81ED-4DB2-BD59-A6C34878D82A}">
                    <a16:rowId xmlns:a16="http://schemas.microsoft.com/office/drawing/2014/main" val="1602429427"/>
                  </a:ext>
                </a:extLst>
              </a:tr>
              <a:tr h="179936">
                <a:tc v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死亡保障</a:t>
                      </a:r>
                    </a:p>
                  </a:txBody>
                  <a:tcPr marL="0" marR="0" marT="0" marB="0" anchor="ctr">
                    <a:lnL w="6350" cap="flat" cmpd="sng" algn="ctr">
                      <a:solidFill>
                        <a:srgbClr val="548235"/>
                      </a:solidFill>
                      <a:prstDash val="dot"/>
                      <a:round/>
                      <a:headEnd type="none" w="med" len="med"/>
                      <a:tailEnd type="none" w="med" len="med"/>
                    </a:lnL>
                    <a:lnR>
                      <a:noFill/>
                    </a:lnR>
                    <a:lnT>
                      <a:noFill/>
                    </a:lnT>
                    <a:lnB>
                      <a:noFill/>
                    </a:lnB>
                    <a:solidFill>
                      <a:srgbClr val="FFF2CC"/>
                    </a:solidFill>
                  </a:tcPr>
                </a:tc>
                <a:tc gridSpan="2">
                  <a:txBody>
                    <a:bodyPr/>
                    <a:lstStyle/>
                    <a:p>
                      <a:pPr algn="ctr" fontAlgn="ct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600</a:t>
                      </a:r>
                    </a:p>
                  </a:txBody>
                  <a:tcPr marL="0" marR="0" marT="0" marB="0" anchor="ctr">
                    <a:lnL>
                      <a:noFill/>
                    </a:lnL>
                    <a:lnR>
                      <a:noFill/>
                    </a:lnR>
                    <a:lnT>
                      <a:noFill/>
                    </a:lnT>
                    <a:lnB>
                      <a:noFill/>
                    </a:lnB>
                    <a:solidFill>
                      <a:srgbClr val="FFD966"/>
                    </a:solidFill>
                  </a:tcPr>
                </a:tc>
                <a:tc hMerge="1">
                  <a:txBody>
                    <a:bodyPr/>
                    <a:lstStyle/>
                    <a:p>
                      <a:endParaRPr kumimoji="1" lang="ja-JP" altLang="en-US"/>
                    </a:p>
                  </a:txBody>
                  <a:tcPr/>
                </a:tc>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万円</a:t>
                      </a:r>
                    </a:p>
                  </a:txBody>
                  <a:tcPr marL="0" marR="0" marT="0" marB="0" anchor="ctr">
                    <a:lnL>
                      <a:noFill/>
                    </a:lnL>
                    <a:lnR w="6350" cap="flat" cmpd="sng" algn="ctr">
                      <a:solidFill>
                        <a:srgbClr val="806000"/>
                      </a:solidFill>
                      <a:prstDash val="dot"/>
                      <a:round/>
                      <a:headEnd type="none" w="med" len="med"/>
                      <a:tailEnd type="none" w="med" len="med"/>
                    </a:lnR>
                    <a:lnT>
                      <a:noFill/>
                    </a:lnT>
                    <a:lnB>
                      <a:noFill/>
                    </a:lnB>
                    <a:solidFill>
                      <a:srgbClr val="FFF2CC"/>
                    </a:solidFill>
                  </a:tcPr>
                </a:tc>
                <a:extLst>
                  <a:ext uri="{0D108BD9-81ED-4DB2-BD59-A6C34878D82A}">
                    <a16:rowId xmlns:a16="http://schemas.microsoft.com/office/drawing/2014/main" val="1964562036"/>
                  </a:ext>
                </a:extLst>
              </a:tr>
              <a:tr h="179936">
                <a:tc v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548235"/>
                      </a:solidFill>
                      <a:prstDash val="dot"/>
                      <a:round/>
                      <a:headEnd type="none" w="med" len="med"/>
                      <a:tailEnd type="none" w="med" len="med"/>
                    </a:lnL>
                    <a:lnR>
                      <a:noFill/>
                    </a:lnR>
                    <a:lnT>
                      <a:noFill/>
                    </a:lnT>
                    <a:lnB>
                      <a:noFill/>
                    </a:lnB>
                    <a:solidFill>
                      <a:srgbClr val="FFF2CC"/>
                    </a:solidFill>
                  </a:tcPr>
                </a:tc>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　</a:t>
                      </a:r>
                    </a:p>
                  </a:txBody>
                  <a:tcPr marL="0" marR="0" marT="0" marB="0" anchor="ctr">
                    <a:lnL>
                      <a:noFill/>
                    </a:lnL>
                    <a:lnR>
                      <a:noFill/>
                    </a:lnR>
                    <a:lnT>
                      <a:noFill/>
                    </a:lnT>
                    <a:lnB>
                      <a:noFill/>
                    </a:lnB>
                    <a:solidFill>
                      <a:srgbClr val="FFF2CC"/>
                    </a:solidFill>
                  </a:tcPr>
                </a:tc>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　</a:t>
                      </a:r>
                    </a:p>
                  </a:txBody>
                  <a:tcPr marL="0" marR="0" marT="0" marB="0" anchor="ctr">
                    <a:lnL>
                      <a:noFill/>
                    </a:lnL>
                    <a:lnR>
                      <a:noFill/>
                    </a:lnR>
                    <a:lnT>
                      <a:noFill/>
                    </a:lnT>
                    <a:lnB>
                      <a:noFill/>
                    </a:lnB>
                    <a:solidFill>
                      <a:srgbClr val="FFF2CC"/>
                    </a:solidFill>
                  </a:tcPr>
                </a:tc>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　</a:t>
                      </a:r>
                    </a:p>
                  </a:txBody>
                  <a:tcPr marL="0" marR="0" marT="0" marB="0" anchor="ctr">
                    <a:lnL>
                      <a:noFill/>
                    </a:lnL>
                    <a:lnR w="6350" cap="flat" cmpd="sng" algn="ctr">
                      <a:solidFill>
                        <a:srgbClr val="806000"/>
                      </a:solidFill>
                      <a:prstDash val="dot"/>
                      <a:round/>
                      <a:headEnd type="none" w="med" len="med"/>
                      <a:tailEnd type="none" w="med" len="med"/>
                    </a:lnR>
                    <a:lnT>
                      <a:noFill/>
                    </a:lnT>
                    <a:lnB>
                      <a:noFill/>
                    </a:lnB>
                    <a:solidFill>
                      <a:srgbClr val="FFF2CC"/>
                    </a:solidFill>
                  </a:tcPr>
                </a:tc>
                <a:extLst>
                  <a:ext uri="{0D108BD9-81ED-4DB2-BD59-A6C34878D82A}">
                    <a16:rowId xmlns:a16="http://schemas.microsoft.com/office/drawing/2014/main" val="619718609"/>
                  </a:ext>
                </a:extLst>
              </a:tr>
              <a:tr h="179936">
                <a:tc vMerge="1">
                  <a:txBody>
                    <a:bodyPr/>
                    <a:lstStyle/>
                    <a:p>
                      <a:endParaRPr kumimoji="1" lang="ja-JP" altLang="en-US"/>
                    </a:p>
                  </a:txBody>
                  <a:tcPr/>
                </a:tc>
                <a:tc>
                  <a:txBody>
                    <a:bodyPr/>
                    <a:lstStyle/>
                    <a:p>
                      <a:pPr algn="l" fontAlgn="ctr"/>
                      <a:r>
                        <a:rPr lang="ja-JP" altLang="en-US" sz="1200" b="1" i="0" u="none" strike="noStrike" dirty="0">
                          <a:solidFill>
                            <a:srgbClr val="806000"/>
                          </a:solidFill>
                          <a:effectLst/>
                          <a:latin typeface="メイリオ" panose="020B0604030504040204" pitchFamily="50" charset="-128"/>
                          <a:ea typeface="メイリオ" panose="020B0604030504040204" pitchFamily="50" charset="-128"/>
                        </a:rPr>
                        <a:t>入院日額</a:t>
                      </a:r>
                    </a:p>
                  </a:txBody>
                  <a:tcPr marL="0" marR="0" marT="0" marB="0" anchor="ctr">
                    <a:lnL w="6350" cap="flat" cmpd="sng" algn="ctr">
                      <a:solidFill>
                        <a:srgbClr val="548235"/>
                      </a:solidFill>
                      <a:prstDash val="dot"/>
                      <a:round/>
                      <a:headEnd type="none" w="med" len="med"/>
                      <a:tailEnd type="none" w="med" len="med"/>
                    </a:lnL>
                    <a:lnR>
                      <a:noFill/>
                    </a:lnR>
                    <a:lnT>
                      <a:noFill/>
                    </a:lnT>
                    <a:lnB>
                      <a:noFill/>
                    </a:lnB>
                    <a:solidFill>
                      <a:srgbClr val="FFF2CC"/>
                    </a:solidFill>
                  </a:tcPr>
                </a:tc>
                <a:tc gridSpan="2">
                  <a:txBody>
                    <a:bodyPr/>
                    <a:lstStyle/>
                    <a:p>
                      <a:pPr algn="ctr" fontAlgn="ct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3,000</a:t>
                      </a:r>
                    </a:p>
                  </a:txBody>
                  <a:tcPr marL="0" marR="0" marT="0" marB="0" anchor="ctr">
                    <a:lnL>
                      <a:noFill/>
                    </a:lnL>
                    <a:lnR>
                      <a:noFill/>
                    </a:lnR>
                    <a:lnT>
                      <a:noFill/>
                    </a:lnT>
                    <a:lnB>
                      <a:noFill/>
                    </a:lnB>
                    <a:solidFill>
                      <a:srgbClr val="FFD966"/>
                    </a:solidFill>
                  </a:tcPr>
                </a:tc>
                <a:tc hMerge="1">
                  <a:txBody>
                    <a:bodyPr/>
                    <a:lstStyle/>
                    <a:p>
                      <a:endParaRPr kumimoji="1" lang="ja-JP" altLang="en-US"/>
                    </a:p>
                  </a:txBody>
                  <a:tcPr/>
                </a:tc>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円</a:t>
                      </a:r>
                    </a:p>
                  </a:txBody>
                  <a:tcPr marL="0" marR="0" marT="0" marB="0" anchor="ctr">
                    <a:lnL>
                      <a:noFill/>
                    </a:lnL>
                    <a:lnR w="6350" cap="flat" cmpd="sng" algn="ctr">
                      <a:solidFill>
                        <a:srgbClr val="806000"/>
                      </a:solidFill>
                      <a:prstDash val="dot"/>
                      <a:round/>
                      <a:headEnd type="none" w="med" len="med"/>
                      <a:tailEnd type="none" w="med" len="med"/>
                    </a:lnR>
                    <a:lnT>
                      <a:noFill/>
                    </a:lnT>
                    <a:lnB>
                      <a:noFill/>
                    </a:lnB>
                    <a:solidFill>
                      <a:srgbClr val="FFF2CC"/>
                    </a:solidFill>
                  </a:tcPr>
                </a:tc>
                <a:extLst>
                  <a:ext uri="{0D108BD9-81ED-4DB2-BD59-A6C34878D82A}">
                    <a16:rowId xmlns:a16="http://schemas.microsoft.com/office/drawing/2014/main" val="2090782380"/>
                  </a:ext>
                </a:extLst>
              </a:tr>
              <a:tr h="179936">
                <a:tc v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　</a:t>
                      </a:r>
                    </a:p>
                  </a:txBody>
                  <a:tcPr marL="0" marR="0" marT="0" marB="0" anchor="ctr">
                    <a:lnL w="6350" cap="flat" cmpd="sng" algn="ctr">
                      <a:solidFill>
                        <a:srgbClr val="548235"/>
                      </a:solidFill>
                      <a:prstDash val="dot"/>
                      <a:round/>
                      <a:headEnd type="none" w="med" len="med"/>
                      <a:tailEnd type="none" w="med" len="med"/>
                    </a:lnL>
                    <a:lnR>
                      <a:noFill/>
                    </a:lnR>
                    <a:lnT>
                      <a:noFill/>
                    </a:lnT>
                    <a:lnB w="12700" cap="flat" cmpd="sng" algn="ctr">
                      <a:solidFill>
                        <a:srgbClr val="806000"/>
                      </a:solidFill>
                      <a:prstDash val="solid"/>
                      <a:round/>
                      <a:headEnd type="none" w="med" len="med"/>
                      <a:tailEnd type="none" w="med" len="med"/>
                    </a:lnB>
                    <a:solidFill>
                      <a:srgbClr val="FFF2CC"/>
                    </a:solidFill>
                  </a:tcPr>
                </a:tc>
                <a:tc>
                  <a:txBody>
                    <a:bodyPr/>
                    <a:lstStyle/>
                    <a:p>
                      <a:pPr algn="l" fontAlgn="ctr"/>
                      <a:r>
                        <a:rPr lang="ja-JP" altLang="en-US" sz="1200" b="1" i="0" u="none" strike="noStrike" dirty="0">
                          <a:solidFill>
                            <a:srgbClr val="806000"/>
                          </a:solidFill>
                          <a:effectLst/>
                          <a:latin typeface="メイリオ" panose="020B0604030504040204" pitchFamily="50" charset="-128"/>
                          <a:ea typeface="メイリオ" panose="020B0604030504040204" pitchFamily="50" charset="-128"/>
                        </a:rPr>
                        <a:t>　</a:t>
                      </a:r>
                    </a:p>
                  </a:txBody>
                  <a:tcPr marL="0" marR="0" marT="0" marB="0" anchor="ctr">
                    <a:lnL>
                      <a:noFill/>
                    </a:lnL>
                    <a:lnR>
                      <a:noFill/>
                    </a:lnR>
                    <a:lnT>
                      <a:noFill/>
                    </a:lnT>
                    <a:lnB w="12700" cap="flat" cmpd="sng" algn="ctr">
                      <a:solidFill>
                        <a:srgbClr val="806000"/>
                      </a:solidFill>
                      <a:prstDash val="solid"/>
                      <a:round/>
                      <a:headEnd type="none" w="med" len="med"/>
                      <a:tailEnd type="none" w="med" len="med"/>
                    </a:lnB>
                    <a:solidFill>
                      <a:srgbClr val="FFF2CC"/>
                    </a:solidFill>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　</a:t>
                      </a:r>
                    </a:p>
                  </a:txBody>
                  <a:tcPr marL="0" marR="0" marT="0" marB="0" anchor="ctr">
                    <a:lnL>
                      <a:noFill/>
                    </a:lnL>
                    <a:lnR>
                      <a:noFill/>
                    </a:lnR>
                    <a:lnT>
                      <a:noFill/>
                    </a:lnT>
                    <a:lnB w="12700" cap="flat" cmpd="sng" algn="ctr">
                      <a:solidFill>
                        <a:srgbClr val="806000"/>
                      </a:solidFill>
                      <a:prstDash val="solid"/>
                      <a:round/>
                      <a:headEnd type="none" w="med" len="med"/>
                      <a:tailEnd type="none" w="med" len="med"/>
                    </a:lnB>
                    <a:solidFill>
                      <a:srgbClr val="FFF2CC"/>
                    </a:solidFill>
                  </a:tcPr>
                </a:tc>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　</a:t>
                      </a:r>
                    </a:p>
                  </a:txBody>
                  <a:tcPr marL="0" marR="0" marT="0" marB="0" anchor="ctr">
                    <a:lnL>
                      <a:noFill/>
                    </a:lnL>
                    <a:lnR w="6350" cap="flat" cmpd="sng" algn="ctr">
                      <a:solidFill>
                        <a:srgbClr val="806000"/>
                      </a:solidFill>
                      <a:prstDash val="dot"/>
                      <a:round/>
                      <a:headEnd type="none" w="med" len="med"/>
                      <a:tailEnd type="none" w="med" len="med"/>
                    </a:lnR>
                    <a:lnT>
                      <a:noFill/>
                    </a:lnT>
                    <a:lnB w="12700" cap="flat" cmpd="sng" algn="ctr">
                      <a:solidFill>
                        <a:srgbClr val="806000"/>
                      </a:solidFill>
                      <a:prstDash val="solid"/>
                      <a:round/>
                      <a:headEnd type="none" w="med" len="med"/>
                      <a:tailEnd type="none" w="med" len="med"/>
                    </a:lnB>
                    <a:solidFill>
                      <a:srgbClr val="FFF2CC"/>
                    </a:solidFill>
                  </a:tcPr>
                </a:tc>
                <a:extLst>
                  <a:ext uri="{0D108BD9-81ED-4DB2-BD59-A6C34878D82A}">
                    <a16:rowId xmlns:a16="http://schemas.microsoft.com/office/drawing/2014/main" val="4114399753"/>
                  </a:ext>
                </a:extLst>
              </a:tr>
              <a:tr h="189732">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死亡</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w="12700" cap="flat" cmpd="sng" algn="ctr">
                      <a:solidFill>
                        <a:srgbClr val="806000"/>
                      </a:solidFill>
                      <a:prstDash val="solid"/>
                      <a:round/>
                      <a:headEnd type="none" w="med" len="med"/>
                      <a:tailEnd type="none" w="med" len="med"/>
                    </a:lnT>
                    <a:lnB>
                      <a:noFill/>
                    </a:lnB>
                    <a:solidFill>
                      <a:srgbClr val="FFF2CC"/>
                    </a:solidFill>
                  </a:tcPr>
                </a:tc>
                <a:tc gridSpan="3">
                  <a:txBody>
                    <a:bodyPr/>
                    <a:lstStyle/>
                    <a:p>
                      <a:pPr algn="ctr" fontAlgn="ctr"/>
                      <a:r>
                        <a:rPr lang="en-US" altLang="ja-JP" sz="1200" b="1" i="0" u="none" strike="noStrike" dirty="0">
                          <a:solidFill>
                            <a:srgbClr val="806000"/>
                          </a:solidFill>
                          <a:effectLst/>
                          <a:latin typeface="メイリオ" panose="020B0604030504040204" pitchFamily="50" charset="-128"/>
                          <a:ea typeface="メイリオ" panose="020B0604030504040204" pitchFamily="50" charset="-128"/>
                        </a:rPr>
                        <a:t>600</a:t>
                      </a:r>
                    </a:p>
                  </a:txBody>
                  <a:tcPr marL="0" marR="0" marT="0" marB="0" anchor="ctr">
                    <a:lnL w="6350" cap="flat" cmpd="sng" algn="ctr">
                      <a:solidFill>
                        <a:srgbClr val="548235"/>
                      </a:solidFill>
                      <a:prstDash val="dot"/>
                      <a:round/>
                      <a:headEnd type="none" w="med" len="med"/>
                      <a:tailEnd type="none" w="med" len="med"/>
                    </a:lnL>
                    <a:lnR>
                      <a:noFill/>
                    </a:lnR>
                    <a:lnT w="12700" cap="flat" cmpd="sng" algn="ctr">
                      <a:solidFill>
                        <a:srgbClr val="806000"/>
                      </a:solidFill>
                      <a:prstDash val="solid"/>
                      <a:round/>
                      <a:headEnd type="none" w="med" len="med"/>
                      <a:tailEnd type="none" w="med" len="med"/>
                    </a:lnT>
                    <a:lnB>
                      <a:noFill/>
                    </a:lnB>
                    <a:solidFill>
                      <a:srgbClr val="FFF2CC"/>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万円</a:t>
                      </a:r>
                    </a:p>
                  </a:txBody>
                  <a:tcPr marL="0" marR="0" marT="0" marB="0" anchor="ctr">
                    <a:lnL>
                      <a:noFill/>
                    </a:lnL>
                    <a:lnR w="6350" cap="flat" cmpd="sng" algn="ctr">
                      <a:solidFill>
                        <a:srgbClr val="806000"/>
                      </a:solidFill>
                      <a:prstDash val="dot"/>
                      <a:round/>
                      <a:headEnd type="none" w="med" len="med"/>
                      <a:tailEnd type="none" w="med" len="med"/>
                    </a:lnR>
                    <a:lnT w="12700" cap="flat" cmpd="sng" algn="ctr">
                      <a:solidFill>
                        <a:srgbClr val="806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1285270498"/>
                  </a:ext>
                </a:extLst>
              </a:tr>
              <a:tr h="189732">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不慮の事故による死亡</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tcPr>
                </a:tc>
                <a:tc gridSpan="3">
                  <a:txBody>
                    <a:bodyPr/>
                    <a:lstStyle/>
                    <a:p>
                      <a:pPr algn="ctr" fontAlgn="ctr"/>
                      <a:r>
                        <a:rPr lang="en-US" altLang="ja-JP" sz="1200" b="1" i="0" u="none" strike="noStrike" dirty="0">
                          <a:solidFill>
                            <a:srgbClr val="806000"/>
                          </a:solidFill>
                          <a:effectLst/>
                          <a:latin typeface="メイリオ" panose="020B0604030504040204" pitchFamily="50" charset="-128"/>
                          <a:ea typeface="メイリオ" panose="020B0604030504040204" pitchFamily="50" charset="-128"/>
                        </a:rPr>
                        <a:t>1,200</a:t>
                      </a:r>
                    </a:p>
                  </a:txBody>
                  <a:tcPr marL="0" marR="0" marT="0" marB="0" anchor="ctr">
                    <a:lnL w="6350" cap="flat" cmpd="sng" algn="ctr">
                      <a:solidFill>
                        <a:srgbClr val="548235"/>
                      </a:solidFill>
                      <a:prstDash val="dot"/>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万円</a:t>
                      </a:r>
                    </a:p>
                  </a:txBody>
                  <a:tcPr marL="0" marR="0" marT="0" marB="0" anchor="ctr">
                    <a:lnL>
                      <a:noFill/>
                    </a:lnL>
                    <a:lnR w="6350" cap="flat" cmpd="sng" algn="ctr">
                      <a:solidFill>
                        <a:srgbClr val="806000"/>
                      </a:solidFill>
                      <a:prstDash val="dot"/>
                      <a:round/>
                      <a:headEnd type="none" w="med" len="med"/>
                      <a:tailEnd type="none" w="med" len="med"/>
                    </a:lnR>
                    <a:lnT>
                      <a:noFill/>
                    </a:lnT>
                    <a:lnB>
                      <a:noFill/>
                    </a:lnB>
                  </a:tcPr>
                </a:tc>
                <a:extLst>
                  <a:ext uri="{0D108BD9-81ED-4DB2-BD59-A6C34878D82A}">
                    <a16:rowId xmlns:a16="http://schemas.microsoft.com/office/drawing/2014/main" val="2957998273"/>
                  </a:ext>
                </a:extLst>
              </a:tr>
              <a:tr h="189732">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不慮の事故による身体障害</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solidFill>
                      <a:srgbClr val="FFF2CC"/>
                    </a:solidFill>
                  </a:tcPr>
                </a:tc>
                <a:tc>
                  <a:txBody>
                    <a:bodyPr/>
                    <a:lstStyle/>
                    <a:p>
                      <a:pPr algn="ctr" fontAlgn="ct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24</a:t>
                      </a:r>
                    </a:p>
                  </a:txBody>
                  <a:tcPr marL="0" marR="0" marT="0" marB="0" anchor="ctr">
                    <a:lnL w="6350" cap="flat" cmpd="sng" algn="ctr">
                      <a:solidFill>
                        <a:srgbClr val="548235"/>
                      </a:solidFill>
                      <a:prstDash val="dot"/>
                      <a:round/>
                      <a:headEnd type="none" w="med" len="med"/>
                      <a:tailEnd type="none" w="med" len="med"/>
                    </a:lnL>
                    <a:lnR>
                      <a:noFill/>
                    </a:lnR>
                    <a:lnT>
                      <a:noFill/>
                    </a:lnT>
                    <a:lnB>
                      <a:noFill/>
                    </a:lnB>
                    <a:solidFill>
                      <a:srgbClr val="FFF2CC"/>
                    </a:solidFill>
                  </a:tcPr>
                </a:tc>
                <a:tc>
                  <a:txBody>
                    <a:bodyPr/>
                    <a:lstStyle/>
                    <a:p>
                      <a:pPr algn="ctr" fontAlgn="ctr"/>
                      <a:r>
                        <a:rPr lang="ja-JP" altLang="en-US" sz="1200" b="1" i="0" u="none" strike="noStrike" dirty="0">
                          <a:solidFill>
                            <a:srgbClr val="806000"/>
                          </a:solidFill>
                          <a:effectLst/>
                          <a:latin typeface="メイリオ" panose="020B0604030504040204" pitchFamily="50" charset="-128"/>
                          <a:ea typeface="メイリオ" panose="020B0604030504040204" pitchFamily="50" charset="-128"/>
                        </a:rPr>
                        <a:t>～</a:t>
                      </a:r>
                    </a:p>
                  </a:txBody>
                  <a:tcPr marL="0" marR="0" marT="0" marB="0" anchor="ctr">
                    <a:lnL>
                      <a:noFill/>
                    </a:lnL>
                    <a:lnR>
                      <a:noFill/>
                    </a:lnR>
                    <a:lnT>
                      <a:noFill/>
                    </a:lnT>
                    <a:lnB>
                      <a:noFill/>
                    </a:lnB>
                    <a:solidFill>
                      <a:srgbClr val="FFF2CC"/>
                    </a:solidFill>
                  </a:tcPr>
                </a:tc>
                <a:tc>
                  <a:txBody>
                    <a:bodyPr/>
                    <a:lstStyle/>
                    <a:p>
                      <a:pPr algn="ctr" fontAlgn="ct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600</a:t>
                      </a:r>
                    </a:p>
                  </a:txBody>
                  <a:tcPr marL="0" marR="0" marT="0" marB="0" anchor="ctr">
                    <a:lnL>
                      <a:noFill/>
                    </a:lnL>
                    <a:lnR>
                      <a:noFill/>
                    </a:lnR>
                    <a:lnT>
                      <a:noFill/>
                    </a:lnT>
                    <a:lnB>
                      <a:noFill/>
                    </a:lnB>
                    <a:solidFill>
                      <a:srgbClr val="FFF2CC"/>
                    </a:solidFill>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万円</a:t>
                      </a:r>
                    </a:p>
                  </a:txBody>
                  <a:tcPr marL="0" marR="0" marT="0" marB="0" anchor="ctr">
                    <a:lnL>
                      <a:noFill/>
                    </a:lnL>
                    <a:lnR w="6350" cap="flat" cmpd="sng" algn="ctr">
                      <a:solidFill>
                        <a:srgbClr val="806000"/>
                      </a:solidFill>
                      <a:prstDash val="dot"/>
                      <a:round/>
                      <a:headEnd type="none" w="med" len="med"/>
                      <a:tailEnd type="none" w="med" len="med"/>
                    </a:lnR>
                    <a:lnT>
                      <a:noFill/>
                    </a:lnT>
                    <a:lnB>
                      <a:noFill/>
                    </a:lnB>
                    <a:solidFill>
                      <a:srgbClr val="FFF2CC"/>
                    </a:solidFill>
                  </a:tcPr>
                </a:tc>
                <a:extLst>
                  <a:ext uri="{0D108BD9-81ED-4DB2-BD59-A6C34878D82A}">
                    <a16:rowId xmlns:a16="http://schemas.microsoft.com/office/drawing/2014/main" val="1577441667"/>
                  </a:ext>
                </a:extLst>
              </a:tr>
              <a:tr h="189732">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病気による入院</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tcPr>
                </a:tc>
                <a:tc gridSpan="3">
                  <a:txBody>
                    <a:bodyPr/>
                    <a:lstStyle/>
                    <a:p>
                      <a:pPr algn="ctr" fontAlgn="ctr"/>
                      <a:r>
                        <a:rPr lang="en-US" altLang="ja-JP" sz="1200" b="1" i="0" u="none" strike="noStrike" dirty="0">
                          <a:solidFill>
                            <a:srgbClr val="806000"/>
                          </a:solidFill>
                          <a:effectLst/>
                          <a:latin typeface="メイリオ" panose="020B0604030504040204" pitchFamily="50" charset="-128"/>
                          <a:ea typeface="メイリオ" panose="020B0604030504040204" pitchFamily="50" charset="-128"/>
                        </a:rPr>
                        <a:t>3,000</a:t>
                      </a:r>
                    </a:p>
                  </a:txBody>
                  <a:tcPr marL="0" marR="0" marT="0" marB="0" anchor="ctr">
                    <a:lnL w="6350" cap="flat" cmpd="sng" algn="ctr">
                      <a:solidFill>
                        <a:srgbClr val="548235"/>
                      </a:solidFill>
                      <a:prstDash val="dot"/>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円</a:t>
                      </a: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a:t>
                      </a: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日</a:t>
                      </a:r>
                    </a:p>
                  </a:txBody>
                  <a:tcPr marL="0" marR="0" marT="0" marB="0" anchor="ctr">
                    <a:lnL>
                      <a:noFill/>
                    </a:lnL>
                    <a:lnR w="6350" cap="flat" cmpd="sng" algn="ctr">
                      <a:solidFill>
                        <a:srgbClr val="806000"/>
                      </a:solidFill>
                      <a:prstDash val="dot"/>
                      <a:round/>
                      <a:headEnd type="none" w="med" len="med"/>
                      <a:tailEnd type="none" w="med" len="med"/>
                    </a:lnR>
                    <a:lnT>
                      <a:noFill/>
                    </a:lnT>
                    <a:lnB>
                      <a:noFill/>
                    </a:lnB>
                  </a:tcPr>
                </a:tc>
                <a:extLst>
                  <a:ext uri="{0D108BD9-81ED-4DB2-BD59-A6C34878D82A}">
                    <a16:rowId xmlns:a16="http://schemas.microsoft.com/office/drawing/2014/main" val="3171122636"/>
                  </a:ext>
                </a:extLst>
              </a:tr>
              <a:tr h="189732">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不慮の事故による入院</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solidFill>
                      <a:srgbClr val="FFF2CC"/>
                    </a:solidFill>
                  </a:tcPr>
                </a:tc>
                <a:tc gridSpan="3">
                  <a:txBody>
                    <a:bodyPr/>
                    <a:lstStyle/>
                    <a:p>
                      <a:pPr algn="ctr" fontAlgn="ctr"/>
                      <a:r>
                        <a:rPr lang="en-US" altLang="ja-JP" sz="1200" b="1" i="0" u="none" strike="noStrike" dirty="0">
                          <a:solidFill>
                            <a:srgbClr val="806000"/>
                          </a:solidFill>
                          <a:effectLst/>
                          <a:latin typeface="メイリオ" panose="020B0604030504040204" pitchFamily="50" charset="-128"/>
                          <a:ea typeface="メイリオ" panose="020B0604030504040204" pitchFamily="50" charset="-128"/>
                        </a:rPr>
                        <a:t>3,000</a:t>
                      </a:r>
                    </a:p>
                  </a:txBody>
                  <a:tcPr marL="0" marR="0" marT="0" marB="0" anchor="ctr">
                    <a:lnL w="6350" cap="flat" cmpd="sng" algn="ctr">
                      <a:solidFill>
                        <a:srgbClr val="548235"/>
                      </a:solidFill>
                      <a:prstDash val="dot"/>
                      <a:round/>
                      <a:headEnd type="none" w="med" len="med"/>
                      <a:tailEnd type="none" w="med" len="med"/>
                    </a:lnL>
                    <a:lnR>
                      <a:noFill/>
                    </a:lnR>
                    <a:lnT>
                      <a:noFill/>
                    </a:lnT>
                    <a:lnB>
                      <a:noFill/>
                    </a:lnB>
                    <a:solidFill>
                      <a:srgbClr val="FFF2CC"/>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円</a:t>
                      </a: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a:t>
                      </a: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日</a:t>
                      </a:r>
                    </a:p>
                  </a:txBody>
                  <a:tcPr marL="0" marR="0" marT="0" marB="0" anchor="ctr">
                    <a:lnL>
                      <a:noFill/>
                    </a:lnL>
                    <a:lnR w="6350" cap="flat" cmpd="sng" algn="ctr">
                      <a:solidFill>
                        <a:srgbClr val="806000"/>
                      </a:solidFill>
                      <a:prstDash val="dot"/>
                      <a:round/>
                      <a:headEnd type="none" w="med" len="med"/>
                      <a:tailEnd type="none" w="med" len="med"/>
                    </a:lnR>
                    <a:lnT>
                      <a:noFill/>
                    </a:lnT>
                    <a:lnB>
                      <a:noFill/>
                    </a:lnB>
                    <a:solidFill>
                      <a:srgbClr val="FFF2CC"/>
                    </a:solidFill>
                  </a:tcPr>
                </a:tc>
                <a:extLst>
                  <a:ext uri="{0D108BD9-81ED-4DB2-BD59-A6C34878D82A}">
                    <a16:rowId xmlns:a16="http://schemas.microsoft.com/office/drawing/2014/main" val="1267334"/>
                  </a:ext>
                </a:extLst>
              </a:tr>
              <a:tr h="189732">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五大成人病による入院</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tcPr>
                </a:tc>
                <a:tc gridSpan="3">
                  <a:txBody>
                    <a:bodyPr/>
                    <a:lstStyle/>
                    <a:p>
                      <a:pPr algn="ctr" fontAlgn="ctr"/>
                      <a:r>
                        <a:rPr lang="en-US" altLang="ja-JP" sz="1200" b="1" i="0" u="none" strike="noStrike" dirty="0">
                          <a:solidFill>
                            <a:srgbClr val="806000"/>
                          </a:solidFill>
                          <a:effectLst/>
                          <a:latin typeface="メイリオ" panose="020B0604030504040204" pitchFamily="50" charset="-128"/>
                          <a:ea typeface="メイリオ" panose="020B0604030504040204" pitchFamily="50" charset="-128"/>
                        </a:rPr>
                        <a:t>3,000</a:t>
                      </a:r>
                    </a:p>
                  </a:txBody>
                  <a:tcPr marL="0" marR="0" marT="0" marB="0" anchor="ctr">
                    <a:lnL w="6350" cap="flat" cmpd="sng" algn="ctr">
                      <a:solidFill>
                        <a:srgbClr val="548235"/>
                      </a:solidFill>
                      <a:prstDash val="dot"/>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円</a:t>
                      </a: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a:t>
                      </a: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日</a:t>
                      </a:r>
                    </a:p>
                  </a:txBody>
                  <a:tcPr marL="0" marR="0" marT="0" marB="0" anchor="ctr">
                    <a:lnL>
                      <a:noFill/>
                    </a:lnL>
                    <a:lnR w="6350" cap="flat" cmpd="sng" algn="ctr">
                      <a:solidFill>
                        <a:srgbClr val="806000"/>
                      </a:solidFill>
                      <a:prstDash val="dot"/>
                      <a:round/>
                      <a:headEnd type="none" w="med" len="med"/>
                      <a:tailEnd type="none" w="med" len="med"/>
                    </a:lnR>
                    <a:lnT>
                      <a:noFill/>
                    </a:lnT>
                    <a:lnB>
                      <a:noFill/>
                    </a:lnB>
                  </a:tcPr>
                </a:tc>
                <a:extLst>
                  <a:ext uri="{0D108BD9-81ED-4DB2-BD59-A6C34878D82A}">
                    <a16:rowId xmlns:a16="http://schemas.microsoft.com/office/drawing/2014/main" val="1722787197"/>
                  </a:ext>
                </a:extLst>
              </a:tr>
              <a:tr h="189732">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病気による退院後の通院</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solidFill>
                      <a:srgbClr val="FFF2CC"/>
                    </a:solidFill>
                  </a:tcPr>
                </a:tc>
                <a:tc gridSpan="3">
                  <a:txBody>
                    <a:bodyPr/>
                    <a:lstStyle/>
                    <a:p>
                      <a:pPr algn="ctr" fontAlgn="ct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1,500</a:t>
                      </a:r>
                    </a:p>
                  </a:txBody>
                  <a:tcPr marL="0" marR="0" marT="0" marB="0" anchor="ctr">
                    <a:lnL w="6350" cap="flat" cmpd="sng" algn="ctr">
                      <a:solidFill>
                        <a:srgbClr val="548235"/>
                      </a:solidFill>
                      <a:prstDash val="dot"/>
                      <a:round/>
                      <a:headEnd type="none" w="med" len="med"/>
                      <a:tailEnd type="none" w="med" len="med"/>
                    </a:lnL>
                    <a:lnR>
                      <a:noFill/>
                    </a:lnR>
                    <a:lnT>
                      <a:noFill/>
                    </a:lnT>
                    <a:lnB>
                      <a:noFill/>
                    </a:lnB>
                    <a:solidFill>
                      <a:srgbClr val="FFF2CC"/>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円</a:t>
                      </a: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a:t>
                      </a: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日</a:t>
                      </a:r>
                    </a:p>
                  </a:txBody>
                  <a:tcPr marL="0" marR="0" marT="0" marB="0" anchor="ctr">
                    <a:lnL>
                      <a:noFill/>
                    </a:lnL>
                    <a:lnR w="6350" cap="flat" cmpd="sng" algn="ctr">
                      <a:solidFill>
                        <a:srgbClr val="806000"/>
                      </a:solidFill>
                      <a:prstDash val="dot"/>
                      <a:round/>
                      <a:headEnd type="none" w="med" len="med"/>
                      <a:tailEnd type="none" w="med" len="med"/>
                    </a:lnR>
                    <a:lnT>
                      <a:noFill/>
                    </a:lnT>
                    <a:lnB>
                      <a:noFill/>
                    </a:lnB>
                    <a:solidFill>
                      <a:srgbClr val="FFF2CC"/>
                    </a:solidFill>
                  </a:tcPr>
                </a:tc>
                <a:extLst>
                  <a:ext uri="{0D108BD9-81ED-4DB2-BD59-A6C34878D82A}">
                    <a16:rowId xmlns:a16="http://schemas.microsoft.com/office/drawing/2014/main" val="3196285810"/>
                  </a:ext>
                </a:extLst>
              </a:tr>
              <a:tr h="189732">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不慮の事故による通院</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tcPr>
                </a:tc>
                <a:tc gridSpan="3">
                  <a:txBody>
                    <a:bodyPr/>
                    <a:lstStyle/>
                    <a:p>
                      <a:pPr algn="ctr" fontAlgn="ctr"/>
                      <a:r>
                        <a:rPr lang="en-US" altLang="ja-JP" sz="1200" b="1" i="0" u="none" strike="noStrike" dirty="0">
                          <a:solidFill>
                            <a:srgbClr val="806000"/>
                          </a:solidFill>
                          <a:effectLst/>
                          <a:latin typeface="メイリオ" panose="020B0604030504040204" pitchFamily="50" charset="-128"/>
                          <a:ea typeface="メイリオ" panose="020B0604030504040204" pitchFamily="50" charset="-128"/>
                        </a:rPr>
                        <a:t>1,500</a:t>
                      </a:r>
                    </a:p>
                  </a:txBody>
                  <a:tcPr marL="0" marR="0" marT="0" marB="0" anchor="ctr">
                    <a:lnL w="6350" cap="flat" cmpd="sng" algn="ctr">
                      <a:solidFill>
                        <a:srgbClr val="548235"/>
                      </a:solidFill>
                      <a:prstDash val="dot"/>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円</a:t>
                      </a: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a:t>
                      </a: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日</a:t>
                      </a:r>
                    </a:p>
                  </a:txBody>
                  <a:tcPr marL="0" marR="0" marT="0" marB="0" anchor="ctr">
                    <a:lnL>
                      <a:noFill/>
                    </a:lnL>
                    <a:lnR w="6350" cap="flat" cmpd="sng" algn="ctr">
                      <a:solidFill>
                        <a:srgbClr val="806000"/>
                      </a:solidFill>
                      <a:prstDash val="dot"/>
                      <a:round/>
                      <a:headEnd type="none" w="med" len="med"/>
                      <a:tailEnd type="none" w="med" len="med"/>
                    </a:lnR>
                    <a:lnT>
                      <a:noFill/>
                    </a:lnT>
                    <a:lnB>
                      <a:noFill/>
                    </a:lnB>
                  </a:tcPr>
                </a:tc>
                <a:extLst>
                  <a:ext uri="{0D108BD9-81ED-4DB2-BD59-A6C34878D82A}">
                    <a16:rowId xmlns:a16="http://schemas.microsoft.com/office/drawing/2014/main" val="4237598418"/>
                  </a:ext>
                </a:extLst>
              </a:tr>
              <a:tr h="359872">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手術（</a:t>
                      </a: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154</a:t>
                      </a: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種類の倍率に応じて</a:t>
                      </a: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1</a:t>
                      </a: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回あたり）</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solidFill>
                      <a:srgbClr val="FFF2CC"/>
                    </a:solidFill>
                  </a:tcPr>
                </a:tc>
                <a:tc>
                  <a:txBody>
                    <a:bodyPr/>
                    <a:lstStyle/>
                    <a:p>
                      <a:pPr algn="ctr" fontAlgn="ct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3</a:t>
                      </a:r>
                    </a:p>
                  </a:txBody>
                  <a:tcPr marL="0" marR="0" marT="0" marB="0" anchor="ctr">
                    <a:lnL w="6350" cap="flat" cmpd="sng" algn="ctr">
                      <a:solidFill>
                        <a:srgbClr val="548235"/>
                      </a:solidFill>
                      <a:prstDash val="dot"/>
                      <a:round/>
                      <a:headEnd type="none" w="med" len="med"/>
                      <a:tailEnd type="none" w="med" len="med"/>
                    </a:lnL>
                    <a:lnR>
                      <a:noFill/>
                    </a:lnR>
                    <a:lnT>
                      <a:noFill/>
                    </a:lnT>
                    <a:lnB>
                      <a:noFill/>
                    </a:lnB>
                    <a:solidFill>
                      <a:srgbClr val="FFF2CC"/>
                    </a:solidFill>
                  </a:tcPr>
                </a:tc>
                <a:tc>
                  <a:txBody>
                    <a:bodyPr/>
                    <a:lstStyle/>
                    <a:p>
                      <a:pPr algn="ctr" fontAlgn="ctr"/>
                      <a:r>
                        <a:rPr lang="ja-JP" altLang="en-US" sz="1200" b="1" i="0" u="none" strike="noStrike" dirty="0">
                          <a:solidFill>
                            <a:srgbClr val="806000"/>
                          </a:solidFill>
                          <a:effectLst/>
                          <a:latin typeface="メイリオ" panose="020B0604030504040204" pitchFamily="50" charset="-128"/>
                          <a:ea typeface="メイリオ" panose="020B0604030504040204" pitchFamily="50" charset="-128"/>
                        </a:rPr>
                        <a:t>～</a:t>
                      </a:r>
                    </a:p>
                  </a:txBody>
                  <a:tcPr marL="0" marR="0" marT="0" marB="0" anchor="ctr">
                    <a:lnL>
                      <a:noFill/>
                    </a:lnL>
                    <a:lnR>
                      <a:noFill/>
                    </a:lnR>
                    <a:lnT>
                      <a:noFill/>
                    </a:lnT>
                    <a:lnB>
                      <a:noFill/>
                    </a:lnB>
                    <a:solidFill>
                      <a:srgbClr val="FFF2CC"/>
                    </a:solidFill>
                  </a:tcPr>
                </a:tc>
                <a:tc>
                  <a:txBody>
                    <a:bodyPr/>
                    <a:lstStyle/>
                    <a:p>
                      <a:pPr algn="ctr" fontAlgn="ct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12</a:t>
                      </a:r>
                    </a:p>
                  </a:txBody>
                  <a:tcPr marL="0" marR="0" marT="0" marB="0" anchor="ctr">
                    <a:lnL>
                      <a:noFill/>
                    </a:lnL>
                    <a:lnR>
                      <a:noFill/>
                    </a:lnR>
                    <a:lnT>
                      <a:noFill/>
                    </a:lnT>
                    <a:lnB>
                      <a:noFill/>
                    </a:lnB>
                    <a:solidFill>
                      <a:srgbClr val="FFF2CC"/>
                    </a:solidFill>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万円</a:t>
                      </a:r>
                    </a:p>
                  </a:txBody>
                  <a:tcPr marL="0" marR="0" marT="0" marB="0" anchor="ctr">
                    <a:lnL>
                      <a:noFill/>
                    </a:lnL>
                    <a:lnR w="6350" cap="flat" cmpd="sng" algn="ctr">
                      <a:solidFill>
                        <a:srgbClr val="806000"/>
                      </a:solidFill>
                      <a:prstDash val="dot"/>
                      <a:round/>
                      <a:headEnd type="none" w="med" len="med"/>
                      <a:tailEnd type="none" w="med" len="med"/>
                    </a:lnR>
                    <a:lnT>
                      <a:noFill/>
                    </a:lnT>
                    <a:lnB>
                      <a:noFill/>
                    </a:lnB>
                    <a:solidFill>
                      <a:srgbClr val="FFF2CC"/>
                    </a:solidFill>
                  </a:tcPr>
                </a:tc>
                <a:extLst>
                  <a:ext uri="{0D108BD9-81ED-4DB2-BD59-A6C34878D82A}">
                    <a16:rowId xmlns:a16="http://schemas.microsoft.com/office/drawing/2014/main" val="1188443791"/>
                  </a:ext>
                </a:extLst>
              </a:tr>
              <a:tr h="359872">
                <a:tc>
                  <a:txBody>
                    <a:bodyPr/>
                    <a:lstStyle/>
                    <a:p>
                      <a:pPr algn="ctr" fontAlgn="ctr"/>
                      <a:r>
                        <a:rPr lang="ja-JP" altLang="en-US" sz="1200" b="1" i="0" u="none" strike="noStrike" dirty="0" err="1">
                          <a:solidFill>
                            <a:srgbClr val="806000"/>
                          </a:solidFill>
                          <a:effectLst/>
                          <a:latin typeface="メイリオ" panose="020B0604030504040204" pitchFamily="50" charset="-128"/>
                          <a:ea typeface="メイリオ" panose="020B0604030504040204" pitchFamily="50" charset="-128"/>
                        </a:rPr>
                        <a:t>傷病障がい</a:t>
                      </a:r>
                      <a:r>
                        <a:rPr lang="en-US" altLang="ja-JP" sz="1200" b="1" i="0" u="none" strike="noStrike" dirty="0">
                          <a:solidFill>
                            <a:srgbClr val="806000"/>
                          </a:solidFill>
                          <a:effectLst/>
                          <a:latin typeface="メイリオ" panose="020B0604030504040204" pitchFamily="50" charset="-128"/>
                          <a:ea typeface="メイリオ" panose="020B0604030504040204" pitchFamily="50" charset="-128"/>
                        </a:rPr>
                        <a:t>/</a:t>
                      </a:r>
                      <a:r>
                        <a:rPr lang="ja-JP" altLang="en-US" sz="1200" b="1" i="0" u="none" strike="noStrike" dirty="0">
                          <a:solidFill>
                            <a:srgbClr val="806000"/>
                          </a:solidFill>
                          <a:effectLst/>
                          <a:latin typeface="メイリオ" panose="020B0604030504040204" pitchFamily="50" charset="-128"/>
                          <a:ea typeface="メイリオ" panose="020B0604030504040204" pitchFamily="50" charset="-128"/>
                        </a:rPr>
                        <a:t>肝</a:t>
                      </a:r>
                      <a:r>
                        <a:rPr lang="ja-JP" altLang="en-US" sz="1200" b="1" i="0" u="none" strike="noStrike" dirty="0" smtClean="0">
                          <a:solidFill>
                            <a:srgbClr val="806000"/>
                          </a:solidFill>
                          <a:effectLst/>
                          <a:latin typeface="メイリオ" panose="020B0604030504040204" pitchFamily="50" charset="-128"/>
                          <a:ea typeface="メイリオ" panose="020B0604030504040204" pitchFamily="50" charset="-128"/>
                        </a:rPr>
                        <a:t>硬変</a:t>
                      </a:r>
                      <a:endParaRPr lang="en-US" altLang="ja-JP" sz="1200" b="1" i="0" u="none" strike="noStrike" dirty="0" smtClean="0">
                        <a:solidFill>
                          <a:srgbClr val="806000"/>
                        </a:solidFill>
                        <a:effectLst/>
                        <a:latin typeface="メイリオ" panose="020B0604030504040204" pitchFamily="50" charset="-128"/>
                        <a:ea typeface="メイリオ" panose="020B0604030504040204" pitchFamily="50" charset="-128"/>
                      </a:endParaRPr>
                    </a:p>
                    <a:p>
                      <a:pPr algn="ctr" fontAlgn="ctr"/>
                      <a:r>
                        <a:rPr lang="ja-JP" altLang="en-US" sz="1200" b="1" i="0" u="none" strike="noStrike" dirty="0" smtClean="0">
                          <a:solidFill>
                            <a:srgbClr val="806000"/>
                          </a:solidFill>
                          <a:effectLst/>
                          <a:latin typeface="メイリオ" panose="020B0604030504040204" pitchFamily="50" charset="-128"/>
                          <a:ea typeface="メイリオ" panose="020B0604030504040204" pitchFamily="50" charset="-128"/>
                        </a:rPr>
                        <a:t>また</a:t>
                      </a:r>
                      <a:r>
                        <a:rPr lang="ja-JP" altLang="en-US" sz="1200" b="1" i="0" u="none" strike="noStrike" dirty="0">
                          <a:solidFill>
                            <a:srgbClr val="806000"/>
                          </a:solidFill>
                          <a:effectLst/>
                          <a:latin typeface="メイリオ" panose="020B0604030504040204" pitchFamily="50" charset="-128"/>
                          <a:ea typeface="メイリオ" panose="020B0604030504040204" pitchFamily="50" charset="-128"/>
                        </a:rPr>
                        <a:t>は慢性膵炎と診断</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tcPr>
                </a:tc>
                <a:tc gridSpan="3">
                  <a:txBody>
                    <a:bodyPr/>
                    <a:lstStyle/>
                    <a:p>
                      <a:pPr algn="ctr" fontAlgn="ctr"/>
                      <a:r>
                        <a:rPr lang="en-US" altLang="ja-JP" sz="1200" b="1" i="0" u="none" strike="noStrike" dirty="0">
                          <a:solidFill>
                            <a:srgbClr val="806000"/>
                          </a:solidFill>
                          <a:effectLst/>
                          <a:latin typeface="メイリオ" panose="020B0604030504040204" pitchFamily="50" charset="-128"/>
                          <a:ea typeface="メイリオ" panose="020B0604030504040204" pitchFamily="50" charset="-128"/>
                        </a:rPr>
                        <a:t>50</a:t>
                      </a:r>
                    </a:p>
                  </a:txBody>
                  <a:tcPr marL="0" marR="0" marT="0" marB="0" anchor="ctr">
                    <a:lnL w="6350" cap="flat" cmpd="sng" algn="ctr">
                      <a:solidFill>
                        <a:srgbClr val="548235"/>
                      </a:solidFill>
                      <a:prstDash val="dot"/>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万円</a:t>
                      </a:r>
                    </a:p>
                  </a:txBody>
                  <a:tcPr marL="0" marR="0" marT="0" marB="0" anchor="ctr">
                    <a:lnL>
                      <a:noFill/>
                    </a:lnL>
                    <a:lnR w="6350" cap="flat" cmpd="sng" algn="ctr">
                      <a:solidFill>
                        <a:srgbClr val="806000"/>
                      </a:solidFill>
                      <a:prstDash val="dot"/>
                      <a:round/>
                      <a:headEnd type="none" w="med" len="med"/>
                      <a:tailEnd type="none" w="med" len="med"/>
                    </a:lnR>
                    <a:lnT>
                      <a:noFill/>
                    </a:lnT>
                    <a:lnB>
                      <a:noFill/>
                    </a:lnB>
                  </a:tcPr>
                </a:tc>
                <a:extLst>
                  <a:ext uri="{0D108BD9-81ED-4DB2-BD59-A6C34878D82A}">
                    <a16:rowId xmlns:a16="http://schemas.microsoft.com/office/drawing/2014/main" val="1284485474"/>
                  </a:ext>
                </a:extLst>
              </a:tr>
              <a:tr h="189732">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ドナー共済金</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solidFill>
                      <a:srgbClr val="FFF2CC"/>
                    </a:solidFill>
                  </a:tcPr>
                </a:tc>
                <a:tc gridSpan="3">
                  <a:txBody>
                    <a:bodyPr/>
                    <a:lstStyle/>
                    <a:p>
                      <a:pPr algn="ctr" fontAlgn="ctr"/>
                      <a:r>
                        <a:rPr lang="en-US" altLang="ja-JP" sz="1200" b="1" i="0" u="none" strike="noStrike" dirty="0">
                          <a:solidFill>
                            <a:srgbClr val="806000"/>
                          </a:solidFill>
                          <a:effectLst/>
                          <a:latin typeface="メイリオ" panose="020B0604030504040204" pitchFamily="50" charset="-128"/>
                          <a:ea typeface="メイリオ" panose="020B0604030504040204" pitchFamily="50" charset="-128"/>
                        </a:rPr>
                        <a:t>10</a:t>
                      </a:r>
                    </a:p>
                  </a:txBody>
                  <a:tcPr marL="0" marR="0" marT="0" marB="0" anchor="ctr">
                    <a:lnL w="6350" cap="flat" cmpd="sng" algn="ctr">
                      <a:solidFill>
                        <a:srgbClr val="548235"/>
                      </a:solidFill>
                      <a:prstDash val="dot"/>
                      <a:round/>
                      <a:headEnd type="none" w="med" len="med"/>
                      <a:tailEnd type="none" w="med" len="med"/>
                    </a:lnL>
                    <a:lnR>
                      <a:noFill/>
                    </a:lnR>
                    <a:lnT>
                      <a:noFill/>
                    </a:lnT>
                    <a:lnB>
                      <a:noFill/>
                    </a:lnB>
                    <a:solidFill>
                      <a:srgbClr val="FFF2CC"/>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万円</a:t>
                      </a:r>
                    </a:p>
                  </a:txBody>
                  <a:tcPr marL="0" marR="0" marT="0" marB="0" anchor="ctr">
                    <a:lnL>
                      <a:noFill/>
                    </a:lnL>
                    <a:lnR w="6350" cap="flat" cmpd="sng" algn="ctr">
                      <a:solidFill>
                        <a:srgbClr val="806000"/>
                      </a:solidFill>
                      <a:prstDash val="dot"/>
                      <a:round/>
                      <a:headEnd type="none" w="med" len="med"/>
                      <a:tailEnd type="none" w="med" len="med"/>
                    </a:lnR>
                    <a:lnT>
                      <a:noFill/>
                    </a:lnT>
                    <a:lnB>
                      <a:noFill/>
                    </a:lnB>
                    <a:solidFill>
                      <a:srgbClr val="FFF2CC"/>
                    </a:solidFill>
                  </a:tcPr>
                </a:tc>
                <a:extLst>
                  <a:ext uri="{0D108BD9-81ED-4DB2-BD59-A6C34878D82A}">
                    <a16:rowId xmlns:a16="http://schemas.microsoft.com/office/drawing/2014/main" val="3121302685"/>
                  </a:ext>
                </a:extLst>
              </a:tr>
              <a:tr h="196057">
                <a:tc>
                  <a:txBody>
                    <a:bodyPr/>
                    <a:lstStyle/>
                    <a:p>
                      <a:pPr algn="ctr" fontAlgn="ctr"/>
                      <a:r>
                        <a:rPr lang="zh-TW" altLang="en-US" sz="1200" b="1" i="0" u="none" strike="noStrike">
                          <a:solidFill>
                            <a:srgbClr val="806000"/>
                          </a:solidFill>
                          <a:effectLst/>
                          <a:latin typeface="メイリオ" panose="020B0604030504040204" pitchFamily="50" charset="-128"/>
                          <a:ea typeface="メイリオ" panose="020B0604030504040204" pitchFamily="50" charset="-128"/>
                        </a:rPr>
                        <a:t>診断書補助料</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w="25400" cap="flat" cmpd="dbl" algn="ctr">
                      <a:solidFill>
                        <a:srgbClr val="806000"/>
                      </a:solidFill>
                      <a:prstDash val="solid"/>
                      <a:round/>
                      <a:headEnd type="none" w="med" len="med"/>
                      <a:tailEnd type="none" w="med" len="med"/>
                    </a:lnB>
                  </a:tcPr>
                </a:tc>
                <a:tc gridSpan="3">
                  <a:txBody>
                    <a:bodyPr/>
                    <a:lstStyle/>
                    <a:p>
                      <a:pPr algn="ctr" fontAlgn="ctr"/>
                      <a:r>
                        <a:rPr lang="en-US" altLang="ja-JP" sz="1200" b="1" i="0" u="none" strike="noStrike" dirty="0">
                          <a:solidFill>
                            <a:srgbClr val="806000"/>
                          </a:solidFill>
                          <a:effectLst/>
                          <a:latin typeface="メイリオ" panose="020B0604030504040204" pitchFamily="50" charset="-128"/>
                          <a:ea typeface="メイリオ" panose="020B0604030504040204" pitchFamily="50" charset="-128"/>
                        </a:rPr>
                        <a:t>5,000</a:t>
                      </a:r>
                    </a:p>
                  </a:txBody>
                  <a:tcPr marL="0" marR="0" marT="0" marB="0" anchor="ctr">
                    <a:lnL w="6350" cap="flat" cmpd="sng" algn="ctr">
                      <a:solidFill>
                        <a:srgbClr val="548235"/>
                      </a:solidFill>
                      <a:prstDash val="dot"/>
                      <a:round/>
                      <a:headEnd type="none" w="med" len="med"/>
                      <a:tailEnd type="none" w="med" len="med"/>
                    </a:lnL>
                    <a:lnR>
                      <a:noFill/>
                    </a:lnR>
                    <a:lnT>
                      <a:noFill/>
                    </a:lnT>
                    <a:lnB w="25400" cap="flat" cmpd="dbl" algn="ctr">
                      <a:solidFill>
                        <a:srgbClr val="806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円</a:t>
                      </a:r>
                    </a:p>
                  </a:txBody>
                  <a:tcPr marL="0" marR="0" marT="0" marB="0" anchor="ctr">
                    <a:lnL>
                      <a:noFill/>
                    </a:lnL>
                    <a:lnR w="6350" cap="flat" cmpd="sng" algn="ctr">
                      <a:solidFill>
                        <a:srgbClr val="806000"/>
                      </a:solidFill>
                      <a:prstDash val="dot"/>
                      <a:round/>
                      <a:headEnd type="none" w="med" len="med"/>
                      <a:tailEnd type="none" w="med" len="med"/>
                    </a:lnR>
                    <a:lnT>
                      <a:noFill/>
                    </a:lnT>
                    <a:lnB w="25400" cap="flat" cmpd="dbl" algn="ctr">
                      <a:solidFill>
                        <a:srgbClr val="806000"/>
                      </a:solidFill>
                      <a:prstDash val="solid"/>
                      <a:round/>
                      <a:headEnd type="none" w="med" len="med"/>
                      <a:tailEnd type="none" w="med" len="med"/>
                    </a:lnB>
                  </a:tcPr>
                </a:tc>
                <a:extLst>
                  <a:ext uri="{0D108BD9-81ED-4DB2-BD59-A6C34878D82A}">
                    <a16:rowId xmlns:a16="http://schemas.microsoft.com/office/drawing/2014/main" val="4126287875"/>
                  </a:ext>
                </a:extLst>
              </a:tr>
              <a:tr h="196057">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がん保障（</a:t>
                      </a: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2</a:t>
                      </a: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年</a:t>
                      </a: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1</a:t>
                      </a: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回限度）</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w="25400" cap="flat" cmpd="dbl" algn="ctr">
                      <a:solidFill>
                        <a:srgbClr val="806000"/>
                      </a:solidFill>
                      <a:prstDash val="solid"/>
                      <a:round/>
                      <a:headEnd type="none" w="med" len="med"/>
                      <a:tailEnd type="none" w="med" len="med"/>
                    </a:lnT>
                    <a:lnB>
                      <a:noFill/>
                    </a:lnB>
                    <a:solidFill>
                      <a:srgbClr val="FFF2CC"/>
                    </a:solidFill>
                  </a:tcPr>
                </a:tc>
                <a:tc gridSpan="3">
                  <a:txBody>
                    <a:bodyPr/>
                    <a:lstStyle/>
                    <a:p>
                      <a:pPr algn="ctr" fontAlgn="ctr"/>
                      <a:r>
                        <a:rPr lang="en-US" altLang="ja-JP" sz="1200" b="1" i="0" u="none" strike="noStrike" dirty="0" smtClean="0">
                          <a:solidFill>
                            <a:srgbClr val="806000"/>
                          </a:solidFill>
                          <a:effectLst/>
                          <a:latin typeface="メイリオ" panose="020B0604030504040204" pitchFamily="50" charset="-128"/>
                          <a:ea typeface="メイリオ" panose="020B0604030504040204" pitchFamily="50" charset="-128"/>
                        </a:rPr>
                        <a:t>60</a:t>
                      </a:r>
                      <a:endParaRPr lang="en-US" altLang="ja-JP" sz="1200" b="1" i="0" u="none" strike="noStrike" dirty="0">
                        <a:solidFill>
                          <a:srgbClr val="806000"/>
                        </a:solidFill>
                        <a:effectLst/>
                        <a:latin typeface="メイリオ" panose="020B0604030504040204" pitchFamily="50" charset="-128"/>
                        <a:ea typeface="メイリオ" panose="020B0604030504040204" pitchFamily="50" charset="-128"/>
                      </a:endParaRPr>
                    </a:p>
                  </a:txBody>
                  <a:tcPr marL="0" marR="0" marT="0" marB="0" anchor="ctr">
                    <a:lnL w="6350" cap="flat" cmpd="sng" algn="ctr">
                      <a:solidFill>
                        <a:srgbClr val="548235"/>
                      </a:solidFill>
                      <a:prstDash val="dot"/>
                      <a:round/>
                      <a:headEnd type="none" w="med" len="med"/>
                      <a:tailEnd type="none" w="med" len="med"/>
                    </a:lnL>
                    <a:lnR>
                      <a:noFill/>
                    </a:lnR>
                    <a:lnT w="25400" cap="flat" cmpd="dbl" algn="ctr">
                      <a:solidFill>
                        <a:srgbClr val="806000"/>
                      </a:solidFill>
                      <a:prstDash val="solid"/>
                      <a:round/>
                      <a:headEnd type="none" w="med" len="med"/>
                      <a:tailEnd type="none" w="med" len="med"/>
                    </a:lnT>
                    <a:lnB>
                      <a:noFill/>
                    </a:lnB>
                    <a:solidFill>
                      <a:srgbClr val="FFF2CC"/>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万円</a:t>
                      </a:r>
                    </a:p>
                  </a:txBody>
                  <a:tcPr marL="0" marR="0" marT="0" marB="0" anchor="ctr">
                    <a:lnL>
                      <a:noFill/>
                    </a:lnL>
                    <a:lnR w="6350" cap="flat" cmpd="sng" algn="ctr">
                      <a:solidFill>
                        <a:srgbClr val="806000"/>
                      </a:solidFill>
                      <a:prstDash val="dot"/>
                      <a:round/>
                      <a:headEnd type="none" w="med" len="med"/>
                      <a:tailEnd type="none" w="med" len="med"/>
                    </a:lnR>
                    <a:lnT w="25400" cap="flat" cmpd="dbl" algn="ctr">
                      <a:solidFill>
                        <a:srgbClr val="806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3988971513"/>
                  </a:ext>
                </a:extLst>
              </a:tr>
              <a:tr h="189732">
                <a:tc>
                  <a:txBody>
                    <a:bodyPr/>
                    <a:lstStyle/>
                    <a:p>
                      <a:pPr algn="ctr"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上皮内がん保障（</a:t>
                      </a: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2</a:t>
                      </a: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年</a:t>
                      </a:r>
                      <a:r>
                        <a:rPr lang="en-US" altLang="ja-JP" sz="1200" b="1" i="0" u="none" strike="noStrike">
                          <a:solidFill>
                            <a:srgbClr val="806000"/>
                          </a:solidFill>
                          <a:effectLst/>
                          <a:latin typeface="メイリオ" panose="020B0604030504040204" pitchFamily="50" charset="-128"/>
                          <a:ea typeface="メイリオ" panose="020B0604030504040204" pitchFamily="50" charset="-128"/>
                        </a:rPr>
                        <a:t>1</a:t>
                      </a: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回限度）</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tcPr>
                </a:tc>
                <a:tc gridSpan="3">
                  <a:txBody>
                    <a:bodyPr/>
                    <a:lstStyle/>
                    <a:p>
                      <a:pPr algn="ctr" fontAlgn="ctr"/>
                      <a:r>
                        <a:rPr lang="en-US" altLang="ja-JP" sz="1200" b="1" i="0" u="none" strike="noStrike" dirty="0" smtClean="0">
                          <a:solidFill>
                            <a:srgbClr val="806000"/>
                          </a:solidFill>
                          <a:effectLst/>
                          <a:latin typeface="メイリオ" panose="020B0604030504040204" pitchFamily="50" charset="-128"/>
                          <a:ea typeface="メイリオ" panose="020B0604030504040204" pitchFamily="50" charset="-128"/>
                        </a:rPr>
                        <a:t>6</a:t>
                      </a:r>
                      <a:endParaRPr lang="en-US" altLang="ja-JP" sz="1200" b="1" i="0" u="none" strike="noStrike" dirty="0">
                        <a:solidFill>
                          <a:srgbClr val="806000"/>
                        </a:solidFill>
                        <a:effectLst/>
                        <a:latin typeface="メイリオ" panose="020B0604030504040204" pitchFamily="50" charset="-128"/>
                        <a:ea typeface="メイリオ" panose="020B0604030504040204" pitchFamily="50" charset="-128"/>
                      </a:endParaRPr>
                    </a:p>
                  </a:txBody>
                  <a:tcPr marL="0" marR="0" marT="0" marB="0" anchor="ctr">
                    <a:lnL w="6350" cap="flat" cmpd="sng" algn="ctr">
                      <a:solidFill>
                        <a:srgbClr val="548235"/>
                      </a:solidFill>
                      <a:prstDash val="dot"/>
                      <a:round/>
                      <a:headEnd type="none" w="med" len="med"/>
                      <a:tailEnd type="none" w="med" len="med"/>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a:solidFill>
                            <a:srgbClr val="806000"/>
                          </a:solidFill>
                          <a:effectLst/>
                          <a:latin typeface="メイリオ" panose="020B0604030504040204" pitchFamily="50" charset="-128"/>
                          <a:ea typeface="メイリオ" panose="020B0604030504040204" pitchFamily="50" charset="-128"/>
                        </a:rPr>
                        <a:t>万円</a:t>
                      </a:r>
                    </a:p>
                  </a:txBody>
                  <a:tcPr marL="0" marR="0" marT="0" marB="0" anchor="ctr">
                    <a:lnL>
                      <a:noFill/>
                    </a:lnL>
                    <a:lnR w="6350" cap="flat" cmpd="sng" algn="ctr">
                      <a:solidFill>
                        <a:srgbClr val="806000"/>
                      </a:solidFill>
                      <a:prstDash val="dot"/>
                      <a:round/>
                      <a:headEnd type="none" w="med" len="med"/>
                      <a:tailEnd type="none" w="med" len="med"/>
                    </a:lnR>
                    <a:lnT>
                      <a:noFill/>
                    </a:lnT>
                    <a:lnB>
                      <a:noFill/>
                    </a:lnB>
                  </a:tcPr>
                </a:tc>
                <a:extLst>
                  <a:ext uri="{0D108BD9-81ED-4DB2-BD59-A6C34878D82A}">
                    <a16:rowId xmlns:a16="http://schemas.microsoft.com/office/drawing/2014/main" val="2457984751"/>
                  </a:ext>
                </a:extLst>
              </a:tr>
              <a:tr h="359872">
                <a:tc>
                  <a:txBody>
                    <a:bodyPr/>
                    <a:lstStyle/>
                    <a:p>
                      <a:pPr algn="ctr" fontAlgn="ctr"/>
                      <a:r>
                        <a:rPr lang="ja-JP" altLang="en-US" sz="1200" b="1" i="0" u="none" strike="noStrike" dirty="0">
                          <a:solidFill>
                            <a:srgbClr val="806000"/>
                          </a:solidFill>
                          <a:effectLst/>
                          <a:latin typeface="メイリオ" panose="020B0604030504040204" pitchFamily="50" charset="-128"/>
                          <a:ea typeface="メイリオ" panose="020B0604030504040204" pitchFamily="50" charset="-128"/>
                        </a:rPr>
                        <a:t>先進医療</a:t>
                      </a:r>
                      <a:r>
                        <a:rPr lang="ja-JP" altLang="en-US" sz="1200" b="1" i="0" u="none" strike="noStrike" dirty="0" smtClean="0">
                          <a:solidFill>
                            <a:srgbClr val="806000"/>
                          </a:solidFill>
                          <a:effectLst/>
                          <a:latin typeface="メイリオ" panose="020B0604030504040204" pitchFamily="50" charset="-128"/>
                          <a:ea typeface="メイリオ" panose="020B0604030504040204" pitchFamily="50" charset="-128"/>
                        </a:rPr>
                        <a:t>特約</a:t>
                      </a:r>
                      <a:endParaRPr lang="en-US" altLang="ja-JP" sz="1200" b="1" i="0" u="none" strike="noStrike" dirty="0" smtClean="0">
                        <a:solidFill>
                          <a:srgbClr val="806000"/>
                        </a:solidFill>
                        <a:effectLst/>
                        <a:latin typeface="メイリオ" panose="020B0604030504040204" pitchFamily="50" charset="-128"/>
                        <a:ea typeface="メイリオ" panose="020B0604030504040204" pitchFamily="50" charset="-128"/>
                      </a:endParaRPr>
                    </a:p>
                    <a:p>
                      <a:pPr algn="ctr" fontAlgn="ctr"/>
                      <a:r>
                        <a:rPr lang="ja-JP" altLang="en-US" sz="1200" b="1" i="0" u="none" strike="noStrike" dirty="0" smtClean="0">
                          <a:solidFill>
                            <a:srgbClr val="806000"/>
                          </a:solidFill>
                          <a:effectLst/>
                          <a:latin typeface="メイリオ" panose="020B0604030504040204" pitchFamily="50" charset="-128"/>
                          <a:ea typeface="メイリオ" panose="020B0604030504040204" pitchFamily="50" charset="-128"/>
                        </a:rPr>
                        <a:t>（</a:t>
                      </a:r>
                      <a:r>
                        <a:rPr lang="en-US" altLang="ja-JP" sz="1200" b="1" i="0" u="none" strike="noStrike" dirty="0">
                          <a:solidFill>
                            <a:srgbClr val="806000"/>
                          </a:solidFill>
                          <a:effectLst/>
                          <a:latin typeface="メイリオ" panose="020B0604030504040204" pitchFamily="50" charset="-128"/>
                          <a:ea typeface="メイリオ" panose="020B0604030504040204" pitchFamily="50" charset="-128"/>
                        </a:rPr>
                        <a:t>1</a:t>
                      </a:r>
                      <a:r>
                        <a:rPr lang="ja-JP" altLang="en-US" sz="1200" b="1" i="0" u="none" strike="noStrike" dirty="0">
                          <a:solidFill>
                            <a:srgbClr val="806000"/>
                          </a:solidFill>
                          <a:effectLst/>
                          <a:latin typeface="メイリオ" panose="020B0604030504040204" pitchFamily="50" charset="-128"/>
                          <a:ea typeface="メイリオ" panose="020B0604030504040204" pitchFamily="50" charset="-128"/>
                        </a:rPr>
                        <a:t>回あたり最高限度）</a:t>
                      </a:r>
                    </a:p>
                  </a:txBody>
                  <a:tcPr marL="0" marR="0" marT="0" marB="0" anchor="ctr">
                    <a:lnL w="6350" cap="flat" cmpd="sng" algn="ctr">
                      <a:solidFill>
                        <a:srgbClr val="806000"/>
                      </a:solidFill>
                      <a:prstDash val="dot"/>
                      <a:round/>
                      <a:headEnd type="none" w="med" len="med"/>
                      <a:tailEnd type="none" w="med" len="med"/>
                    </a:lnL>
                    <a:lnR w="6350" cap="flat" cmpd="sng" algn="ctr">
                      <a:solidFill>
                        <a:srgbClr val="548235"/>
                      </a:solidFill>
                      <a:prstDash val="dot"/>
                      <a:round/>
                      <a:headEnd type="none" w="med" len="med"/>
                      <a:tailEnd type="none" w="med" len="med"/>
                    </a:lnR>
                    <a:lnT>
                      <a:noFill/>
                    </a:lnT>
                    <a:lnB>
                      <a:noFill/>
                    </a:lnB>
                    <a:solidFill>
                      <a:srgbClr val="FFF2CC"/>
                    </a:solidFill>
                  </a:tcPr>
                </a:tc>
                <a:tc gridSpan="3">
                  <a:txBody>
                    <a:bodyPr/>
                    <a:lstStyle/>
                    <a:p>
                      <a:pPr algn="ctr" fontAlgn="ctr"/>
                      <a:r>
                        <a:rPr lang="en-US" altLang="ja-JP" sz="1200" b="1" i="0" u="none" strike="noStrike" dirty="0">
                          <a:solidFill>
                            <a:srgbClr val="806000"/>
                          </a:solidFill>
                          <a:effectLst/>
                          <a:latin typeface="メイリオ" panose="020B0604030504040204" pitchFamily="50" charset="-128"/>
                          <a:ea typeface="メイリオ" panose="020B0604030504040204" pitchFamily="50" charset="-128"/>
                        </a:rPr>
                        <a:t>1,000</a:t>
                      </a:r>
                    </a:p>
                  </a:txBody>
                  <a:tcPr marL="0" marR="0" marT="0" marB="0" anchor="ctr">
                    <a:lnL w="6350" cap="flat" cmpd="sng" algn="ctr">
                      <a:solidFill>
                        <a:srgbClr val="548235"/>
                      </a:solidFill>
                      <a:prstDash val="dot"/>
                      <a:round/>
                      <a:headEnd type="none" w="med" len="med"/>
                      <a:tailEnd type="none" w="med" len="med"/>
                    </a:lnL>
                    <a:lnR>
                      <a:noFill/>
                    </a:lnR>
                    <a:lnT>
                      <a:noFill/>
                    </a:lnT>
                    <a:lnB>
                      <a:noFill/>
                    </a:lnB>
                    <a:solidFill>
                      <a:srgbClr val="FFF2CC"/>
                    </a:solidFill>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200" b="1" i="0" u="none" strike="noStrike" dirty="0">
                          <a:solidFill>
                            <a:srgbClr val="806000"/>
                          </a:solidFill>
                          <a:effectLst/>
                          <a:latin typeface="メイリオ" panose="020B0604030504040204" pitchFamily="50" charset="-128"/>
                          <a:ea typeface="メイリオ" panose="020B0604030504040204" pitchFamily="50" charset="-128"/>
                        </a:rPr>
                        <a:t>万円</a:t>
                      </a:r>
                    </a:p>
                  </a:txBody>
                  <a:tcPr marL="0" marR="0" marT="0" marB="0" anchor="ctr">
                    <a:lnL>
                      <a:noFill/>
                    </a:lnL>
                    <a:lnR w="6350" cap="flat" cmpd="sng" algn="ctr">
                      <a:solidFill>
                        <a:srgbClr val="806000"/>
                      </a:solidFill>
                      <a:prstDash val="dot"/>
                      <a:round/>
                      <a:headEnd type="none" w="med" len="med"/>
                      <a:tailEnd type="none" w="med" len="med"/>
                    </a:lnR>
                    <a:lnT>
                      <a:noFill/>
                    </a:lnT>
                    <a:lnB>
                      <a:noFill/>
                    </a:lnB>
                    <a:solidFill>
                      <a:srgbClr val="FFF2CC"/>
                    </a:solidFill>
                  </a:tcPr>
                </a:tc>
                <a:extLst>
                  <a:ext uri="{0D108BD9-81ED-4DB2-BD59-A6C34878D82A}">
                    <a16:rowId xmlns:a16="http://schemas.microsoft.com/office/drawing/2014/main" val="2352377558"/>
                  </a:ext>
                </a:extLst>
              </a:tr>
            </a:tbl>
          </a:graphicData>
        </a:graphic>
      </p:graphicFrame>
    </p:spTree>
    <p:extLst>
      <p:ext uri="{BB962C8B-B14F-4D97-AF65-F5344CB8AC3E}">
        <p14:creationId xmlns:p14="http://schemas.microsoft.com/office/powerpoint/2010/main" val="2257715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721973" y="1558172"/>
            <a:ext cx="10786688" cy="27289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84061" y="1200117"/>
            <a:ext cx="11459256" cy="769441"/>
          </a:xfrm>
          <a:prstGeom prst="rect">
            <a:avLst/>
          </a:prstGeom>
          <a:noFill/>
        </p:spPr>
        <p:txBody>
          <a:bodyPr wrap="square" rtlCol="0">
            <a:spAutoFit/>
          </a:bodyPr>
          <a:lstStyle/>
          <a:p>
            <a:r>
              <a:rPr lang="ja-JP" altLang="en-US" sz="4400" b="1" dirty="0">
                <a:solidFill>
                  <a:srgbClr val="002060"/>
                </a:solidFill>
              </a:rPr>
              <a:t>２</a:t>
            </a:r>
            <a:r>
              <a:rPr kumimoji="1" lang="ja-JP" altLang="en-US" sz="4400" b="1" dirty="0" smtClean="0">
                <a:solidFill>
                  <a:srgbClr val="002060"/>
                </a:solidFill>
              </a:rPr>
              <a:t>．いのちと健康の保障がひとそろい（３）</a:t>
            </a:r>
            <a:endParaRPr kumimoji="1" lang="en-US" altLang="ja-JP" sz="4400" b="1" dirty="0" smtClean="0">
              <a:solidFill>
                <a:srgbClr val="002060"/>
              </a:solidFill>
            </a:endParaRPr>
          </a:p>
        </p:txBody>
      </p:sp>
      <p:sp>
        <p:nvSpPr>
          <p:cNvPr id="2" name="タイトル 1"/>
          <p:cNvSpPr>
            <a:spLocks noGrp="1"/>
          </p:cNvSpPr>
          <p:nvPr>
            <p:ph type="title"/>
          </p:nvPr>
        </p:nvSpPr>
        <p:spPr>
          <a:xfrm>
            <a:off x="445804" y="242850"/>
            <a:ext cx="9835620" cy="1320800"/>
          </a:xfrm>
        </p:spPr>
        <p:txBody>
          <a:bodyPr>
            <a:noAutofit/>
          </a:bodyPr>
          <a:lstStyle/>
          <a:p>
            <a:r>
              <a:rPr lang="en-US" altLang="ja-JP" sz="4800" b="1" u="sng" dirty="0" smtClean="0">
                <a:solidFill>
                  <a:srgbClr val="002060"/>
                </a:solidFill>
                <a:latin typeface="+mn-ea"/>
              </a:rPr>
              <a:t>Ⅱ</a:t>
            </a:r>
            <a:r>
              <a:rPr lang="ja-JP" altLang="en-US" sz="4800" b="1" u="sng" dirty="0" err="1" smtClean="0">
                <a:solidFill>
                  <a:srgbClr val="002060"/>
                </a:solidFill>
                <a:latin typeface="+mj-ea"/>
              </a:rPr>
              <a:t>．</a:t>
            </a:r>
            <a:r>
              <a:rPr lang="ja-JP" altLang="en-US" sz="4800" b="1" u="sng" dirty="0" err="1">
                <a:solidFill>
                  <a:srgbClr val="002060"/>
                </a:solidFill>
                <a:latin typeface="+mj-ea"/>
              </a:rPr>
              <a:t>じちろう</a:t>
            </a:r>
            <a:r>
              <a:rPr lang="ja-JP" altLang="en-US" sz="4800" b="1" u="sng" dirty="0">
                <a:solidFill>
                  <a:srgbClr val="002060"/>
                </a:solidFill>
                <a:latin typeface="+mj-ea"/>
              </a:rPr>
              <a:t>団体生命共済とは</a:t>
            </a:r>
            <a:br>
              <a:rPr lang="ja-JP" altLang="en-US" sz="4800" b="1" u="sng" dirty="0">
                <a:solidFill>
                  <a:srgbClr val="002060"/>
                </a:solidFill>
                <a:latin typeface="+mj-ea"/>
              </a:rPr>
            </a:br>
            <a:endParaRPr kumimoji="1" lang="ja-JP" altLang="en-US" sz="4800" b="1" u="sng" dirty="0">
              <a:solidFill>
                <a:srgbClr val="002060"/>
              </a:solidFill>
              <a:latin typeface="+mj-ea"/>
            </a:endParaRPr>
          </a:p>
        </p:txBody>
      </p:sp>
      <p:sp>
        <p:nvSpPr>
          <p:cNvPr id="13"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15</a:t>
            </a:r>
            <a:endParaRPr lang="ja-JP" altLang="en-US" sz="2000" dirty="0">
              <a:solidFill>
                <a:schemeClr val="bg1"/>
              </a:solidFill>
              <a:latin typeface="+mn-ea"/>
            </a:endParaRPr>
          </a:p>
        </p:txBody>
      </p:sp>
      <p:grpSp>
        <p:nvGrpSpPr>
          <p:cNvPr id="19" name="グループ化 18"/>
          <p:cNvGrpSpPr/>
          <p:nvPr/>
        </p:nvGrpSpPr>
        <p:grpSpPr>
          <a:xfrm>
            <a:off x="688520" y="2792497"/>
            <a:ext cx="5595777" cy="1421653"/>
            <a:chOff x="967574" y="2510153"/>
            <a:chExt cx="5595777" cy="1421653"/>
          </a:xfrm>
        </p:grpSpPr>
        <p:sp>
          <p:nvSpPr>
            <p:cNvPr id="16" name="右矢印 15"/>
            <p:cNvSpPr/>
            <p:nvPr/>
          </p:nvSpPr>
          <p:spPr>
            <a:xfrm>
              <a:off x="3506607" y="2920009"/>
              <a:ext cx="354596" cy="356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910931" y="2727593"/>
              <a:ext cx="2652420" cy="923330"/>
            </a:xfrm>
            <a:prstGeom prst="rect">
              <a:avLst/>
            </a:prstGeom>
            <a:noFill/>
            <a:ln>
              <a:solidFill>
                <a:schemeClr val="tx1"/>
              </a:solidFill>
            </a:ln>
          </p:spPr>
          <p:txBody>
            <a:bodyPr wrap="square" rtlCol="0">
              <a:spAutoFit/>
            </a:bodyPr>
            <a:lstStyle/>
            <a:p>
              <a:r>
                <a:rPr kumimoji="1" lang="ja-JP" altLang="en-US" sz="1200" b="1" dirty="0" smtClean="0">
                  <a:latin typeface="+mn-ea"/>
                </a:rPr>
                <a:t>不慮の事故による</a:t>
              </a:r>
              <a:r>
                <a:rPr kumimoji="1" lang="en-US" altLang="ja-JP" sz="1200" b="1" dirty="0" smtClean="0">
                  <a:latin typeface="+mn-ea"/>
                </a:rPr>
                <a:t>5</a:t>
              </a:r>
              <a:r>
                <a:rPr kumimoji="1" lang="ja-JP" altLang="en-US" sz="1200" b="1" dirty="0" smtClean="0">
                  <a:latin typeface="+mn-ea"/>
                </a:rPr>
                <a:t>日以上の通院</a:t>
              </a:r>
              <a:endParaRPr kumimoji="1" lang="en-US" altLang="ja-JP" sz="1200" b="1" dirty="0" smtClean="0">
                <a:latin typeface="+mn-ea"/>
              </a:endParaRPr>
            </a:p>
            <a:p>
              <a:endParaRPr lang="en-US" altLang="ja-JP" sz="1200" b="1" dirty="0" smtClean="0">
                <a:latin typeface="+mn-ea"/>
              </a:endParaRPr>
            </a:p>
            <a:p>
              <a:r>
                <a:rPr lang="ja-JP" altLang="en-US" sz="1200" b="1" dirty="0" smtClean="0">
                  <a:latin typeface="+mn-ea"/>
                </a:rPr>
                <a:t>災害通院</a:t>
              </a:r>
              <a:r>
                <a:rPr lang="ja-JP" altLang="en-US" sz="1200" b="1" dirty="0">
                  <a:latin typeface="+mn-ea"/>
                </a:rPr>
                <a:t>共済</a:t>
              </a:r>
              <a:r>
                <a:rPr lang="ja-JP" altLang="en-US" sz="1200" b="1" dirty="0" smtClean="0">
                  <a:latin typeface="+mn-ea"/>
                </a:rPr>
                <a:t>金 日額</a:t>
              </a:r>
              <a:r>
                <a:rPr lang="en-US" altLang="ja-JP" sz="1200" b="1" dirty="0" smtClean="0">
                  <a:latin typeface="+mn-ea"/>
                </a:rPr>
                <a:t>1,500</a:t>
              </a:r>
              <a:r>
                <a:rPr lang="ja-JP" altLang="en-US" sz="1200" b="1" dirty="0" smtClean="0">
                  <a:latin typeface="+mn-ea"/>
                </a:rPr>
                <a:t>円</a:t>
              </a:r>
              <a:r>
                <a:rPr lang="en-US" altLang="ja-JP" sz="1200" b="1" dirty="0" smtClean="0">
                  <a:latin typeface="+mn-ea"/>
                </a:rPr>
                <a:t>×6</a:t>
              </a:r>
              <a:r>
                <a:rPr lang="ja-JP" altLang="en-US" sz="1200" b="1" dirty="0" smtClean="0">
                  <a:latin typeface="+mn-ea"/>
                </a:rPr>
                <a:t>日</a:t>
              </a:r>
              <a:endParaRPr lang="en-US" altLang="ja-JP" sz="1200" b="1" dirty="0" smtClean="0">
                <a:latin typeface="+mn-ea"/>
              </a:endParaRPr>
            </a:p>
            <a:p>
              <a:r>
                <a:rPr kumimoji="1" lang="ja-JP" altLang="en-US" b="1" dirty="0" smtClean="0"/>
                <a:t>＝</a:t>
              </a:r>
              <a:r>
                <a:rPr kumimoji="1" lang="en-US" altLang="ja-JP" b="1" u="sng" dirty="0" smtClean="0">
                  <a:solidFill>
                    <a:srgbClr val="C00000"/>
                  </a:solidFill>
                  <a:latin typeface="+mn-ea"/>
                </a:rPr>
                <a:t>9,000</a:t>
              </a:r>
              <a:r>
                <a:rPr kumimoji="1" lang="ja-JP" altLang="en-US" b="1" dirty="0" smtClean="0">
                  <a:solidFill>
                    <a:srgbClr val="C00000"/>
                  </a:solidFill>
                </a:rPr>
                <a:t>円</a:t>
              </a:r>
              <a:endParaRPr kumimoji="1" lang="ja-JP" altLang="en-US" b="1" dirty="0">
                <a:solidFill>
                  <a:srgbClr val="C00000"/>
                </a:solidFill>
              </a:endParaRPr>
            </a:p>
          </p:txBody>
        </p:sp>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982" y="2510153"/>
              <a:ext cx="1456048" cy="1421653"/>
            </a:xfrm>
            <a:prstGeom prst="rect">
              <a:avLst/>
            </a:prstGeom>
          </p:spPr>
        </p:pic>
        <p:sp>
          <p:nvSpPr>
            <p:cNvPr id="18" name="テキスト ボックス 17"/>
            <p:cNvSpPr txBox="1"/>
            <p:nvPr/>
          </p:nvSpPr>
          <p:spPr>
            <a:xfrm>
              <a:off x="967574" y="2852087"/>
              <a:ext cx="1594624" cy="461665"/>
            </a:xfrm>
            <a:prstGeom prst="rect">
              <a:avLst/>
            </a:prstGeom>
            <a:noFill/>
            <a:ln>
              <a:noFill/>
            </a:ln>
          </p:spPr>
          <p:txBody>
            <a:bodyPr wrap="square" rtlCol="0">
              <a:spAutoFit/>
            </a:bodyPr>
            <a:lstStyle/>
            <a:p>
              <a:r>
                <a:rPr lang="ja-JP" altLang="en-US" sz="1200" b="1" dirty="0" smtClean="0"/>
                <a:t>調理中のヤケドで</a:t>
              </a:r>
              <a:endParaRPr lang="en-US" altLang="ja-JP" sz="1200" b="1" dirty="0" smtClean="0"/>
            </a:p>
            <a:p>
              <a:r>
                <a:rPr lang="en-US" altLang="ja-JP" sz="1200" b="1" dirty="0" smtClean="0"/>
                <a:t>6</a:t>
              </a:r>
              <a:r>
                <a:rPr lang="ja-JP" altLang="en-US" sz="1200" b="1" dirty="0" smtClean="0"/>
                <a:t>日の通院</a:t>
              </a:r>
              <a:endParaRPr kumimoji="1" lang="ja-JP" altLang="en-US" sz="1200" b="1" dirty="0"/>
            </a:p>
          </p:txBody>
        </p:sp>
      </p:grpSp>
      <p:grpSp>
        <p:nvGrpSpPr>
          <p:cNvPr id="26" name="グループ化 25"/>
          <p:cNvGrpSpPr/>
          <p:nvPr/>
        </p:nvGrpSpPr>
        <p:grpSpPr>
          <a:xfrm>
            <a:off x="6400699" y="2772679"/>
            <a:ext cx="5687222" cy="1559231"/>
            <a:chOff x="2346765" y="5802078"/>
            <a:chExt cx="5687222" cy="1559231"/>
          </a:xfrm>
        </p:grpSpPr>
        <p:grpSp>
          <p:nvGrpSpPr>
            <p:cNvPr id="20" name="グループ化 19"/>
            <p:cNvGrpSpPr/>
            <p:nvPr/>
          </p:nvGrpSpPr>
          <p:grpSpPr>
            <a:xfrm>
              <a:off x="2346765" y="5883981"/>
              <a:ext cx="5687222" cy="1477328"/>
              <a:chOff x="919685" y="2716442"/>
              <a:chExt cx="5687222" cy="1477328"/>
            </a:xfrm>
          </p:grpSpPr>
          <p:sp>
            <p:nvSpPr>
              <p:cNvPr id="21" name="右矢印 20"/>
              <p:cNvSpPr/>
              <p:nvPr/>
            </p:nvSpPr>
            <p:spPr>
              <a:xfrm>
                <a:off x="3506607" y="2920009"/>
                <a:ext cx="354596" cy="356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889764" y="2716442"/>
                <a:ext cx="2717143" cy="1477328"/>
              </a:xfrm>
              <a:prstGeom prst="rect">
                <a:avLst/>
              </a:prstGeom>
              <a:solidFill>
                <a:schemeClr val="bg1"/>
              </a:solidFill>
              <a:ln>
                <a:solidFill>
                  <a:schemeClr val="tx1"/>
                </a:solidFill>
              </a:ln>
            </p:spPr>
            <p:txBody>
              <a:bodyPr wrap="square" rtlCol="0">
                <a:spAutoFit/>
              </a:bodyPr>
              <a:lstStyle/>
              <a:p>
                <a:r>
                  <a:rPr kumimoji="1" lang="ja-JP" altLang="en-US" sz="1200" b="1" u="sng" dirty="0" smtClean="0">
                    <a:solidFill>
                      <a:schemeClr val="accent6">
                        <a:lumMod val="50000"/>
                      </a:schemeClr>
                    </a:solidFill>
                    <a:latin typeface="+mn-ea"/>
                  </a:rPr>
                  <a:t>固定具装着期間が、</a:t>
                </a:r>
                <a:endParaRPr kumimoji="1" lang="en-US" altLang="ja-JP" sz="1200" b="1" u="sng" dirty="0" smtClean="0">
                  <a:solidFill>
                    <a:schemeClr val="accent6">
                      <a:lumMod val="50000"/>
                    </a:schemeClr>
                  </a:solidFill>
                  <a:latin typeface="+mn-ea"/>
                </a:endParaRPr>
              </a:p>
              <a:p>
                <a:r>
                  <a:rPr kumimoji="1" lang="ja-JP" altLang="en-US" sz="1200" b="1" u="sng" dirty="0" smtClean="0">
                    <a:solidFill>
                      <a:schemeClr val="accent6">
                        <a:lumMod val="50000"/>
                      </a:schemeClr>
                    </a:solidFill>
                    <a:latin typeface="+mn-ea"/>
                  </a:rPr>
                  <a:t>「不慮の事故による通院」とみなす取り扱いに適合</a:t>
                </a:r>
                <a:r>
                  <a:rPr kumimoji="1" lang="ja-JP" altLang="en-US" sz="1200" b="1" dirty="0" smtClean="0">
                    <a:latin typeface="+mn-ea"/>
                  </a:rPr>
                  <a:t>すると、不慮の事故による</a:t>
                </a:r>
                <a:r>
                  <a:rPr kumimoji="1" lang="en-US" altLang="ja-JP" sz="1200" b="1" dirty="0" smtClean="0">
                    <a:latin typeface="+mn-ea"/>
                  </a:rPr>
                  <a:t>5</a:t>
                </a:r>
                <a:r>
                  <a:rPr kumimoji="1" lang="ja-JP" altLang="en-US" sz="1200" b="1" dirty="0" smtClean="0">
                    <a:latin typeface="+mn-ea"/>
                  </a:rPr>
                  <a:t>日以上の通院となり、</a:t>
                </a:r>
                <a:endParaRPr lang="en-US" altLang="ja-JP" sz="1200" b="1" dirty="0" smtClean="0">
                  <a:latin typeface="+mn-ea"/>
                </a:endParaRPr>
              </a:p>
              <a:p>
                <a:endParaRPr lang="en-US" altLang="ja-JP" sz="1200" b="1" dirty="0" smtClean="0">
                  <a:latin typeface="+mn-ea"/>
                </a:endParaRPr>
              </a:p>
              <a:p>
                <a:r>
                  <a:rPr lang="ja-JP" altLang="en-US" sz="1200" b="1" dirty="0" smtClean="0">
                    <a:latin typeface="+mn-ea"/>
                  </a:rPr>
                  <a:t>災害通院</a:t>
                </a:r>
                <a:r>
                  <a:rPr lang="ja-JP" altLang="en-US" sz="1200" b="1" dirty="0">
                    <a:latin typeface="+mn-ea"/>
                  </a:rPr>
                  <a:t>共済</a:t>
                </a:r>
                <a:r>
                  <a:rPr lang="ja-JP" altLang="en-US" sz="1200" b="1" dirty="0" smtClean="0">
                    <a:latin typeface="+mn-ea"/>
                  </a:rPr>
                  <a:t>金 日額</a:t>
                </a:r>
                <a:r>
                  <a:rPr lang="en-US" altLang="ja-JP" sz="1200" b="1" dirty="0" smtClean="0">
                    <a:latin typeface="+mn-ea"/>
                  </a:rPr>
                  <a:t>1,500</a:t>
                </a:r>
                <a:r>
                  <a:rPr lang="ja-JP" altLang="en-US" sz="1200" b="1" dirty="0" smtClean="0">
                    <a:latin typeface="+mn-ea"/>
                  </a:rPr>
                  <a:t>円</a:t>
                </a:r>
                <a:r>
                  <a:rPr lang="en-US" altLang="ja-JP" sz="1200" b="1" dirty="0" smtClean="0">
                    <a:latin typeface="+mn-ea"/>
                  </a:rPr>
                  <a:t>×12</a:t>
                </a:r>
                <a:r>
                  <a:rPr lang="ja-JP" altLang="en-US" sz="1200" b="1" dirty="0" smtClean="0">
                    <a:latin typeface="+mn-ea"/>
                  </a:rPr>
                  <a:t>日</a:t>
                </a:r>
                <a:endParaRPr lang="en-US" altLang="ja-JP" sz="1200" b="1" dirty="0" smtClean="0">
                  <a:latin typeface="+mn-ea"/>
                </a:endParaRPr>
              </a:p>
              <a:p>
                <a:r>
                  <a:rPr kumimoji="1" lang="ja-JP" altLang="en-US" b="1" dirty="0" smtClean="0"/>
                  <a:t>＝</a:t>
                </a:r>
                <a:r>
                  <a:rPr kumimoji="1" lang="en-US" altLang="ja-JP" b="1" u="sng" dirty="0" smtClean="0">
                    <a:solidFill>
                      <a:srgbClr val="C00000"/>
                    </a:solidFill>
                    <a:latin typeface="+mn-ea"/>
                  </a:rPr>
                  <a:t>18,000</a:t>
                </a:r>
                <a:r>
                  <a:rPr kumimoji="1" lang="ja-JP" altLang="en-US" b="1" dirty="0" smtClean="0">
                    <a:solidFill>
                      <a:srgbClr val="C00000"/>
                    </a:solidFill>
                  </a:rPr>
                  <a:t>円</a:t>
                </a:r>
                <a:endParaRPr kumimoji="1" lang="en-US" altLang="ja-JP" b="1" dirty="0" smtClean="0">
                  <a:solidFill>
                    <a:srgbClr val="C00000"/>
                  </a:solidFill>
                </a:endParaRPr>
              </a:p>
            </p:txBody>
          </p:sp>
          <p:sp>
            <p:nvSpPr>
              <p:cNvPr id="24" name="テキスト ボックス 23"/>
              <p:cNvSpPr txBox="1"/>
              <p:nvPr/>
            </p:nvSpPr>
            <p:spPr>
              <a:xfrm>
                <a:off x="919685" y="2911496"/>
                <a:ext cx="1761992" cy="1015663"/>
              </a:xfrm>
              <a:prstGeom prst="rect">
                <a:avLst/>
              </a:prstGeom>
              <a:noFill/>
              <a:ln>
                <a:noFill/>
              </a:ln>
            </p:spPr>
            <p:txBody>
              <a:bodyPr wrap="square" rtlCol="0">
                <a:spAutoFit/>
              </a:bodyPr>
              <a:lstStyle/>
              <a:p>
                <a:r>
                  <a:rPr lang="ja-JP" altLang="en-US" sz="1200" b="1" dirty="0" smtClean="0"/>
                  <a:t>サッカーで</a:t>
                </a:r>
                <a:endParaRPr lang="en-US" altLang="ja-JP" sz="1200" b="1" dirty="0" smtClean="0"/>
              </a:p>
              <a:p>
                <a:r>
                  <a:rPr lang="ja-JP" altLang="en-US" sz="1200" b="1" dirty="0" smtClean="0"/>
                  <a:t>肋骨にヒビが入り、</a:t>
                </a:r>
                <a:endParaRPr lang="en-US" altLang="ja-JP" sz="1200" b="1" dirty="0" smtClean="0"/>
              </a:p>
              <a:p>
                <a:r>
                  <a:rPr kumimoji="1" lang="ja-JP" altLang="en-US" sz="1200" b="1" dirty="0" smtClean="0"/>
                  <a:t>通院</a:t>
                </a:r>
                <a:r>
                  <a:rPr kumimoji="1" lang="en-US" altLang="ja-JP" sz="1200" b="1" dirty="0" smtClean="0"/>
                  <a:t>4</a:t>
                </a:r>
                <a:r>
                  <a:rPr kumimoji="1" lang="ja-JP" altLang="en-US" sz="1200" b="1" dirty="0" smtClean="0"/>
                  <a:t>日、</a:t>
                </a:r>
                <a:endParaRPr kumimoji="1" lang="en-US" altLang="ja-JP" sz="1200" b="1" dirty="0" smtClean="0"/>
              </a:p>
              <a:p>
                <a:r>
                  <a:rPr kumimoji="1" lang="ja-JP" altLang="en-US" sz="1200" b="1" u="sng" dirty="0" smtClean="0">
                    <a:solidFill>
                      <a:schemeClr val="accent6">
                        <a:lumMod val="50000"/>
                      </a:schemeClr>
                    </a:solidFill>
                  </a:rPr>
                  <a:t>固定具</a:t>
                </a:r>
                <a:r>
                  <a:rPr kumimoji="1" lang="en-US" altLang="ja-JP" sz="1200" b="1" u="sng" dirty="0" smtClean="0">
                    <a:solidFill>
                      <a:schemeClr val="accent6">
                        <a:lumMod val="50000"/>
                      </a:schemeClr>
                    </a:solidFill>
                  </a:rPr>
                  <a:t>12</a:t>
                </a:r>
                <a:r>
                  <a:rPr kumimoji="1" lang="ja-JP" altLang="en-US" sz="1200" b="1" u="sng" dirty="0" smtClean="0">
                    <a:solidFill>
                      <a:schemeClr val="accent6">
                        <a:lumMod val="50000"/>
                      </a:schemeClr>
                    </a:solidFill>
                  </a:rPr>
                  <a:t>日</a:t>
                </a:r>
                <a:endParaRPr kumimoji="1" lang="en-US" altLang="ja-JP" sz="1200" b="1" u="sng" dirty="0" smtClean="0">
                  <a:solidFill>
                    <a:schemeClr val="accent6">
                      <a:lumMod val="50000"/>
                    </a:schemeClr>
                  </a:solidFill>
                </a:endParaRPr>
              </a:p>
              <a:p>
                <a:r>
                  <a:rPr kumimoji="1" lang="ja-JP" altLang="en-US" sz="1200" b="1" u="sng" dirty="0" smtClean="0">
                    <a:solidFill>
                      <a:schemeClr val="accent6">
                        <a:lumMod val="50000"/>
                      </a:schemeClr>
                    </a:solidFill>
                  </a:rPr>
                  <a:t>（通院日を含む）装着</a:t>
                </a:r>
                <a:endParaRPr kumimoji="1" lang="ja-JP" altLang="en-US" sz="1200" b="1" u="sng" dirty="0">
                  <a:solidFill>
                    <a:schemeClr val="accent6">
                      <a:lumMod val="50000"/>
                    </a:schemeClr>
                  </a:solidFill>
                </a:endParaRPr>
              </a:p>
            </p:txBody>
          </p:sp>
        </p:grpSp>
        <p:pic>
          <p:nvPicPr>
            <p:cNvPr id="25" name="図 2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90414" y="5802078"/>
              <a:ext cx="1681826" cy="1397881"/>
            </a:xfrm>
            <a:prstGeom prst="rect">
              <a:avLst/>
            </a:prstGeom>
          </p:spPr>
        </p:pic>
      </p:grpSp>
      <p:grpSp>
        <p:nvGrpSpPr>
          <p:cNvPr id="34" name="グループ化 33"/>
          <p:cNvGrpSpPr/>
          <p:nvPr/>
        </p:nvGrpSpPr>
        <p:grpSpPr>
          <a:xfrm>
            <a:off x="688520" y="4221555"/>
            <a:ext cx="5620316" cy="1546929"/>
            <a:chOff x="758081" y="4257911"/>
            <a:chExt cx="5620316" cy="1654718"/>
          </a:xfrm>
        </p:grpSpPr>
        <p:grpSp>
          <p:nvGrpSpPr>
            <p:cNvPr id="28" name="グループ化 27"/>
            <p:cNvGrpSpPr/>
            <p:nvPr/>
          </p:nvGrpSpPr>
          <p:grpSpPr>
            <a:xfrm>
              <a:off x="758081" y="4332361"/>
              <a:ext cx="5620316" cy="1580268"/>
              <a:chOff x="919685" y="2660687"/>
              <a:chExt cx="5620316" cy="1580268"/>
            </a:xfrm>
          </p:grpSpPr>
          <p:sp>
            <p:nvSpPr>
              <p:cNvPr id="30" name="右矢印 29"/>
              <p:cNvSpPr/>
              <p:nvPr/>
            </p:nvSpPr>
            <p:spPr>
              <a:xfrm>
                <a:off x="3458718" y="3311204"/>
                <a:ext cx="354596" cy="356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877478" y="2660687"/>
                <a:ext cx="2662523" cy="1580268"/>
              </a:xfrm>
              <a:prstGeom prst="rect">
                <a:avLst/>
              </a:prstGeom>
              <a:noFill/>
              <a:ln>
                <a:solidFill>
                  <a:schemeClr val="tx1"/>
                </a:solidFill>
              </a:ln>
            </p:spPr>
            <p:txBody>
              <a:bodyPr wrap="square" rtlCol="0">
                <a:spAutoFit/>
              </a:bodyPr>
              <a:lstStyle/>
              <a:p>
                <a:r>
                  <a:rPr kumimoji="1" lang="ja-JP" altLang="en-US" sz="1200" b="1" dirty="0" smtClean="0">
                    <a:latin typeface="+mn-ea"/>
                  </a:rPr>
                  <a:t>病気による入院と、連続</a:t>
                </a:r>
                <a:r>
                  <a:rPr kumimoji="1" lang="en-US" altLang="ja-JP" sz="1200" b="1" dirty="0" smtClean="0">
                    <a:latin typeface="+mn-ea"/>
                  </a:rPr>
                  <a:t>5</a:t>
                </a:r>
                <a:r>
                  <a:rPr kumimoji="1" lang="ja-JP" altLang="en-US" sz="1200" b="1" dirty="0" smtClean="0">
                    <a:latin typeface="+mn-ea"/>
                  </a:rPr>
                  <a:t>日以上の病気入院後の通院となるので</a:t>
                </a:r>
                <a:endParaRPr kumimoji="1" lang="en-US" altLang="ja-JP" sz="1200" b="1" dirty="0" smtClean="0">
                  <a:latin typeface="+mn-ea"/>
                </a:endParaRPr>
              </a:p>
              <a:p>
                <a:endParaRPr lang="en-US" altLang="ja-JP" sz="1200" b="1" dirty="0">
                  <a:latin typeface="+mn-ea"/>
                </a:endParaRPr>
              </a:p>
              <a:p>
                <a:r>
                  <a:rPr lang="ja-JP" altLang="en-US" sz="1200" b="1" dirty="0" smtClean="0">
                    <a:latin typeface="+mn-ea"/>
                  </a:rPr>
                  <a:t>病気入院共済金日額</a:t>
                </a:r>
                <a:r>
                  <a:rPr lang="en-US" altLang="ja-JP" sz="1200" b="1" dirty="0" smtClean="0">
                    <a:latin typeface="+mn-ea"/>
                  </a:rPr>
                  <a:t>3,000</a:t>
                </a:r>
                <a:r>
                  <a:rPr lang="ja-JP" altLang="en-US" sz="1200" b="1" dirty="0" smtClean="0">
                    <a:latin typeface="+mn-ea"/>
                  </a:rPr>
                  <a:t>円</a:t>
                </a:r>
                <a:r>
                  <a:rPr lang="en-US" altLang="ja-JP" sz="1200" b="1" dirty="0" smtClean="0">
                    <a:latin typeface="+mn-ea"/>
                  </a:rPr>
                  <a:t>×7</a:t>
                </a:r>
                <a:r>
                  <a:rPr lang="ja-JP" altLang="en-US" sz="1200" b="1" dirty="0" smtClean="0">
                    <a:latin typeface="+mn-ea"/>
                  </a:rPr>
                  <a:t>日</a:t>
                </a:r>
                <a:endParaRPr lang="en-US" altLang="ja-JP" sz="1200" b="1" dirty="0" smtClean="0">
                  <a:latin typeface="+mn-ea"/>
                </a:endParaRPr>
              </a:p>
              <a:p>
                <a:r>
                  <a:rPr lang="ja-JP" altLang="en-US" sz="1200" b="1" dirty="0" smtClean="0">
                    <a:latin typeface="+mn-ea"/>
                  </a:rPr>
                  <a:t>退院後病気通院</a:t>
                </a:r>
                <a:r>
                  <a:rPr lang="ja-JP" altLang="en-US" sz="1200" b="1" dirty="0">
                    <a:latin typeface="+mn-ea"/>
                  </a:rPr>
                  <a:t>共済</a:t>
                </a:r>
                <a:r>
                  <a:rPr lang="ja-JP" altLang="en-US" sz="1200" b="1" dirty="0" smtClean="0">
                    <a:latin typeface="+mn-ea"/>
                  </a:rPr>
                  <a:t>金日額</a:t>
                </a:r>
                <a:r>
                  <a:rPr lang="en-US" altLang="ja-JP" sz="1200" b="1" dirty="0" smtClean="0">
                    <a:latin typeface="+mn-ea"/>
                  </a:rPr>
                  <a:t>1,500</a:t>
                </a:r>
                <a:r>
                  <a:rPr lang="ja-JP" altLang="en-US" sz="1200" b="1" dirty="0" smtClean="0">
                    <a:latin typeface="+mn-ea"/>
                  </a:rPr>
                  <a:t>円</a:t>
                </a:r>
                <a:r>
                  <a:rPr lang="en-US" altLang="ja-JP" sz="1200" b="1" dirty="0" smtClean="0">
                    <a:latin typeface="+mn-ea"/>
                  </a:rPr>
                  <a:t>×3</a:t>
                </a:r>
                <a:r>
                  <a:rPr lang="ja-JP" altLang="en-US" sz="1200" b="1" dirty="0" smtClean="0">
                    <a:latin typeface="+mn-ea"/>
                  </a:rPr>
                  <a:t>日</a:t>
                </a:r>
                <a:endParaRPr lang="en-US" altLang="ja-JP" sz="1200" b="1" dirty="0" smtClean="0">
                  <a:latin typeface="+mn-ea"/>
                </a:endParaRPr>
              </a:p>
              <a:p>
                <a:r>
                  <a:rPr kumimoji="1" lang="ja-JP" altLang="en-US" b="1" dirty="0" smtClean="0"/>
                  <a:t>＝</a:t>
                </a:r>
                <a:r>
                  <a:rPr kumimoji="1" lang="en-US" altLang="ja-JP" b="1" u="sng" dirty="0" smtClean="0">
                    <a:solidFill>
                      <a:srgbClr val="C00000"/>
                    </a:solidFill>
                    <a:latin typeface="+mn-ea"/>
                  </a:rPr>
                  <a:t>25,500</a:t>
                </a:r>
                <a:r>
                  <a:rPr kumimoji="1" lang="ja-JP" altLang="en-US" b="1" dirty="0" smtClean="0">
                    <a:solidFill>
                      <a:srgbClr val="C00000"/>
                    </a:solidFill>
                  </a:rPr>
                  <a:t>円</a:t>
                </a:r>
                <a:endParaRPr kumimoji="1" lang="ja-JP" altLang="en-US" b="1" dirty="0">
                  <a:solidFill>
                    <a:srgbClr val="C00000"/>
                  </a:solidFill>
                </a:endParaRPr>
              </a:p>
            </p:txBody>
          </p:sp>
          <p:sp>
            <p:nvSpPr>
              <p:cNvPr id="32" name="テキスト ボックス 31"/>
              <p:cNvSpPr txBox="1"/>
              <p:nvPr/>
            </p:nvSpPr>
            <p:spPr>
              <a:xfrm>
                <a:off x="919685" y="3031301"/>
                <a:ext cx="1761992" cy="646331"/>
              </a:xfrm>
              <a:prstGeom prst="rect">
                <a:avLst/>
              </a:prstGeom>
              <a:noFill/>
              <a:ln>
                <a:noFill/>
              </a:ln>
            </p:spPr>
            <p:txBody>
              <a:bodyPr wrap="square" rtlCol="0">
                <a:spAutoFit/>
              </a:bodyPr>
              <a:lstStyle/>
              <a:p>
                <a:r>
                  <a:rPr lang="ja-JP" altLang="en-US" sz="1200" b="1" dirty="0" smtClean="0"/>
                  <a:t>腰椎椎間板</a:t>
                </a:r>
                <a:r>
                  <a:rPr lang="ja-JP" altLang="en-US" sz="1200" b="1" dirty="0"/>
                  <a:t>ヘルニア</a:t>
                </a:r>
                <a:r>
                  <a:rPr lang="ja-JP" altLang="en-US" sz="1200" b="1" dirty="0" smtClean="0"/>
                  <a:t>で</a:t>
                </a:r>
                <a:endParaRPr lang="en-US" altLang="ja-JP" sz="1200" b="1" dirty="0" smtClean="0"/>
              </a:p>
              <a:p>
                <a:r>
                  <a:rPr lang="en-US" altLang="ja-JP" sz="1200" b="1" dirty="0"/>
                  <a:t>7</a:t>
                </a:r>
                <a:r>
                  <a:rPr lang="ja-JP" altLang="en-US" sz="1200" b="1" dirty="0"/>
                  <a:t>日</a:t>
                </a:r>
                <a:r>
                  <a:rPr lang="ja-JP" altLang="en-US" sz="1200" b="1" dirty="0" smtClean="0"/>
                  <a:t>の入院、</a:t>
                </a:r>
                <a:endParaRPr lang="en-US" altLang="ja-JP" sz="1200" b="1" dirty="0" smtClean="0"/>
              </a:p>
              <a:p>
                <a:r>
                  <a:rPr lang="ja-JP" altLang="en-US" sz="1200" b="1" dirty="0" smtClean="0"/>
                  <a:t>その後</a:t>
                </a:r>
                <a:r>
                  <a:rPr lang="en-US" altLang="ja-JP" sz="1200" b="1" dirty="0" smtClean="0"/>
                  <a:t>3</a:t>
                </a:r>
                <a:r>
                  <a:rPr lang="ja-JP" altLang="en-US" sz="1200" b="1" dirty="0" smtClean="0"/>
                  <a:t>日通院</a:t>
                </a:r>
                <a:endParaRPr lang="en-US" altLang="ja-JP" sz="1200" b="1" dirty="0" smtClean="0"/>
              </a:p>
            </p:txBody>
          </p:sp>
        </p:grpSp>
        <p:pic>
          <p:nvPicPr>
            <p:cNvPr id="33" name="図 3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62062" y="4257911"/>
              <a:ext cx="1237343" cy="1577896"/>
            </a:xfrm>
            <a:prstGeom prst="rect">
              <a:avLst/>
            </a:prstGeom>
          </p:spPr>
        </p:pic>
      </p:grpSp>
      <p:grpSp>
        <p:nvGrpSpPr>
          <p:cNvPr id="42" name="グループ化 41"/>
          <p:cNvGrpSpPr/>
          <p:nvPr/>
        </p:nvGrpSpPr>
        <p:grpSpPr>
          <a:xfrm>
            <a:off x="6400699" y="4112746"/>
            <a:ext cx="5687222" cy="1583919"/>
            <a:chOff x="6400699" y="5587573"/>
            <a:chExt cx="5687222" cy="1583919"/>
          </a:xfrm>
        </p:grpSpPr>
        <p:grpSp>
          <p:nvGrpSpPr>
            <p:cNvPr id="36" name="グループ化 35"/>
            <p:cNvGrpSpPr/>
            <p:nvPr/>
          </p:nvGrpSpPr>
          <p:grpSpPr>
            <a:xfrm>
              <a:off x="6400699" y="5986819"/>
              <a:ext cx="5687222" cy="923330"/>
              <a:chOff x="919685" y="2660687"/>
              <a:chExt cx="5687222" cy="923330"/>
            </a:xfrm>
          </p:grpSpPr>
          <p:sp>
            <p:nvSpPr>
              <p:cNvPr id="38" name="右矢印 37"/>
              <p:cNvSpPr/>
              <p:nvPr/>
            </p:nvSpPr>
            <p:spPr>
              <a:xfrm>
                <a:off x="3506607" y="2920009"/>
                <a:ext cx="354596" cy="356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3899780" y="2660687"/>
                <a:ext cx="2707127" cy="923330"/>
              </a:xfrm>
              <a:prstGeom prst="rect">
                <a:avLst/>
              </a:prstGeom>
              <a:solidFill>
                <a:schemeClr val="bg1"/>
              </a:solidFill>
              <a:ln>
                <a:solidFill>
                  <a:schemeClr val="tx1"/>
                </a:solidFill>
              </a:ln>
            </p:spPr>
            <p:txBody>
              <a:bodyPr wrap="square" rtlCol="0">
                <a:spAutoFit/>
              </a:bodyPr>
              <a:lstStyle/>
              <a:p>
                <a:r>
                  <a:rPr kumimoji="1" lang="ja-JP" altLang="en-US" sz="1200" b="1" dirty="0" smtClean="0">
                    <a:latin typeface="+mn-ea"/>
                  </a:rPr>
                  <a:t>所定の</a:t>
                </a:r>
                <a:r>
                  <a:rPr kumimoji="1" lang="en-US" altLang="ja-JP" sz="1200" b="1" dirty="0" smtClean="0">
                    <a:latin typeface="+mn-ea"/>
                  </a:rPr>
                  <a:t>154</a:t>
                </a:r>
                <a:r>
                  <a:rPr kumimoji="1" lang="ja-JP" altLang="en-US" sz="1200" b="1" dirty="0" smtClean="0">
                    <a:latin typeface="+mn-ea"/>
                  </a:rPr>
                  <a:t>種類に分類されている</a:t>
                </a:r>
                <a:endParaRPr kumimoji="1" lang="en-US" altLang="ja-JP" sz="1200" b="1" dirty="0" smtClean="0">
                  <a:latin typeface="+mn-ea"/>
                </a:endParaRPr>
              </a:p>
              <a:p>
                <a:r>
                  <a:rPr kumimoji="1" lang="ja-JP" altLang="en-US" sz="1200" b="1" dirty="0" smtClean="0">
                    <a:latin typeface="+mn-ea"/>
                  </a:rPr>
                  <a:t>手術（入院日額の</a:t>
                </a:r>
                <a:r>
                  <a:rPr kumimoji="1" lang="en-US" altLang="ja-JP" sz="1200" b="1" dirty="0" smtClean="0">
                    <a:latin typeface="+mn-ea"/>
                  </a:rPr>
                  <a:t>10</a:t>
                </a:r>
                <a:r>
                  <a:rPr kumimoji="1" lang="ja-JP" altLang="en-US" sz="1200" b="1" dirty="0" smtClean="0">
                    <a:latin typeface="+mn-ea"/>
                  </a:rPr>
                  <a:t>倍）に該当</a:t>
                </a:r>
                <a:endParaRPr kumimoji="1" lang="en-US" altLang="ja-JP" sz="1200" b="1" dirty="0" smtClean="0">
                  <a:latin typeface="+mn-ea"/>
                </a:endParaRPr>
              </a:p>
              <a:p>
                <a:endParaRPr lang="en-US" altLang="ja-JP" sz="1200" b="1" dirty="0">
                  <a:latin typeface="+mn-ea"/>
                </a:endParaRPr>
              </a:p>
              <a:p>
                <a:r>
                  <a:rPr kumimoji="1" lang="ja-JP" altLang="en-US" sz="1200" b="1" dirty="0" smtClean="0">
                    <a:latin typeface="+mn-ea"/>
                  </a:rPr>
                  <a:t>手術共済金</a:t>
                </a:r>
                <a:r>
                  <a:rPr kumimoji="1" lang="ja-JP" altLang="en-US" b="1" dirty="0" smtClean="0"/>
                  <a:t>＝</a:t>
                </a:r>
                <a:r>
                  <a:rPr kumimoji="1" lang="en-US" altLang="ja-JP" b="1" u="sng" dirty="0" smtClean="0">
                    <a:solidFill>
                      <a:srgbClr val="C00000"/>
                    </a:solidFill>
                    <a:latin typeface="+mn-ea"/>
                  </a:rPr>
                  <a:t>30,000</a:t>
                </a:r>
                <a:r>
                  <a:rPr kumimoji="1" lang="ja-JP" altLang="en-US" b="1" dirty="0" smtClean="0">
                    <a:solidFill>
                      <a:srgbClr val="C00000"/>
                    </a:solidFill>
                  </a:rPr>
                  <a:t>円</a:t>
                </a:r>
                <a:endParaRPr kumimoji="1" lang="ja-JP" altLang="en-US" b="1" dirty="0">
                  <a:solidFill>
                    <a:srgbClr val="C00000"/>
                  </a:solidFill>
                </a:endParaRPr>
              </a:p>
            </p:txBody>
          </p:sp>
          <p:sp>
            <p:nvSpPr>
              <p:cNvPr id="40" name="テキスト ボックス 39"/>
              <p:cNvSpPr txBox="1"/>
              <p:nvPr/>
            </p:nvSpPr>
            <p:spPr>
              <a:xfrm>
                <a:off x="919685" y="2788594"/>
                <a:ext cx="1761992" cy="646331"/>
              </a:xfrm>
              <a:prstGeom prst="rect">
                <a:avLst/>
              </a:prstGeom>
              <a:noFill/>
              <a:ln>
                <a:noFill/>
              </a:ln>
            </p:spPr>
            <p:txBody>
              <a:bodyPr wrap="square" rtlCol="0">
                <a:spAutoFit/>
              </a:bodyPr>
              <a:lstStyle/>
              <a:p>
                <a:r>
                  <a:rPr lang="ja-JP" altLang="en-US" sz="1200" b="1" dirty="0" smtClean="0"/>
                  <a:t>大腸ポリープで</a:t>
                </a:r>
                <a:endParaRPr lang="en-US" altLang="ja-JP" sz="1200" b="1" dirty="0" smtClean="0"/>
              </a:p>
              <a:p>
                <a:r>
                  <a:rPr lang="ja-JP" altLang="en-US" sz="1200" b="1" dirty="0"/>
                  <a:t>入院</a:t>
                </a:r>
                <a:r>
                  <a:rPr lang="ja-JP" altLang="en-US" sz="1200" b="1" dirty="0" smtClean="0"/>
                  <a:t>なしの</a:t>
                </a:r>
                <a:endParaRPr lang="en-US" altLang="ja-JP" sz="1200" b="1" dirty="0" smtClean="0"/>
              </a:p>
              <a:p>
                <a:r>
                  <a:rPr lang="ja-JP" altLang="en-US" sz="1200" b="1" dirty="0" smtClean="0"/>
                  <a:t>日帰り内視鏡手術</a:t>
                </a:r>
                <a:endParaRPr lang="en-US" altLang="ja-JP" sz="1200" b="1" dirty="0" smtClean="0"/>
              </a:p>
            </p:txBody>
          </p:sp>
        </p:grpSp>
        <p:pic>
          <p:nvPicPr>
            <p:cNvPr id="41" name="図 40"/>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82753" y="5587573"/>
              <a:ext cx="1792652" cy="1583919"/>
            </a:xfrm>
            <a:prstGeom prst="rect">
              <a:avLst/>
            </a:prstGeom>
          </p:spPr>
        </p:pic>
      </p:grpSp>
      <p:sp>
        <p:nvSpPr>
          <p:cNvPr id="43" name="テキスト ボックス 42"/>
          <p:cNvSpPr txBox="1"/>
          <p:nvPr/>
        </p:nvSpPr>
        <p:spPr>
          <a:xfrm>
            <a:off x="691446" y="2033453"/>
            <a:ext cx="11351871" cy="830997"/>
          </a:xfrm>
          <a:prstGeom prst="rect">
            <a:avLst/>
          </a:prstGeom>
          <a:noFill/>
        </p:spPr>
        <p:txBody>
          <a:bodyPr vert="horz" wrap="square" rtlCol="0">
            <a:spAutoFit/>
          </a:bodyPr>
          <a:lstStyle/>
          <a:p>
            <a:r>
              <a:rPr kumimoji="1" lang="ja-JP" altLang="en-US" sz="2400" b="1" dirty="0" smtClean="0">
                <a:solidFill>
                  <a:srgbClr val="C00000"/>
                </a:solidFill>
                <a:latin typeface="+mn-ea"/>
              </a:rPr>
              <a:t>給付事例</a:t>
            </a:r>
            <a:endParaRPr kumimoji="1" lang="en-US" altLang="ja-JP" sz="2400" b="1" dirty="0" smtClean="0">
              <a:solidFill>
                <a:srgbClr val="C00000"/>
              </a:solidFill>
              <a:latin typeface="+mn-ea"/>
            </a:endParaRPr>
          </a:p>
          <a:p>
            <a:r>
              <a:rPr kumimoji="1" lang="ja-JP" altLang="en-US" sz="2400" b="1" dirty="0" smtClean="0">
                <a:solidFill>
                  <a:srgbClr val="C00000"/>
                </a:solidFill>
                <a:latin typeface="+mn-ea"/>
              </a:rPr>
              <a:t>（死亡</a:t>
            </a:r>
            <a:r>
              <a:rPr kumimoji="1" lang="en-US" altLang="ja-JP" sz="2400" b="1" dirty="0" smtClean="0">
                <a:solidFill>
                  <a:srgbClr val="C00000"/>
                </a:solidFill>
                <a:latin typeface="+mn-ea"/>
              </a:rPr>
              <a:t>/</a:t>
            </a:r>
            <a:r>
              <a:rPr kumimoji="1" lang="ja-JP" altLang="en-US" sz="2400" b="1" dirty="0" err="1" smtClean="0">
                <a:solidFill>
                  <a:srgbClr val="C00000"/>
                </a:solidFill>
                <a:latin typeface="+mn-ea"/>
              </a:rPr>
              <a:t>重度障がい</a:t>
            </a:r>
            <a:r>
              <a:rPr kumimoji="1" lang="en-US" altLang="ja-JP" sz="2400" b="1" u="sng" dirty="0" smtClean="0">
                <a:solidFill>
                  <a:srgbClr val="C00000"/>
                </a:solidFill>
                <a:latin typeface="+mn-ea"/>
              </a:rPr>
              <a:t>600</a:t>
            </a:r>
            <a:r>
              <a:rPr kumimoji="1" lang="ja-JP" altLang="en-US" sz="2400" b="1" dirty="0" smtClean="0">
                <a:solidFill>
                  <a:srgbClr val="C00000"/>
                </a:solidFill>
                <a:latin typeface="+mn-ea"/>
              </a:rPr>
              <a:t>万円</a:t>
            </a:r>
            <a:r>
              <a:rPr lang="ja-JP" altLang="en-US" sz="2400" b="1" dirty="0">
                <a:solidFill>
                  <a:srgbClr val="C00000"/>
                </a:solidFill>
                <a:latin typeface="+mn-ea"/>
              </a:rPr>
              <a:t>・</a:t>
            </a:r>
            <a:r>
              <a:rPr kumimoji="1" lang="ja-JP" altLang="en-US" sz="2400" b="1" dirty="0" smtClean="0">
                <a:solidFill>
                  <a:srgbClr val="C00000"/>
                </a:solidFill>
                <a:latin typeface="+mn-ea"/>
              </a:rPr>
              <a:t>入院日額</a:t>
            </a:r>
            <a:r>
              <a:rPr kumimoji="1" lang="en-US" altLang="ja-JP" sz="2400" b="1" u="sng" dirty="0" smtClean="0">
                <a:solidFill>
                  <a:srgbClr val="C00000"/>
                </a:solidFill>
                <a:latin typeface="+mn-ea"/>
              </a:rPr>
              <a:t>3,000</a:t>
            </a:r>
            <a:r>
              <a:rPr kumimoji="1" lang="ja-JP" altLang="en-US" sz="2400" b="1" dirty="0" smtClean="0">
                <a:solidFill>
                  <a:srgbClr val="C00000"/>
                </a:solidFill>
                <a:latin typeface="+mn-ea"/>
              </a:rPr>
              <a:t>円</a:t>
            </a:r>
            <a:r>
              <a:rPr kumimoji="1" lang="en-US" altLang="ja-JP" sz="2400" b="1" dirty="0" smtClean="0">
                <a:solidFill>
                  <a:srgbClr val="C00000"/>
                </a:solidFill>
                <a:latin typeface="+mn-ea"/>
              </a:rPr>
              <a:t>/</a:t>
            </a:r>
            <a:r>
              <a:rPr kumimoji="1" lang="ja-JP" altLang="en-US" sz="2400" b="1" dirty="0" smtClean="0">
                <a:solidFill>
                  <a:srgbClr val="C00000"/>
                </a:solidFill>
                <a:latin typeface="+mn-ea"/>
              </a:rPr>
              <a:t>通院日額</a:t>
            </a:r>
            <a:r>
              <a:rPr kumimoji="1" lang="en-US" altLang="ja-JP" sz="2400" b="1" u="sng" dirty="0" smtClean="0">
                <a:solidFill>
                  <a:srgbClr val="C00000"/>
                </a:solidFill>
                <a:latin typeface="+mn-ea"/>
              </a:rPr>
              <a:t>1,500</a:t>
            </a:r>
            <a:r>
              <a:rPr kumimoji="1" lang="ja-JP" altLang="en-US" sz="2400" b="1" dirty="0" smtClean="0">
                <a:solidFill>
                  <a:srgbClr val="C00000"/>
                </a:solidFill>
                <a:latin typeface="+mn-ea"/>
              </a:rPr>
              <a:t>円）の場合</a:t>
            </a:r>
            <a:endParaRPr kumimoji="1" lang="ja-JP" altLang="en-US" sz="2400" b="1" dirty="0">
              <a:solidFill>
                <a:srgbClr val="C00000"/>
              </a:solidFill>
              <a:latin typeface="+mn-ea"/>
            </a:endParaRPr>
          </a:p>
        </p:txBody>
      </p:sp>
      <p:sp>
        <p:nvSpPr>
          <p:cNvPr id="44" name="テキスト ボックス 43"/>
          <p:cNvSpPr txBox="1"/>
          <p:nvPr/>
        </p:nvSpPr>
        <p:spPr>
          <a:xfrm>
            <a:off x="3643028" y="5913752"/>
            <a:ext cx="6827967" cy="738664"/>
          </a:xfrm>
          <a:prstGeom prst="rect">
            <a:avLst/>
          </a:prstGeom>
          <a:noFill/>
          <a:ln>
            <a:solidFill>
              <a:schemeClr val="tx1"/>
            </a:solidFill>
          </a:ln>
        </p:spPr>
        <p:txBody>
          <a:bodyPr wrap="square" rtlCol="0">
            <a:spAutoFit/>
          </a:bodyPr>
          <a:lstStyle/>
          <a:p>
            <a:r>
              <a:rPr kumimoji="1" lang="ja-JP" altLang="en-US" sz="1200" b="1" dirty="0" smtClean="0">
                <a:latin typeface="+mn-ea"/>
              </a:rPr>
              <a:t>不慮の事故による入院</a:t>
            </a:r>
            <a:r>
              <a:rPr kumimoji="1" lang="en-US" altLang="ja-JP" sz="1200" b="1" dirty="0" smtClean="0">
                <a:latin typeface="+mn-ea"/>
              </a:rPr>
              <a:t>60</a:t>
            </a:r>
            <a:r>
              <a:rPr kumimoji="1" lang="ja-JP" altLang="en-US" sz="1200" b="1" dirty="0" smtClean="0">
                <a:latin typeface="+mn-ea"/>
              </a:rPr>
              <a:t>日と</a:t>
            </a:r>
            <a:r>
              <a:rPr lang="ja-JP" altLang="en-US" sz="1200" b="1" dirty="0">
                <a:latin typeface="+mn-ea"/>
              </a:rPr>
              <a:t>所定の</a:t>
            </a:r>
            <a:r>
              <a:rPr lang="en-US" altLang="ja-JP" sz="1200" b="1" dirty="0">
                <a:latin typeface="+mn-ea"/>
              </a:rPr>
              <a:t>154</a:t>
            </a:r>
            <a:r>
              <a:rPr lang="ja-JP" altLang="en-US" sz="1200" b="1" dirty="0">
                <a:latin typeface="+mn-ea"/>
              </a:rPr>
              <a:t>種類に分類されて</a:t>
            </a:r>
            <a:r>
              <a:rPr lang="ja-JP" altLang="en-US" sz="1200" b="1" dirty="0" smtClean="0">
                <a:latin typeface="+mn-ea"/>
              </a:rPr>
              <a:t>いる手術（</a:t>
            </a:r>
            <a:r>
              <a:rPr lang="ja-JP" altLang="en-US" sz="1200" b="1" dirty="0">
                <a:latin typeface="+mn-ea"/>
              </a:rPr>
              <a:t>入院日額</a:t>
            </a:r>
            <a:r>
              <a:rPr lang="ja-JP" altLang="en-US" sz="1200" b="1" dirty="0" smtClean="0">
                <a:latin typeface="+mn-ea"/>
              </a:rPr>
              <a:t>の</a:t>
            </a:r>
            <a:r>
              <a:rPr lang="en-US" altLang="ja-JP" sz="1200" b="1" dirty="0" smtClean="0">
                <a:latin typeface="+mn-ea"/>
              </a:rPr>
              <a:t>20</a:t>
            </a:r>
            <a:r>
              <a:rPr lang="ja-JP" altLang="en-US" sz="1200" b="1" dirty="0">
                <a:latin typeface="+mn-ea"/>
              </a:rPr>
              <a:t>倍</a:t>
            </a:r>
            <a:r>
              <a:rPr lang="ja-JP" altLang="en-US" sz="1200" b="1" dirty="0" smtClean="0">
                <a:latin typeface="+mn-ea"/>
              </a:rPr>
              <a:t>）</a:t>
            </a:r>
            <a:endParaRPr lang="en-US" altLang="ja-JP" sz="1200" b="1" dirty="0" smtClean="0">
              <a:latin typeface="+mn-ea"/>
            </a:endParaRPr>
          </a:p>
          <a:p>
            <a:r>
              <a:rPr kumimoji="1" lang="ja-JP" altLang="en-US" sz="1200" b="1" dirty="0" smtClean="0">
                <a:latin typeface="+mn-ea"/>
              </a:rPr>
              <a:t>災害入院共済金</a:t>
            </a:r>
            <a:r>
              <a:rPr kumimoji="1" lang="en-US" altLang="ja-JP" sz="1200" b="1" dirty="0" smtClean="0">
                <a:latin typeface="+mn-ea"/>
              </a:rPr>
              <a:t>5,000</a:t>
            </a:r>
            <a:r>
              <a:rPr kumimoji="1" lang="ja-JP" altLang="en-US" sz="1200" b="1" dirty="0" smtClean="0">
                <a:latin typeface="+mn-ea"/>
              </a:rPr>
              <a:t>円</a:t>
            </a:r>
            <a:r>
              <a:rPr kumimoji="1" lang="en-US" altLang="ja-JP" sz="1200" b="1" dirty="0" smtClean="0">
                <a:latin typeface="+mn-ea"/>
              </a:rPr>
              <a:t>×60</a:t>
            </a:r>
            <a:r>
              <a:rPr kumimoji="1" lang="ja-JP" altLang="en-US" sz="1200" b="1" dirty="0" smtClean="0">
                <a:latin typeface="+mn-ea"/>
              </a:rPr>
              <a:t>日</a:t>
            </a:r>
            <a:r>
              <a:rPr kumimoji="1" lang="en-US" altLang="ja-JP" sz="1200" b="1" dirty="0" smtClean="0">
                <a:latin typeface="+mn-ea"/>
              </a:rPr>
              <a:t>+</a:t>
            </a:r>
            <a:r>
              <a:rPr kumimoji="1" lang="ja-JP" altLang="en-US" sz="1200" b="1" dirty="0" smtClean="0">
                <a:latin typeface="+mn-ea"/>
              </a:rPr>
              <a:t>手術共済金</a:t>
            </a:r>
            <a:r>
              <a:rPr kumimoji="1" lang="en-US" altLang="ja-JP" sz="1200" b="1" dirty="0" smtClean="0">
                <a:latin typeface="+mn-ea"/>
              </a:rPr>
              <a:t>200,000</a:t>
            </a:r>
            <a:r>
              <a:rPr kumimoji="1" lang="ja-JP" altLang="en-US" sz="1200" b="1" dirty="0" smtClean="0">
                <a:latin typeface="+mn-ea"/>
              </a:rPr>
              <a:t>円</a:t>
            </a:r>
            <a:r>
              <a:rPr kumimoji="1" lang="en-US" altLang="ja-JP" sz="1200" b="1" dirty="0" smtClean="0">
                <a:latin typeface="+mn-ea"/>
              </a:rPr>
              <a:t>+</a:t>
            </a:r>
            <a:r>
              <a:rPr kumimoji="1" lang="ja-JP" altLang="en-US" sz="1200" b="1" dirty="0" smtClean="0">
                <a:latin typeface="+mn-ea"/>
              </a:rPr>
              <a:t>重度障害共済金</a:t>
            </a:r>
            <a:r>
              <a:rPr kumimoji="1" lang="en-US" altLang="ja-JP" sz="1200" b="1" dirty="0" smtClean="0">
                <a:latin typeface="+mn-ea"/>
              </a:rPr>
              <a:t>6,000,000</a:t>
            </a:r>
            <a:r>
              <a:rPr kumimoji="1" lang="ja-JP" altLang="en-US" sz="1200" b="1" dirty="0" smtClean="0">
                <a:latin typeface="+mn-ea"/>
              </a:rPr>
              <a:t>円</a:t>
            </a:r>
            <a:r>
              <a:rPr kumimoji="1" lang="en-US" altLang="ja-JP" sz="1200" b="1" dirty="0" smtClean="0">
                <a:latin typeface="+mn-ea"/>
              </a:rPr>
              <a:t>+</a:t>
            </a:r>
          </a:p>
          <a:p>
            <a:r>
              <a:rPr kumimoji="1" lang="ja-JP" altLang="en-US" sz="1200" b="1" dirty="0" smtClean="0">
                <a:latin typeface="+mn-ea"/>
              </a:rPr>
              <a:t>災害障害共済金</a:t>
            </a:r>
            <a:r>
              <a:rPr kumimoji="1" lang="en-US" altLang="ja-JP" sz="1200" b="1" dirty="0" smtClean="0">
                <a:latin typeface="+mn-ea"/>
              </a:rPr>
              <a:t>6,000,000</a:t>
            </a:r>
            <a:r>
              <a:rPr kumimoji="1" lang="ja-JP" altLang="en-US" sz="1200" b="1" dirty="0" smtClean="0">
                <a:latin typeface="+mn-ea"/>
              </a:rPr>
              <a:t>円</a:t>
            </a:r>
            <a:r>
              <a:rPr kumimoji="1" lang="ja-JP" altLang="en-US" b="1" dirty="0" smtClean="0"/>
              <a:t>＝</a:t>
            </a:r>
            <a:r>
              <a:rPr kumimoji="1" lang="en-US" altLang="ja-JP" b="1" u="sng" dirty="0" smtClean="0">
                <a:solidFill>
                  <a:srgbClr val="C00000"/>
                </a:solidFill>
                <a:latin typeface="+mn-ea"/>
              </a:rPr>
              <a:t>12,500,000</a:t>
            </a:r>
            <a:r>
              <a:rPr kumimoji="1" lang="ja-JP" altLang="en-US" b="1" dirty="0" smtClean="0">
                <a:solidFill>
                  <a:srgbClr val="C00000"/>
                </a:solidFill>
              </a:rPr>
              <a:t>円</a:t>
            </a:r>
            <a:endParaRPr kumimoji="1" lang="ja-JP" altLang="en-US" b="1" dirty="0">
              <a:solidFill>
                <a:srgbClr val="C00000"/>
              </a:solidFill>
            </a:endParaRPr>
          </a:p>
        </p:txBody>
      </p:sp>
      <p:sp>
        <p:nvSpPr>
          <p:cNvPr id="45" name="テキスト ボックス 44"/>
          <p:cNvSpPr txBox="1"/>
          <p:nvPr/>
        </p:nvSpPr>
        <p:spPr>
          <a:xfrm>
            <a:off x="721972" y="6028163"/>
            <a:ext cx="2443509" cy="461665"/>
          </a:xfrm>
          <a:prstGeom prst="rect">
            <a:avLst/>
          </a:prstGeom>
          <a:noFill/>
          <a:ln>
            <a:noFill/>
          </a:ln>
        </p:spPr>
        <p:txBody>
          <a:bodyPr wrap="square" rtlCol="0">
            <a:spAutoFit/>
          </a:bodyPr>
          <a:lstStyle/>
          <a:p>
            <a:r>
              <a:rPr lang="ja-JP" altLang="en-US" sz="1200" b="1" dirty="0" smtClean="0"/>
              <a:t>不慮の事故による、</a:t>
            </a:r>
            <a:r>
              <a:rPr lang="en-US" altLang="ja-JP" sz="1200" b="1" dirty="0" smtClean="0"/>
              <a:t>1</a:t>
            </a:r>
            <a:r>
              <a:rPr lang="ja-JP" altLang="en-US" sz="1200" b="1" dirty="0" smtClean="0"/>
              <a:t>眼が失明し、他眼の視力が</a:t>
            </a:r>
            <a:r>
              <a:rPr lang="en-US" altLang="ja-JP" sz="1200" b="1" dirty="0" smtClean="0"/>
              <a:t>0.02</a:t>
            </a:r>
            <a:r>
              <a:rPr lang="ja-JP" altLang="en-US" sz="1200" b="1" dirty="0" smtClean="0"/>
              <a:t>以下に</a:t>
            </a:r>
            <a:endParaRPr lang="en-US" altLang="ja-JP" sz="1200" b="1" dirty="0" smtClean="0"/>
          </a:p>
        </p:txBody>
      </p:sp>
      <p:sp>
        <p:nvSpPr>
          <p:cNvPr id="47" name="右矢印 46"/>
          <p:cNvSpPr/>
          <p:nvPr/>
        </p:nvSpPr>
        <p:spPr>
          <a:xfrm>
            <a:off x="3226957" y="6080687"/>
            <a:ext cx="354596" cy="3566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71368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721972" y="1558173"/>
            <a:ext cx="11109471"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84060" y="1200117"/>
            <a:ext cx="11704584" cy="769441"/>
          </a:xfrm>
          <a:prstGeom prst="rect">
            <a:avLst/>
          </a:prstGeom>
          <a:noFill/>
        </p:spPr>
        <p:txBody>
          <a:bodyPr wrap="square" rtlCol="0">
            <a:spAutoFit/>
          </a:bodyPr>
          <a:lstStyle/>
          <a:p>
            <a:r>
              <a:rPr lang="ja-JP" altLang="en-US" sz="4400" b="1" dirty="0" smtClean="0">
                <a:solidFill>
                  <a:srgbClr val="002060"/>
                </a:solidFill>
              </a:rPr>
              <a:t>３</a:t>
            </a:r>
            <a:r>
              <a:rPr kumimoji="1" lang="ja-JP" altLang="en-US" sz="4400" b="1" dirty="0" smtClean="0">
                <a:solidFill>
                  <a:srgbClr val="002060"/>
                </a:solidFill>
              </a:rPr>
              <a:t>．</a:t>
            </a:r>
            <a:r>
              <a:rPr lang="ja-JP" altLang="en-US" sz="4400" b="1" dirty="0" smtClean="0">
                <a:solidFill>
                  <a:srgbClr val="002060"/>
                </a:solidFill>
              </a:rPr>
              <a:t>自転車事故に対応する</a:t>
            </a:r>
            <a:r>
              <a:rPr kumimoji="1" lang="ja-JP" altLang="en-US" sz="4400" b="1" dirty="0" smtClean="0">
                <a:solidFill>
                  <a:srgbClr val="002060"/>
                </a:solidFill>
              </a:rPr>
              <a:t>個人賠償責任共済</a:t>
            </a:r>
            <a:endParaRPr kumimoji="1" lang="en-US" altLang="ja-JP" sz="4400" b="1" dirty="0" smtClean="0">
              <a:solidFill>
                <a:srgbClr val="002060"/>
              </a:solidFill>
            </a:endParaRPr>
          </a:p>
        </p:txBody>
      </p:sp>
      <p:sp>
        <p:nvSpPr>
          <p:cNvPr id="16" name="楕円 15"/>
          <p:cNvSpPr/>
          <p:nvPr/>
        </p:nvSpPr>
        <p:spPr>
          <a:xfrm>
            <a:off x="439917" y="3068302"/>
            <a:ext cx="10945477" cy="35484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5" name="図表 44">
            <a:extLst>
              <a:ext uri="{FF2B5EF4-FFF2-40B4-BE49-F238E27FC236}">
                <a16:creationId xmlns:a16="http://schemas.microsoft.com/office/drawing/2014/main" id="{8621663F-EC02-4138-9C1C-5A0608CFF022}"/>
              </a:ext>
            </a:extLst>
          </p:cNvPr>
          <p:cNvGraphicFramePr/>
          <p:nvPr>
            <p:extLst>
              <p:ext uri="{D42A27DB-BD31-4B8C-83A1-F6EECF244321}">
                <p14:modId xmlns:p14="http://schemas.microsoft.com/office/powerpoint/2010/main" val="47737756"/>
              </p:ext>
            </p:extLst>
          </p:nvPr>
        </p:nvGraphicFramePr>
        <p:xfrm>
          <a:off x="3982784" y="2577526"/>
          <a:ext cx="3536424" cy="188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右矢印 10"/>
          <p:cNvSpPr/>
          <p:nvPr/>
        </p:nvSpPr>
        <p:spPr>
          <a:xfrm>
            <a:off x="729761" y="1942582"/>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50000"/>
                </a:schemeClr>
              </a:solidFill>
            </a:endParaRPr>
          </a:p>
        </p:txBody>
      </p:sp>
      <p:sp>
        <p:nvSpPr>
          <p:cNvPr id="12" name="テキスト ボックス 11"/>
          <p:cNvSpPr txBox="1"/>
          <p:nvPr/>
        </p:nvSpPr>
        <p:spPr>
          <a:xfrm>
            <a:off x="729761" y="2352044"/>
            <a:ext cx="10207869"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近年高額化</a:t>
            </a:r>
            <a:r>
              <a:rPr lang="ja-JP" altLang="en-US" sz="3200" b="1" dirty="0">
                <a:solidFill>
                  <a:schemeClr val="accent3">
                    <a:lumMod val="50000"/>
                  </a:schemeClr>
                </a:solidFill>
              </a:rPr>
              <a:t>する傾向にある</a:t>
            </a:r>
          </a:p>
          <a:p>
            <a:pPr algn="ctr"/>
            <a:r>
              <a:rPr lang="ja-JP" altLang="en-US" sz="3200" b="1" dirty="0">
                <a:solidFill>
                  <a:schemeClr val="accent3">
                    <a:lumMod val="50000"/>
                  </a:schemeClr>
                </a:solidFill>
              </a:rPr>
              <a:t>賠償金への補償が任意で選択可能</a:t>
            </a:r>
            <a:r>
              <a:rPr lang="ja-JP" altLang="en-US" sz="3200" b="1" dirty="0" smtClean="0">
                <a:solidFill>
                  <a:schemeClr val="accent3">
                    <a:lumMod val="50000"/>
                  </a:schemeClr>
                </a:solidFill>
              </a:rPr>
              <a:t>に</a:t>
            </a:r>
            <a:endParaRPr lang="ja-JP" altLang="en-US" sz="3200" b="1" dirty="0">
              <a:solidFill>
                <a:schemeClr val="accent3">
                  <a:lumMod val="50000"/>
                </a:schemeClr>
              </a:solidFill>
            </a:endParaRPr>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16</a:t>
            </a:r>
            <a:endParaRPr lang="ja-JP" altLang="en-US" sz="2000" dirty="0">
              <a:solidFill>
                <a:schemeClr val="bg1"/>
              </a:solidFill>
              <a:latin typeface="+mn-ea"/>
            </a:endParaRPr>
          </a:p>
        </p:txBody>
      </p:sp>
      <p:sp>
        <p:nvSpPr>
          <p:cNvPr id="15" name="テキスト ボックス 14"/>
          <p:cNvSpPr txBox="1"/>
          <p:nvPr/>
        </p:nvSpPr>
        <p:spPr>
          <a:xfrm>
            <a:off x="692919" y="3750820"/>
            <a:ext cx="10712554" cy="2862322"/>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☺日常生活で生じる法律上の賠償責任に対応</a:t>
            </a:r>
            <a:endParaRPr lang="en-US" altLang="ja-JP" sz="3600" b="1" dirty="0" smtClean="0">
              <a:solidFill>
                <a:srgbClr val="002060"/>
              </a:solidFill>
            </a:endParaRPr>
          </a:p>
          <a:p>
            <a:r>
              <a:rPr lang="ja-JP" altLang="en-US" sz="3600" b="1" dirty="0" smtClean="0">
                <a:solidFill>
                  <a:srgbClr val="002060"/>
                </a:solidFill>
              </a:rPr>
              <a:t>　</a:t>
            </a:r>
            <a:r>
              <a:rPr lang="ja-JP" altLang="en-US" sz="3600" b="1" u="sng" dirty="0" smtClean="0">
                <a:solidFill>
                  <a:srgbClr val="C00000"/>
                </a:solidFill>
              </a:rPr>
              <a:t>組合員本人加入で同居の家族も補償の対象に</a:t>
            </a:r>
            <a:endParaRPr lang="en-US" altLang="ja-JP" sz="3600" b="1" u="sng" dirty="0" smtClean="0">
              <a:solidFill>
                <a:srgbClr val="C00000"/>
              </a:solidFill>
            </a:endParaRPr>
          </a:p>
          <a:p>
            <a:endParaRPr lang="en-US" altLang="ja-JP" sz="1200" b="1" dirty="0" smtClean="0">
              <a:solidFill>
                <a:srgbClr val="002060"/>
              </a:solidFill>
            </a:endParaRPr>
          </a:p>
          <a:p>
            <a:r>
              <a:rPr lang="ja-JP" altLang="en-US" sz="3600" b="1" dirty="0" smtClean="0">
                <a:solidFill>
                  <a:srgbClr val="002060"/>
                </a:solidFill>
              </a:rPr>
              <a:t>☺</a:t>
            </a:r>
            <a:r>
              <a:rPr lang="ja-JP" altLang="en-US" sz="3600" b="1" u="sng" dirty="0" smtClean="0">
                <a:solidFill>
                  <a:srgbClr val="C00000"/>
                </a:solidFill>
              </a:rPr>
              <a:t>自転車</a:t>
            </a:r>
            <a:r>
              <a:rPr lang="ja-JP" altLang="en-US" sz="3600" b="1" u="sng" dirty="0">
                <a:solidFill>
                  <a:srgbClr val="C00000"/>
                </a:solidFill>
              </a:rPr>
              <a:t>事故も補償の</a:t>
            </a:r>
            <a:r>
              <a:rPr lang="ja-JP" altLang="en-US" sz="3600" b="1" u="sng" dirty="0" smtClean="0">
                <a:solidFill>
                  <a:srgbClr val="C00000"/>
                </a:solidFill>
              </a:rPr>
              <a:t>対象 </a:t>
            </a:r>
            <a:r>
              <a:rPr lang="en-US" altLang="ja-JP" sz="1600" b="1" u="sng" dirty="0" smtClean="0">
                <a:solidFill>
                  <a:srgbClr val="C00000"/>
                </a:solidFill>
                <a:latin typeface="+mn-ea"/>
              </a:rPr>
              <a:t>※</a:t>
            </a:r>
            <a:r>
              <a:rPr lang="ja-JP" altLang="en-US" sz="1600" b="1" u="sng" dirty="0" smtClean="0">
                <a:solidFill>
                  <a:srgbClr val="C00000"/>
                </a:solidFill>
                <a:latin typeface="+mn-ea"/>
              </a:rPr>
              <a:t>近年、自治体ごとに「義務化」が進んでいます</a:t>
            </a:r>
            <a:endParaRPr lang="en-US" altLang="ja-JP" sz="3600" b="1" u="sng" dirty="0">
              <a:solidFill>
                <a:srgbClr val="C00000"/>
              </a:solidFill>
              <a:latin typeface="+mn-ea"/>
            </a:endParaRPr>
          </a:p>
          <a:p>
            <a:endParaRPr lang="en-US" altLang="ja-JP" sz="1200" b="1" dirty="0" smtClean="0">
              <a:solidFill>
                <a:srgbClr val="002060"/>
              </a:solidFill>
            </a:endParaRPr>
          </a:p>
          <a:p>
            <a:r>
              <a:rPr lang="ja-JP" altLang="en-US" sz="3600" b="1" dirty="0" smtClean="0">
                <a:solidFill>
                  <a:srgbClr val="002060"/>
                </a:solidFill>
              </a:rPr>
              <a:t>☺</a:t>
            </a:r>
            <a:r>
              <a:rPr lang="ja-JP" altLang="en-US" sz="3600" b="1" dirty="0" smtClean="0">
                <a:solidFill>
                  <a:srgbClr val="003300"/>
                </a:solidFill>
              </a:rPr>
              <a:t>補償額は最高３億円</a:t>
            </a:r>
            <a:endParaRPr lang="en-US" altLang="ja-JP" sz="3600" b="1" dirty="0" smtClean="0">
              <a:solidFill>
                <a:srgbClr val="003300"/>
              </a:solidFill>
            </a:endParaRPr>
          </a:p>
          <a:p>
            <a:endParaRPr lang="en-US" altLang="ja-JP" sz="1200" b="1" dirty="0" smtClean="0">
              <a:solidFill>
                <a:srgbClr val="002060"/>
              </a:solidFill>
            </a:endParaRPr>
          </a:p>
        </p:txBody>
      </p:sp>
      <p:sp>
        <p:nvSpPr>
          <p:cNvPr id="17" name="タイトル 1"/>
          <p:cNvSpPr>
            <a:spLocks noGrp="1"/>
          </p:cNvSpPr>
          <p:nvPr>
            <p:ph type="title"/>
          </p:nvPr>
        </p:nvSpPr>
        <p:spPr>
          <a:xfrm>
            <a:off x="445804" y="242850"/>
            <a:ext cx="9891376" cy="1320800"/>
          </a:xfrm>
        </p:spPr>
        <p:txBody>
          <a:bodyPr>
            <a:noAutofit/>
          </a:bodyPr>
          <a:lstStyle/>
          <a:p>
            <a:r>
              <a:rPr lang="en-US" altLang="ja-JP" sz="4800" b="1" u="sng" dirty="0" smtClean="0">
                <a:solidFill>
                  <a:srgbClr val="002060"/>
                </a:solidFill>
                <a:latin typeface="+mn-ea"/>
              </a:rPr>
              <a:t>Ⅱ</a:t>
            </a:r>
            <a:r>
              <a:rPr lang="ja-JP" altLang="en-US" sz="4800" b="1" u="sng" dirty="0" err="1" smtClean="0">
                <a:solidFill>
                  <a:srgbClr val="002060"/>
                </a:solidFill>
              </a:rPr>
              <a:t>．</a:t>
            </a:r>
            <a:r>
              <a:rPr lang="ja-JP" altLang="en-US" sz="4800" b="1" u="sng" dirty="0" err="1">
                <a:solidFill>
                  <a:srgbClr val="002060"/>
                </a:solidFill>
              </a:rPr>
              <a:t>じちろう</a:t>
            </a:r>
            <a:r>
              <a:rPr lang="ja-JP" altLang="en-US" sz="4800" b="1" u="sng" dirty="0">
                <a:solidFill>
                  <a:srgbClr val="002060"/>
                </a:solidFill>
              </a:rPr>
              <a:t>団体生命共済とは</a:t>
            </a:r>
            <a:br>
              <a:rPr lang="ja-JP" altLang="en-US" sz="4800" b="1" u="sng" dirty="0">
                <a:solidFill>
                  <a:srgbClr val="002060"/>
                </a:solidFill>
              </a:rPr>
            </a:br>
            <a:endParaRPr kumimoji="1" lang="ja-JP" altLang="en-US" sz="4800" b="1" u="sng" dirty="0">
              <a:solidFill>
                <a:srgbClr val="002060"/>
              </a:solidFill>
            </a:endParaRPr>
          </a:p>
        </p:txBody>
      </p:sp>
    </p:spTree>
    <p:extLst>
      <p:ext uri="{BB962C8B-B14F-4D97-AF65-F5344CB8AC3E}">
        <p14:creationId xmlns:p14="http://schemas.microsoft.com/office/powerpoint/2010/main" val="16244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animBg="1"/>
      <p:bldP spid="12"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角丸四角形 10"/>
          <p:cNvSpPr/>
          <p:nvPr/>
        </p:nvSpPr>
        <p:spPr>
          <a:xfrm>
            <a:off x="721974" y="1558173"/>
            <a:ext cx="10215656"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84059" y="1200117"/>
            <a:ext cx="10924602" cy="769441"/>
          </a:xfrm>
          <a:prstGeom prst="rect">
            <a:avLst/>
          </a:prstGeom>
          <a:noFill/>
        </p:spPr>
        <p:txBody>
          <a:bodyPr wrap="square" rtlCol="0">
            <a:spAutoFit/>
          </a:bodyPr>
          <a:lstStyle/>
          <a:p>
            <a:r>
              <a:rPr lang="ja-JP" altLang="en-US" sz="4400" b="1" dirty="0" smtClean="0">
                <a:solidFill>
                  <a:srgbClr val="002060"/>
                </a:solidFill>
              </a:rPr>
              <a:t>４</a:t>
            </a:r>
            <a:r>
              <a:rPr kumimoji="1" lang="ja-JP" altLang="en-US" sz="4400" b="1" dirty="0" smtClean="0">
                <a:solidFill>
                  <a:srgbClr val="002060"/>
                </a:solidFill>
              </a:rPr>
              <a:t>．積立制度の併用で将来も安心（１）</a:t>
            </a:r>
            <a:endParaRPr kumimoji="1" lang="en-US" altLang="ja-JP" sz="4400" b="1" dirty="0" smtClean="0">
              <a:solidFill>
                <a:srgbClr val="002060"/>
              </a:solidFill>
            </a:endParaRPr>
          </a:p>
        </p:txBody>
      </p:sp>
      <p:sp>
        <p:nvSpPr>
          <p:cNvPr id="13" name="楕円 12"/>
          <p:cNvSpPr/>
          <p:nvPr/>
        </p:nvSpPr>
        <p:spPr>
          <a:xfrm>
            <a:off x="439917" y="3068302"/>
            <a:ext cx="10945477" cy="35484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27965" y="3662064"/>
            <a:ext cx="10780696" cy="2492990"/>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①長期共済は</a:t>
            </a:r>
            <a:r>
              <a:rPr lang="en-US" altLang="ja-JP" sz="3600" b="1" dirty="0" smtClean="0">
                <a:solidFill>
                  <a:srgbClr val="002060"/>
                </a:solidFill>
              </a:rPr>
              <a:t>3,000</a:t>
            </a:r>
            <a:r>
              <a:rPr lang="ja-JP" altLang="en-US" sz="3600" b="1" dirty="0" smtClean="0">
                <a:solidFill>
                  <a:srgbClr val="002060"/>
                </a:solidFill>
              </a:rPr>
              <a:t>円～</a:t>
            </a:r>
            <a:r>
              <a:rPr lang="en-US" altLang="ja-JP" sz="3600" b="1" dirty="0" smtClean="0">
                <a:solidFill>
                  <a:srgbClr val="002060"/>
                </a:solidFill>
              </a:rPr>
              <a:t>/</a:t>
            </a:r>
            <a:r>
              <a:rPr lang="ja-JP" altLang="en-US" sz="3600" b="1" dirty="0" smtClean="0">
                <a:solidFill>
                  <a:srgbClr val="002060"/>
                </a:solidFill>
              </a:rPr>
              <a:t>月で始められる</a:t>
            </a:r>
            <a:endParaRPr lang="en-US" altLang="ja-JP" sz="3600" b="1" dirty="0" smtClean="0">
              <a:solidFill>
                <a:srgbClr val="002060"/>
              </a:solidFill>
            </a:endParaRPr>
          </a:p>
          <a:p>
            <a:r>
              <a:rPr lang="ja-JP" altLang="en-US" sz="3600" b="1" dirty="0" smtClean="0">
                <a:solidFill>
                  <a:schemeClr val="tx1">
                    <a:lumMod val="65000"/>
                    <a:lumOff val="35000"/>
                  </a:schemeClr>
                </a:solidFill>
              </a:rPr>
              <a:t>　</a:t>
            </a:r>
            <a:r>
              <a:rPr lang="ja-JP" altLang="en-US" sz="3600" b="1" u="sng" dirty="0" smtClean="0">
                <a:solidFill>
                  <a:srgbClr val="C00000"/>
                </a:solidFill>
              </a:rPr>
              <a:t>退職後のための積立制度</a:t>
            </a:r>
            <a:endParaRPr lang="en-US" altLang="ja-JP" sz="3600" b="1" u="sng" dirty="0" smtClean="0">
              <a:solidFill>
                <a:srgbClr val="C00000"/>
              </a:solidFill>
            </a:endParaRPr>
          </a:p>
          <a:p>
            <a:endParaRPr lang="en-US" altLang="ja-JP" sz="1200" b="1" dirty="0" smtClean="0">
              <a:solidFill>
                <a:schemeClr val="tx1">
                  <a:lumMod val="65000"/>
                  <a:lumOff val="35000"/>
                </a:schemeClr>
              </a:solidFill>
            </a:endParaRPr>
          </a:p>
          <a:p>
            <a:r>
              <a:rPr lang="ja-JP" altLang="en-US" sz="3600" b="1" dirty="0" smtClean="0">
                <a:solidFill>
                  <a:srgbClr val="002060"/>
                </a:solidFill>
              </a:rPr>
              <a:t>②税制適格年金は</a:t>
            </a:r>
            <a:r>
              <a:rPr lang="en-US" altLang="ja-JP" sz="3600" b="1" dirty="0" smtClean="0">
                <a:solidFill>
                  <a:srgbClr val="002060"/>
                </a:solidFill>
              </a:rPr>
              <a:t>5,000</a:t>
            </a:r>
            <a:r>
              <a:rPr lang="ja-JP" altLang="en-US" sz="3600" b="1" dirty="0" smtClean="0">
                <a:solidFill>
                  <a:srgbClr val="002060"/>
                </a:solidFill>
              </a:rPr>
              <a:t>円・</a:t>
            </a:r>
            <a:r>
              <a:rPr lang="en-US" altLang="ja-JP" sz="3600" b="1" dirty="0" smtClean="0">
                <a:solidFill>
                  <a:srgbClr val="002060"/>
                </a:solidFill>
              </a:rPr>
              <a:t>10,000</a:t>
            </a:r>
            <a:r>
              <a:rPr lang="ja-JP" altLang="en-US" sz="3600" b="1" dirty="0" smtClean="0">
                <a:solidFill>
                  <a:srgbClr val="002060"/>
                </a:solidFill>
              </a:rPr>
              <a:t>円</a:t>
            </a:r>
            <a:r>
              <a:rPr lang="en-US" altLang="ja-JP" sz="3600" b="1" dirty="0" smtClean="0">
                <a:solidFill>
                  <a:srgbClr val="002060"/>
                </a:solidFill>
              </a:rPr>
              <a:t>/</a:t>
            </a:r>
            <a:r>
              <a:rPr lang="ja-JP" altLang="en-US" sz="3600" b="1" dirty="0" smtClean="0">
                <a:solidFill>
                  <a:srgbClr val="002060"/>
                </a:solidFill>
              </a:rPr>
              <a:t>月で</a:t>
            </a:r>
            <a:endParaRPr lang="en-US" altLang="ja-JP" sz="3600" b="1" dirty="0" smtClean="0">
              <a:solidFill>
                <a:srgbClr val="002060"/>
              </a:solidFill>
            </a:endParaRPr>
          </a:p>
          <a:p>
            <a:r>
              <a:rPr lang="ja-JP" altLang="en-US" sz="3600" b="1" dirty="0">
                <a:solidFill>
                  <a:srgbClr val="002060"/>
                </a:solidFill>
              </a:rPr>
              <a:t>　</a:t>
            </a:r>
            <a:r>
              <a:rPr lang="ja-JP" altLang="en-US" sz="3600" b="1" dirty="0" smtClean="0">
                <a:solidFill>
                  <a:srgbClr val="002060"/>
                </a:solidFill>
              </a:rPr>
              <a:t>始められる</a:t>
            </a:r>
            <a:r>
              <a:rPr lang="ja-JP" altLang="en-US" sz="3600" b="1" u="sng" dirty="0" smtClean="0">
                <a:solidFill>
                  <a:srgbClr val="C00000"/>
                </a:solidFill>
              </a:rPr>
              <a:t>退職後の年金積立制度</a:t>
            </a:r>
            <a:endParaRPr lang="en-US" altLang="ja-JP" sz="3600" b="1" u="sng" dirty="0" smtClean="0">
              <a:solidFill>
                <a:srgbClr val="C00000"/>
              </a:solidFill>
            </a:endParaRPr>
          </a:p>
        </p:txBody>
      </p:sp>
      <p:sp>
        <p:nvSpPr>
          <p:cNvPr id="2" name="タイトル 1"/>
          <p:cNvSpPr>
            <a:spLocks noGrp="1"/>
          </p:cNvSpPr>
          <p:nvPr>
            <p:ph type="title"/>
          </p:nvPr>
        </p:nvSpPr>
        <p:spPr>
          <a:xfrm>
            <a:off x="445804" y="242850"/>
            <a:ext cx="9891376" cy="1320800"/>
          </a:xfrm>
        </p:spPr>
        <p:txBody>
          <a:bodyPr>
            <a:noAutofit/>
          </a:bodyPr>
          <a:lstStyle/>
          <a:p>
            <a:r>
              <a:rPr lang="en-US" altLang="ja-JP" sz="4800" b="1" u="sng" dirty="0" smtClean="0">
                <a:solidFill>
                  <a:srgbClr val="002060"/>
                </a:solidFill>
                <a:latin typeface="+mn-ea"/>
              </a:rPr>
              <a:t>Ⅱ</a:t>
            </a:r>
            <a:r>
              <a:rPr lang="ja-JP" altLang="en-US" sz="4800" b="1" u="sng" dirty="0" err="1" smtClean="0">
                <a:solidFill>
                  <a:srgbClr val="002060"/>
                </a:solidFill>
              </a:rPr>
              <a:t>．</a:t>
            </a:r>
            <a:r>
              <a:rPr lang="ja-JP" altLang="en-US" sz="4800" b="1" u="sng" dirty="0" err="1">
                <a:solidFill>
                  <a:srgbClr val="002060"/>
                </a:solidFill>
              </a:rPr>
              <a:t>じちろう</a:t>
            </a:r>
            <a:r>
              <a:rPr lang="ja-JP" altLang="en-US" sz="4800" b="1" u="sng" dirty="0">
                <a:solidFill>
                  <a:srgbClr val="002060"/>
                </a:solidFill>
              </a:rPr>
              <a:t>団体生命共済とは</a:t>
            </a:r>
            <a:br>
              <a:rPr lang="ja-JP" altLang="en-US" sz="4800" b="1" u="sng" dirty="0">
                <a:solidFill>
                  <a:srgbClr val="002060"/>
                </a:solidFill>
              </a:rPr>
            </a:br>
            <a:endParaRPr kumimoji="1" lang="ja-JP" altLang="en-US" sz="4800" b="1" u="sng" dirty="0">
              <a:solidFill>
                <a:srgbClr val="002060"/>
              </a:solidFill>
            </a:endParaRPr>
          </a:p>
        </p:txBody>
      </p:sp>
      <p:sp>
        <p:nvSpPr>
          <p:cNvPr id="7" name="右矢印 6"/>
          <p:cNvSpPr/>
          <p:nvPr/>
        </p:nvSpPr>
        <p:spPr>
          <a:xfrm>
            <a:off x="729761" y="1942582"/>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27967" y="2358104"/>
            <a:ext cx="10209663"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団体生命共済加入者のみが利用できる</a:t>
            </a:r>
            <a:endParaRPr lang="en-US" altLang="ja-JP" sz="3200" b="1" dirty="0" smtClean="0">
              <a:solidFill>
                <a:schemeClr val="accent3">
                  <a:lumMod val="50000"/>
                </a:schemeClr>
              </a:solidFill>
            </a:endParaRPr>
          </a:p>
          <a:p>
            <a:pPr algn="ctr"/>
            <a:r>
              <a:rPr lang="ja-JP" altLang="en-US" sz="3200" b="1" dirty="0" smtClean="0">
                <a:solidFill>
                  <a:schemeClr val="accent3">
                    <a:lumMod val="50000"/>
                  </a:schemeClr>
                </a:solidFill>
              </a:rPr>
              <a:t>積立制度を併用し将来に向けての準備が可能</a:t>
            </a:r>
            <a:endParaRPr lang="en-US" altLang="ja-JP" sz="3200" b="1" dirty="0">
              <a:solidFill>
                <a:schemeClr val="accent3">
                  <a:lumMod val="50000"/>
                </a:schemeClr>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17</a:t>
            </a:r>
            <a:endParaRPr lang="ja-JP" altLang="en-US" sz="2000" dirty="0">
              <a:solidFill>
                <a:schemeClr val="bg1"/>
              </a:solidFill>
              <a:latin typeface="+mn-ea"/>
            </a:endParaRPr>
          </a:p>
        </p:txBody>
      </p:sp>
    </p:spTree>
    <p:extLst>
      <p:ext uri="{BB962C8B-B14F-4D97-AF65-F5344CB8AC3E}">
        <p14:creationId xmlns:p14="http://schemas.microsoft.com/office/powerpoint/2010/main" val="55836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7"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角丸四角形 10"/>
          <p:cNvSpPr/>
          <p:nvPr/>
        </p:nvSpPr>
        <p:spPr>
          <a:xfrm>
            <a:off x="721973" y="1558173"/>
            <a:ext cx="10295432"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84059" y="1200117"/>
            <a:ext cx="10924601" cy="769441"/>
          </a:xfrm>
          <a:prstGeom prst="rect">
            <a:avLst/>
          </a:prstGeom>
          <a:noFill/>
        </p:spPr>
        <p:txBody>
          <a:bodyPr wrap="square" rtlCol="0">
            <a:spAutoFit/>
          </a:bodyPr>
          <a:lstStyle/>
          <a:p>
            <a:r>
              <a:rPr lang="ja-JP" altLang="en-US" sz="4400" b="1" dirty="0" smtClean="0">
                <a:solidFill>
                  <a:srgbClr val="002060"/>
                </a:solidFill>
              </a:rPr>
              <a:t>４</a:t>
            </a:r>
            <a:r>
              <a:rPr kumimoji="1" lang="ja-JP" altLang="en-US" sz="4400" b="1" dirty="0" smtClean="0">
                <a:solidFill>
                  <a:srgbClr val="002060"/>
                </a:solidFill>
              </a:rPr>
              <a:t>．積立制度の併用で将来も安心（２）</a:t>
            </a:r>
            <a:endParaRPr kumimoji="1" lang="en-US" altLang="ja-JP" sz="4400" b="1" dirty="0" smtClean="0">
              <a:solidFill>
                <a:srgbClr val="002060"/>
              </a:solidFill>
            </a:endParaRPr>
          </a:p>
        </p:txBody>
      </p:sp>
      <p:sp>
        <p:nvSpPr>
          <p:cNvPr id="13" name="楕円 12"/>
          <p:cNvSpPr/>
          <p:nvPr/>
        </p:nvSpPr>
        <p:spPr>
          <a:xfrm>
            <a:off x="439917" y="3068302"/>
            <a:ext cx="10945477" cy="35484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27966" y="3662064"/>
            <a:ext cx="11214990" cy="3231654"/>
          </a:xfrm>
          <a:prstGeom prst="rect">
            <a:avLst/>
          </a:prstGeom>
          <a:solidFill>
            <a:schemeClr val="accent2">
              <a:lumMod val="20000"/>
              <a:lumOff val="80000"/>
              <a:alpha val="0"/>
            </a:schemeClr>
          </a:solidFill>
        </p:spPr>
        <p:txBody>
          <a:bodyPr wrap="square" rtlCol="0">
            <a:spAutoFit/>
          </a:bodyPr>
          <a:lstStyle/>
          <a:p>
            <a:r>
              <a:rPr lang="ja-JP" altLang="en-US" sz="3600" b="1" dirty="0" smtClean="0">
                <a:solidFill>
                  <a:srgbClr val="002060"/>
                </a:solidFill>
              </a:rPr>
              <a:t>①積立金は複利で利息が上乗せされる</a:t>
            </a:r>
            <a:endParaRPr lang="en-US" altLang="ja-JP" sz="3600" b="1" dirty="0" smtClean="0">
              <a:solidFill>
                <a:srgbClr val="002060"/>
              </a:solidFill>
            </a:endParaRPr>
          </a:p>
          <a:p>
            <a:r>
              <a:rPr lang="ja-JP" altLang="en-US" sz="3600" b="1" dirty="0" smtClean="0">
                <a:solidFill>
                  <a:schemeClr val="tx1">
                    <a:lumMod val="65000"/>
                    <a:lumOff val="35000"/>
                  </a:schemeClr>
                </a:solidFill>
              </a:rPr>
              <a:t>　</a:t>
            </a:r>
            <a:r>
              <a:rPr lang="ja-JP" altLang="en-US" sz="3600" b="1" u="sng" dirty="0">
                <a:solidFill>
                  <a:srgbClr val="C00000"/>
                </a:solidFill>
              </a:rPr>
              <a:t>時間</a:t>
            </a:r>
            <a:r>
              <a:rPr lang="ja-JP" altLang="en-US" sz="3600" b="1" u="sng" dirty="0" smtClean="0">
                <a:solidFill>
                  <a:srgbClr val="C00000"/>
                </a:solidFill>
              </a:rPr>
              <a:t>を有効活用することがポイント</a:t>
            </a:r>
            <a:endParaRPr lang="en-US" altLang="ja-JP" sz="3600" b="1" u="sng" dirty="0" smtClean="0">
              <a:solidFill>
                <a:srgbClr val="C00000"/>
              </a:solidFill>
            </a:endParaRPr>
          </a:p>
          <a:p>
            <a:endParaRPr lang="en-US" altLang="ja-JP" sz="1200" b="1" dirty="0" smtClean="0">
              <a:solidFill>
                <a:schemeClr val="tx1">
                  <a:lumMod val="65000"/>
                  <a:lumOff val="35000"/>
                </a:schemeClr>
              </a:solidFill>
            </a:endParaRPr>
          </a:p>
          <a:p>
            <a:r>
              <a:rPr lang="ja-JP" altLang="en-US" sz="3600" b="1" dirty="0" smtClean="0">
                <a:solidFill>
                  <a:srgbClr val="002060"/>
                </a:solidFill>
              </a:rPr>
              <a:t>②</a:t>
            </a:r>
            <a:r>
              <a:rPr lang="ja-JP" altLang="en-US" sz="3600" b="1" dirty="0" smtClean="0">
                <a:solidFill>
                  <a:srgbClr val="003300"/>
                </a:solidFill>
              </a:rPr>
              <a:t>退職後の保障に移行する際の掛金は一括払い</a:t>
            </a:r>
            <a:endParaRPr lang="en-US" altLang="ja-JP" sz="3600" b="1" dirty="0" smtClean="0">
              <a:solidFill>
                <a:srgbClr val="003300"/>
              </a:solidFill>
            </a:endParaRPr>
          </a:p>
          <a:p>
            <a:r>
              <a:rPr lang="ja-JP" altLang="en-US" sz="3600" b="1" dirty="0">
                <a:solidFill>
                  <a:srgbClr val="002060"/>
                </a:solidFill>
              </a:rPr>
              <a:t>　</a:t>
            </a:r>
            <a:r>
              <a:rPr lang="ja-JP" altLang="en-US" sz="3600" b="1" dirty="0" smtClean="0">
                <a:solidFill>
                  <a:srgbClr val="002060"/>
                </a:solidFill>
              </a:rPr>
              <a:t>余った積立金は老後の蓄えに・不足分は退職金など　</a:t>
            </a:r>
            <a:endParaRPr lang="en-US" altLang="ja-JP" sz="3600" b="1" dirty="0" smtClean="0">
              <a:solidFill>
                <a:srgbClr val="002060"/>
              </a:solidFill>
            </a:endParaRPr>
          </a:p>
          <a:p>
            <a:r>
              <a:rPr lang="ja-JP" altLang="en-US" sz="3600" b="1" dirty="0">
                <a:solidFill>
                  <a:srgbClr val="002060"/>
                </a:solidFill>
              </a:rPr>
              <a:t>　</a:t>
            </a:r>
            <a:r>
              <a:rPr lang="ja-JP" altLang="en-US" sz="3600" b="1" dirty="0" smtClean="0">
                <a:solidFill>
                  <a:srgbClr val="002060"/>
                </a:solidFill>
              </a:rPr>
              <a:t>を充当</a:t>
            </a:r>
            <a:endParaRPr lang="en-US" altLang="ja-JP" sz="1200" b="1" dirty="0" smtClean="0">
              <a:solidFill>
                <a:srgbClr val="002060"/>
              </a:solidFill>
            </a:endParaRPr>
          </a:p>
          <a:p>
            <a:endParaRPr lang="en-US" altLang="ja-JP" sz="1200" b="1" dirty="0" smtClean="0">
              <a:solidFill>
                <a:schemeClr val="tx1">
                  <a:lumMod val="65000"/>
                  <a:lumOff val="35000"/>
                </a:schemeClr>
              </a:solidFill>
            </a:endParaRPr>
          </a:p>
        </p:txBody>
      </p:sp>
      <p:sp>
        <p:nvSpPr>
          <p:cNvPr id="2" name="タイトル 1"/>
          <p:cNvSpPr>
            <a:spLocks noGrp="1"/>
          </p:cNvSpPr>
          <p:nvPr>
            <p:ph type="title"/>
          </p:nvPr>
        </p:nvSpPr>
        <p:spPr>
          <a:xfrm>
            <a:off x="445804" y="242850"/>
            <a:ext cx="9891376" cy="1320800"/>
          </a:xfrm>
        </p:spPr>
        <p:txBody>
          <a:bodyPr>
            <a:noAutofit/>
          </a:bodyPr>
          <a:lstStyle/>
          <a:p>
            <a:r>
              <a:rPr lang="en-US" altLang="ja-JP" sz="4800" b="1" u="sng" dirty="0" smtClean="0">
                <a:solidFill>
                  <a:srgbClr val="002060"/>
                </a:solidFill>
                <a:latin typeface="+mn-ea"/>
              </a:rPr>
              <a:t>Ⅱ</a:t>
            </a:r>
            <a:r>
              <a:rPr lang="ja-JP" altLang="en-US" sz="4800" b="1" u="sng" dirty="0" err="1" smtClean="0">
                <a:solidFill>
                  <a:srgbClr val="002060"/>
                </a:solidFill>
              </a:rPr>
              <a:t>．</a:t>
            </a:r>
            <a:r>
              <a:rPr lang="ja-JP" altLang="en-US" sz="4800" b="1" u="sng" dirty="0" err="1">
                <a:solidFill>
                  <a:srgbClr val="002060"/>
                </a:solidFill>
              </a:rPr>
              <a:t>じちろう</a:t>
            </a:r>
            <a:r>
              <a:rPr lang="ja-JP" altLang="en-US" sz="4800" b="1" u="sng" dirty="0">
                <a:solidFill>
                  <a:srgbClr val="002060"/>
                </a:solidFill>
              </a:rPr>
              <a:t>団体生命共済とは</a:t>
            </a:r>
            <a:br>
              <a:rPr lang="ja-JP" altLang="en-US" sz="4800" b="1" u="sng" dirty="0">
                <a:solidFill>
                  <a:srgbClr val="002060"/>
                </a:solidFill>
              </a:rPr>
            </a:br>
            <a:endParaRPr kumimoji="1" lang="ja-JP" altLang="en-US" sz="4800" b="1" u="sng" dirty="0">
              <a:solidFill>
                <a:srgbClr val="002060"/>
              </a:solidFill>
            </a:endParaRPr>
          </a:p>
        </p:txBody>
      </p:sp>
      <p:sp>
        <p:nvSpPr>
          <p:cNvPr id="7" name="右矢印 6"/>
          <p:cNvSpPr/>
          <p:nvPr/>
        </p:nvSpPr>
        <p:spPr>
          <a:xfrm>
            <a:off x="729761" y="1942582"/>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27967" y="2358104"/>
            <a:ext cx="10209663"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長期</a:t>
            </a:r>
            <a:r>
              <a:rPr lang="ja-JP" altLang="en-US" sz="3200" b="1" dirty="0">
                <a:solidFill>
                  <a:schemeClr val="accent3">
                    <a:lumMod val="50000"/>
                  </a:schemeClr>
                </a:solidFill>
              </a:rPr>
              <a:t>共済</a:t>
            </a:r>
            <a:r>
              <a:rPr lang="ja-JP" altLang="en-US" sz="3200" b="1" dirty="0" smtClean="0">
                <a:solidFill>
                  <a:schemeClr val="accent3">
                    <a:lumMod val="50000"/>
                  </a:schemeClr>
                </a:solidFill>
              </a:rPr>
              <a:t>は積立期間が長いほど</a:t>
            </a:r>
            <a:endParaRPr lang="en-US" altLang="ja-JP" sz="3200" b="1" dirty="0" smtClean="0">
              <a:solidFill>
                <a:schemeClr val="accent3">
                  <a:lumMod val="50000"/>
                </a:schemeClr>
              </a:solidFill>
            </a:endParaRPr>
          </a:p>
          <a:p>
            <a:pPr algn="ctr"/>
            <a:r>
              <a:rPr lang="ja-JP" altLang="en-US" sz="3200" b="1" dirty="0" smtClean="0">
                <a:solidFill>
                  <a:schemeClr val="accent3">
                    <a:lumMod val="50000"/>
                  </a:schemeClr>
                </a:solidFill>
              </a:rPr>
              <a:t>積立金の合計額が有利に</a:t>
            </a:r>
            <a:endParaRPr lang="en-US" altLang="ja-JP" sz="3200" b="1" dirty="0" smtClean="0">
              <a:solidFill>
                <a:schemeClr val="accent3">
                  <a:lumMod val="50000"/>
                </a:schemeClr>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18</a:t>
            </a:r>
            <a:endParaRPr lang="ja-JP" altLang="en-US" sz="2000" dirty="0">
              <a:solidFill>
                <a:schemeClr val="bg1"/>
              </a:solidFill>
              <a:latin typeface="+mn-ea"/>
            </a:endParaRPr>
          </a:p>
        </p:txBody>
      </p:sp>
      <p:sp>
        <p:nvSpPr>
          <p:cNvPr id="3" name="角丸四角形吹き出し 2"/>
          <p:cNvSpPr/>
          <p:nvPr/>
        </p:nvSpPr>
        <p:spPr>
          <a:xfrm>
            <a:off x="9401734" y="3712358"/>
            <a:ext cx="2108182" cy="895968"/>
          </a:xfrm>
          <a:prstGeom prst="wedgeRoundRectCallout">
            <a:avLst>
              <a:gd name="adj1" fmla="val -105994"/>
              <a:gd name="adj2" fmla="val -88851"/>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rgbClr val="C00000"/>
                </a:solidFill>
              </a:rPr>
              <a:t>今のうちから</a:t>
            </a:r>
            <a:endParaRPr kumimoji="1" lang="en-US" altLang="ja-JP" b="1" dirty="0" smtClean="0">
              <a:solidFill>
                <a:srgbClr val="C00000"/>
              </a:solidFill>
            </a:endParaRPr>
          </a:p>
          <a:p>
            <a:pPr algn="ctr"/>
            <a:r>
              <a:rPr kumimoji="1" lang="ja-JP" altLang="en-US" b="1" dirty="0" smtClean="0">
                <a:solidFill>
                  <a:srgbClr val="C00000"/>
                </a:solidFill>
              </a:rPr>
              <a:t>加入が大事！</a:t>
            </a:r>
            <a:endParaRPr kumimoji="1" lang="ja-JP" altLang="en-US" b="1" dirty="0">
              <a:solidFill>
                <a:srgbClr val="C00000"/>
              </a:solidFill>
            </a:endParaRPr>
          </a:p>
        </p:txBody>
      </p:sp>
    </p:spTree>
    <p:extLst>
      <p:ext uri="{BB962C8B-B14F-4D97-AF65-F5344CB8AC3E}">
        <p14:creationId xmlns:p14="http://schemas.microsoft.com/office/powerpoint/2010/main" val="318331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7"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721973" y="1558173"/>
            <a:ext cx="8377422"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84060" y="1200117"/>
            <a:ext cx="9496642" cy="769441"/>
          </a:xfrm>
          <a:prstGeom prst="rect">
            <a:avLst/>
          </a:prstGeom>
          <a:noFill/>
        </p:spPr>
        <p:txBody>
          <a:bodyPr wrap="square" rtlCol="0">
            <a:spAutoFit/>
          </a:bodyPr>
          <a:lstStyle/>
          <a:p>
            <a:r>
              <a:rPr lang="ja-JP" altLang="en-US" sz="4400" b="1" dirty="0">
                <a:solidFill>
                  <a:srgbClr val="002060"/>
                </a:solidFill>
              </a:rPr>
              <a:t>５</a:t>
            </a:r>
            <a:r>
              <a:rPr kumimoji="1" lang="ja-JP" altLang="en-US" sz="4400" b="1" dirty="0" smtClean="0">
                <a:solidFill>
                  <a:srgbClr val="002060"/>
                </a:solidFill>
              </a:rPr>
              <a:t>．掛金はいくら？</a:t>
            </a:r>
            <a:endParaRPr kumimoji="1" lang="en-US" altLang="ja-JP" sz="4400" b="1" dirty="0" smtClean="0">
              <a:solidFill>
                <a:srgbClr val="002060"/>
              </a:solidFill>
            </a:endParaRPr>
          </a:p>
        </p:txBody>
      </p:sp>
      <p:sp>
        <p:nvSpPr>
          <p:cNvPr id="10"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19</a:t>
            </a:r>
            <a:endParaRPr lang="ja-JP" altLang="en-US" sz="2000" dirty="0">
              <a:solidFill>
                <a:schemeClr val="bg1"/>
              </a:solidFill>
              <a:latin typeface="+mn-ea"/>
            </a:endParaRPr>
          </a:p>
        </p:txBody>
      </p:sp>
      <p:sp>
        <p:nvSpPr>
          <p:cNvPr id="17" name="タイトル 1"/>
          <p:cNvSpPr>
            <a:spLocks noGrp="1"/>
          </p:cNvSpPr>
          <p:nvPr>
            <p:ph type="title"/>
          </p:nvPr>
        </p:nvSpPr>
        <p:spPr>
          <a:xfrm>
            <a:off x="445804" y="242850"/>
            <a:ext cx="9891376" cy="1320800"/>
          </a:xfrm>
        </p:spPr>
        <p:txBody>
          <a:bodyPr>
            <a:noAutofit/>
          </a:bodyPr>
          <a:lstStyle/>
          <a:p>
            <a:r>
              <a:rPr lang="en-US" altLang="ja-JP" sz="4800" b="1" u="sng" dirty="0" smtClean="0">
                <a:solidFill>
                  <a:srgbClr val="002060"/>
                </a:solidFill>
                <a:latin typeface="+mn-ea"/>
              </a:rPr>
              <a:t>Ⅱ</a:t>
            </a:r>
            <a:r>
              <a:rPr lang="ja-JP" altLang="en-US" sz="4800" b="1" u="sng" dirty="0" err="1" smtClean="0">
                <a:solidFill>
                  <a:srgbClr val="002060"/>
                </a:solidFill>
              </a:rPr>
              <a:t>．</a:t>
            </a:r>
            <a:r>
              <a:rPr lang="ja-JP" altLang="en-US" sz="4800" b="1" u="sng" dirty="0" err="1">
                <a:solidFill>
                  <a:srgbClr val="002060"/>
                </a:solidFill>
              </a:rPr>
              <a:t>じちろう</a:t>
            </a:r>
            <a:r>
              <a:rPr lang="ja-JP" altLang="en-US" sz="4800" b="1" u="sng" dirty="0">
                <a:solidFill>
                  <a:srgbClr val="002060"/>
                </a:solidFill>
              </a:rPr>
              <a:t>団体生命共済とは</a:t>
            </a:r>
            <a:br>
              <a:rPr lang="ja-JP" altLang="en-US" sz="4800" b="1" u="sng" dirty="0">
                <a:solidFill>
                  <a:srgbClr val="002060"/>
                </a:solidFill>
              </a:rPr>
            </a:br>
            <a:endParaRPr kumimoji="1" lang="ja-JP" altLang="en-US" sz="4800" b="1" u="sng" dirty="0">
              <a:solidFill>
                <a:srgbClr val="002060"/>
              </a:solidFill>
            </a:endParaRPr>
          </a:p>
        </p:txBody>
      </p:sp>
      <p:sp>
        <p:nvSpPr>
          <p:cNvPr id="14" name="タイトル 1"/>
          <p:cNvSpPr txBox="1">
            <a:spLocks/>
          </p:cNvSpPr>
          <p:nvPr/>
        </p:nvSpPr>
        <p:spPr>
          <a:xfrm>
            <a:off x="544306" y="1785252"/>
            <a:ext cx="11212800" cy="1223367"/>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3600" kern="1200" spc="-150" baseline="0">
                <a:solidFill>
                  <a:schemeClr val="bg1"/>
                </a:solidFill>
                <a:latin typeface="HGｺﾞｼｯｸM" panose="020B0609000000000000" pitchFamily="49" charset="-128"/>
                <a:ea typeface="HGｺﾞｼｯｸM" panose="020B0609000000000000" pitchFamily="49" charset="-128"/>
                <a:cs typeface="+mj-cs"/>
              </a:defRPr>
            </a:lvl1pPr>
          </a:lstStyle>
          <a:p>
            <a:pPr algn="ctr">
              <a:lnSpc>
                <a:spcPts val="3500"/>
              </a:lnSpc>
              <a:spcAft>
                <a:spcPts val="1200"/>
              </a:spcAft>
            </a:pPr>
            <a:endParaRPr lang="en-US" altLang="ja-JP" sz="4000" b="1" u="sng" spc="0" dirty="0" smtClean="0">
              <a:solidFill>
                <a:srgbClr val="C00000"/>
              </a:solidFill>
              <a:latin typeface="+mn-ea"/>
              <a:ea typeface="+mn-ea"/>
            </a:endParaRPr>
          </a:p>
          <a:p>
            <a:pPr algn="ctr">
              <a:lnSpc>
                <a:spcPts val="3500"/>
              </a:lnSpc>
              <a:spcAft>
                <a:spcPts val="1200"/>
              </a:spcAft>
            </a:pPr>
            <a:r>
              <a:rPr lang="ja-JP" altLang="en-US" sz="4000" b="1" u="sng" spc="0" dirty="0" smtClean="0">
                <a:solidFill>
                  <a:srgbClr val="C00000"/>
                </a:solidFill>
                <a:latin typeface="+mn-ea"/>
                <a:ea typeface="+mn-ea"/>
              </a:rPr>
              <a:t>　　 　　　円</a:t>
            </a:r>
            <a:r>
              <a:rPr lang="en-US" altLang="ja-JP" sz="4000" b="1" u="sng" spc="0" dirty="0" smtClean="0">
                <a:solidFill>
                  <a:srgbClr val="C00000"/>
                </a:solidFill>
                <a:latin typeface="+mn-ea"/>
                <a:ea typeface="+mn-ea"/>
              </a:rPr>
              <a:t>/</a:t>
            </a:r>
            <a:r>
              <a:rPr lang="ja-JP" altLang="en-US" sz="4000" b="1" u="sng" spc="0" dirty="0" smtClean="0">
                <a:solidFill>
                  <a:srgbClr val="C00000"/>
                </a:solidFill>
                <a:latin typeface="+mn-ea"/>
                <a:ea typeface="+mn-ea"/>
              </a:rPr>
              <a:t>月</a:t>
            </a:r>
            <a:r>
              <a:rPr lang="en-US" altLang="ja-JP" sz="4000" b="1" spc="0" dirty="0" smtClean="0">
                <a:solidFill>
                  <a:srgbClr val="C00000"/>
                </a:solidFill>
                <a:latin typeface="+mn-ea"/>
                <a:ea typeface="+mn-ea"/>
              </a:rPr>
              <a:t>=</a:t>
            </a:r>
            <a:r>
              <a:rPr lang="ja-JP" altLang="en-US" sz="4000" b="1" u="sng" spc="0" dirty="0" smtClean="0">
                <a:solidFill>
                  <a:srgbClr val="C00000"/>
                </a:solidFill>
                <a:latin typeface="+mn-ea"/>
                <a:ea typeface="+mn-ea"/>
              </a:rPr>
              <a:t>　　　　円</a:t>
            </a:r>
            <a:r>
              <a:rPr lang="en-US" altLang="ja-JP" sz="4000" b="1" u="sng" spc="0" dirty="0" smtClean="0">
                <a:solidFill>
                  <a:srgbClr val="C00000"/>
                </a:solidFill>
                <a:latin typeface="+mn-ea"/>
                <a:ea typeface="+mn-ea"/>
              </a:rPr>
              <a:t>/</a:t>
            </a:r>
            <a:r>
              <a:rPr lang="ja-JP" altLang="en-US" sz="4000" b="1" u="sng" spc="0" dirty="0" smtClean="0">
                <a:solidFill>
                  <a:srgbClr val="C00000"/>
                </a:solidFill>
                <a:latin typeface="+mn-ea"/>
                <a:ea typeface="+mn-ea"/>
              </a:rPr>
              <a:t>日</a:t>
            </a:r>
            <a:r>
              <a:rPr lang="ja-JP" altLang="en-US" sz="2000" b="1" spc="0" dirty="0" smtClean="0">
                <a:solidFill>
                  <a:schemeClr val="tx1"/>
                </a:solidFill>
                <a:latin typeface="+mn-ea"/>
                <a:ea typeface="+mn-ea"/>
              </a:rPr>
              <a:t>（個人賠償責任共済含む）</a:t>
            </a:r>
            <a:endParaRPr lang="en-US" altLang="ja-JP" sz="2000" b="1" spc="0" dirty="0" smtClean="0">
              <a:solidFill>
                <a:schemeClr val="tx1"/>
              </a:solidFill>
              <a:latin typeface="+mn-ea"/>
              <a:ea typeface="+mn-ea"/>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568" y="3077093"/>
            <a:ext cx="24574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118" y="3077093"/>
            <a:ext cx="24765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2600" y="3599654"/>
            <a:ext cx="1846659" cy="2070496"/>
          </a:xfrm>
          <a:prstGeom prst="rect">
            <a:avLst/>
          </a:prstGeom>
        </p:spPr>
      </p:pic>
      <p:pic>
        <p:nvPicPr>
          <p:cNvPr id="21" name="図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5055" y="3617813"/>
            <a:ext cx="1978429" cy="1978429"/>
          </a:xfrm>
          <a:prstGeom prst="rect">
            <a:avLst/>
          </a:prstGeom>
        </p:spPr>
      </p:pic>
      <p:sp>
        <p:nvSpPr>
          <p:cNvPr id="22" name="タイトル 1"/>
          <p:cNvSpPr txBox="1">
            <a:spLocks/>
          </p:cNvSpPr>
          <p:nvPr/>
        </p:nvSpPr>
        <p:spPr>
          <a:xfrm>
            <a:off x="3821871" y="3879078"/>
            <a:ext cx="206723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9600" b="1" dirty="0">
                <a:latin typeface="+mn-ea"/>
                <a:ea typeface="+mn-ea"/>
              </a:rPr>
              <a:t>＋</a:t>
            </a:r>
          </a:p>
        </p:txBody>
      </p:sp>
      <p:sp>
        <p:nvSpPr>
          <p:cNvPr id="23" name="コンテンツ プレースホルダー 2"/>
          <p:cNvSpPr txBox="1">
            <a:spLocks/>
          </p:cNvSpPr>
          <p:nvPr/>
        </p:nvSpPr>
        <p:spPr>
          <a:xfrm>
            <a:off x="1151494" y="5612716"/>
            <a:ext cx="2349542" cy="4458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400" b="1" u="sng" dirty="0" smtClean="0">
                <a:solidFill>
                  <a:srgbClr val="C00000"/>
                </a:solidFill>
                <a:latin typeface="+mn-ea"/>
              </a:rPr>
              <a:t>　　　　　　</a:t>
            </a:r>
            <a:r>
              <a:rPr lang="ja-JP" altLang="en-US" sz="2400" b="1" dirty="0" smtClean="0">
                <a:solidFill>
                  <a:srgbClr val="C00000"/>
                </a:solidFill>
                <a:latin typeface="+mn-ea"/>
              </a:rPr>
              <a:t>円</a:t>
            </a:r>
            <a:endParaRPr lang="ja-JP" altLang="en-US" sz="2400" b="1" dirty="0">
              <a:solidFill>
                <a:srgbClr val="C00000"/>
              </a:solidFill>
              <a:latin typeface="+mn-ea"/>
            </a:endParaRPr>
          </a:p>
        </p:txBody>
      </p:sp>
      <p:sp>
        <p:nvSpPr>
          <p:cNvPr id="24" name="コンテンツ プレースホルダー 2"/>
          <p:cNvSpPr txBox="1">
            <a:spLocks/>
          </p:cNvSpPr>
          <p:nvPr/>
        </p:nvSpPr>
        <p:spPr>
          <a:xfrm>
            <a:off x="6506644" y="5512357"/>
            <a:ext cx="1815250" cy="4458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en-US" altLang="ja-JP" sz="2400" b="1" dirty="0" smtClean="0">
                <a:solidFill>
                  <a:srgbClr val="C00000"/>
                </a:solidFill>
                <a:latin typeface="+mn-ea"/>
              </a:rPr>
              <a:t>3,000</a:t>
            </a:r>
            <a:r>
              <a:rPr lang="ja-JP" altLang="en-US" sz="2400" b="1" dirty="0" smtClean="0">
                <a:solidFill>
                  <a:srgbClr val="C00000"/>
                </a:solidFill>
                <a:latin typeface="+mn-ea"/>
              </a:rPr>
              <a:t>円</a:t>
            </a:r>
            <a:endParaRPr lang="ja-JP" altLang="en-US" sz="2400" b="1" dirty="0">
              <a:solidFill>
                <a:srgbClr val="C00000"/>
              </a:solidFill>
              <a:latin typeface="+mn-ea"/>
            </a:endParaRPr>
          </a:p>
        </p:txBody>
      </p:sp>
      <p:sp>
        <p:nvSpPr>
          <p:cNvPr id="25" name="テキスト ボックス 11"/>
          <p:cNvSpPr txBox="1">
            <a:spLocks noChangeArrowheads="1"/>
          </p:cNvSpPr>
          <p:nvPr/>
        </p:nvSpPr>
        <p:spPr bwMode="auto">
          <a:xfrm>
            <a:off x="1153449" y="6163766"/>
            <a:ext cx="90499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r>
              <a:rPr lang="ja-JP" altLang="en-US" sz="2600" b="1" dirty="0">
                <a:latin typeface="+mn-ea"/>
                <a:ea typeface="+mn-ea"/>
              </a:rPr>
              <a:t>団体生命共済</a:t>
            </a:r>
            <a:r>
              <a:rPr lang="ja-JP" altLang="en-US" sz="2600" b="1" dirty="0" smtClean="0">
                <a:latin typeface="+mn-ea"/>
                <a:ea typeface="+mn-ea"/>
              </a:rPr>
              <a:t>（</a:t>
            </a:r>
            <a:r>
              <a:rPr lang="ja-JP" altLang="en-US" sz="2600" b="1" u="sng" dirty="0" smtClean="0">
                <a:latin typeface="+mn-ea"/>
                <a:ea typeface="+mn-ea"/>
              </a:rPr>
              <a:t>　</a:t>
            </a:r>
            <a:r>
              <a:rPr lang="ja-JP" altLang="en-US" sz="2600" b="1" dirty="0" smtClean="0">
                <a:latin typeface="+mn-ea"/>
                <a:ea typeface="+mn-ea"/>
              </a:rPr>
              <a:t>型</a:t>
            </a:r>
            <a:r>
              <a:rPr lang="ja-JP" altLang="en-US" sz="2600" b="1" dirty="0">
                <a:latin typeface="+mn-ea"/>
                <a:ea typeface="+mn-ea"/>
              </a:rPr>
              <a:t>） と  長期共済</a:t>
            </a:r>
            <a:r>
              <a:rPr lang="ja-JP" altLang="en-US" sz="2600" b="1" dirty="0" smtClean="0">
                <a:latin typeface="+mn-ea"/>
                <a:ea typeface="+mn-ea"/>
              </a:rPr>
              <a:t>１口</a:t>
            </a:r>
            <a:r>
              <a:rPr lang="ja-JP" altLang="en-US" sz="2000" b="1" dirty="0" smtClean="0">
                <a:latin typeface="+mn-ea"/>
                <a:ea typeface="+mn-ea"/>
              </a:rPr>
              <a:t>（</a:t>
            </a:r>
            <a:r>
              <a:rPr lang="en-US" altLang="ja-JP" sz="2000" b="1" dirty="0" smtClean="0">
                <a:latin typeface="+mn-ea"/>
                <a:ea typeface="+mn-ea"/>
              </a:rPr>
              <a:t>3,000</a:t>
            </a:r>
            <a:r>
              <a:rPr lang="ja-JP" altLang="en-US" sz="2000" b="1" dirty="0" smtClean="0">
                <a:latin typeface="+mn-ea"/>
                <a:ea typeface="+mn-ea"/>
              </a:rPr>
              <a:t>円）  </a:t>
            </a:r>
            <a:endParaRPr lang="ja-JP" altLang="en-US" sz="2600" b="1" dirty="0">
              <a:latin typeface="+mn-ea"/>
              <a:ea typeface="+mn-ea"/>
            </a:endParaRPr>
          </a:p>
        </p:txBody>
      </p:sp>
    </p:spTree>
    <p:extLst>
      <p:ext uri="{BB962C8B-B14F-4D97-AF65-F5344CB8AC3E}">
        <p14:creationId xmlns:p14="http://schemas.microsoft.com/office/powerpoint/2010/main" val="17685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682725" y="1796781"/>
            <a:ext cx="11163593" cy="1081454"/>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3"/>
          <p:cNvSpPr txBox="1">
            <a:spLocks/>
          </p:cNvSpPr>
          <p:nvPr/>
        </p:nvSpPr>
        <p:spPr>
          <a:xfrm>
            <a:off x="614743" y="732380"/>
            <a:ext cx="10424158" cy="539299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endParaRPr lang="en-US" altLang="ja-JP" sz="1400" dirty="0"/>
          </a:p>
        </p:txBody>
      </p:sp>
      <p:sp>
        <p:nvSpPr>
          <p:cNvPr id="3" name="コンテンツ プレースホルダー 6"/>
          <p:cNvSpPr txBox="1">
            <a:spLocks/>
          </p:cNvSpPr>
          <p:nvPr/>
        </p:nvSpPr>
        <p:spPr>
          <a:xfrm>
            <a:off x="1425237" y="581519"/>
            <a:ext cx="9035934" cy="10644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lnSpc>
                <a:spcPct val="120000"/>
              </a:lnSpc>
              <a:buNone/>
            </a:pPr>
            <a:r>
              <a:rPr lang="ja-JP" altLang="en-US" sz="5000" b="1" u="sng" dirty="0" smtClean="0">
                <a:solidFill>
                  <a:srgbClr val="002060"/>
                </a:solidFill>
              </a:rPr>
              <a:t>提案のポイント</a:t>
            </a:r>
            <a:endParaRPr lang="ja-JP" altLang="en-US" sz="5000" b="1" u="sng" dirty="0">
              <a:solidFill>
                <a:srgbClr val="002060"/>
              </a:solidFill>
            </a:endParaRPr>
          </a:p>
        </p:txBody>
      </p:sp>
      <p:sp>
        <p:nvSpPr>
          <p:cNvPr id="6"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a:t>
            </a:r>
            <a:endParaRPr lang="ja-JP" altLang="en-US" sz="2000" dirty="0">
              <a:solidFill>
                <a:schemeClr val="bg1"/>
              </a:solidFill>
              <a:latin typeface="+mn-ea"/>
            </a:endParaRPr>
          </a:p>
        </p:txBody>
      </p:sp>
      <p:sp>
        <p:nvSpPr>
          <p:cNvPr id="9" name="コンテンツ プレースホルダー 6">
            <a:extLst>
              <a:ext uri="{FF2B5EF4-FFF2-40B4-BE49-F238E27FC236}">
                <a16:creationId xmlns:a16="http://schemas.microsoft.com/office/drawing/2014/main" id="{B224E9E4-E5AA-485D-A440-DE8A89E08376}"/>
              </a:ext>
            </a:extLst>
          </p:cNvPr>
          <p:cNvSpPr txBox="1">
            <a:spLocks/>
          </p:cNvSpPr>
          <p:nvPr/>
        </p:nvSpPr>
        <p:spPr>
          <a:xfrm>
            <a:off x="682726" y="1862912"/>
            <a:ext cx="11509274" cy="414719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en-US" altLang="ja-JP" sz="4800" b="1" dirty="0" smtClean="0">
                <a:solidFill>
                  <a:srgbClr val="002060"/>
                </a:solidFill>
              </a:rPr>
              <a:t>Ⅰ</a:t>
            </a:r>
            <a:r>
              <a:rPr lang="ja-JP" altLang="en-US" sz="4800" b="1" dirty="0" err="1" smtClean="0">
                <a:solidFill>
                  <a:srgbClr val="002060"/>
                </a:solidFill>
              </a:rPr>
              <a:t>．</a:t>
            </a:r>
            <a:r>
              <a:rPr lang="ja-JP" altLang="en-US" sz="4800" b="1" dirty="0" smtClean="0">
                <a:solidFill>
                  <a:srgbClr val="002060"/>
                </a:solidFill>
              </a:rPr>
              <a:t>賃金（給与）・貯蓄・保障について</a:t>
            </a:r>
            <a:endParaRPr lang="en-US" altLang="ja-JP" sz="4800" b="1" dirty="0" smtClean="0">
              <a:solidFill>
                <a:srgbClr val="002060"/>
              </a:solidFill>
            </a:endParaRPr>
          </a:p>
          <a:p>
            <a:pPr marL="0" indent="0">
              <a:lnSpc>
                <a:spcPct val="120000"/>
              </a:lnSpc>
              <a:buNone/>
            </a:pPr>
            <a:r>
              <a:rPr lang="en-US" altLang="ja-JP" sz="4800" b="1" dirty="0" smtClean="0">
                <a:solidFill>
                  <a:srgbClr val="002060"/>
                </a:solidFill>
              </a:rPr>
              <a:t>Ⅱ</a:t>
            </a:r>
            <a:r>
              <a:rPr lang="ja-JP" altLang="en-US" sz="4800" b="1" dirty="0" err="1">
                <a:solidFill>
                  <a:srgbClr val="002060"/>
                </a:solidFill>
              </a:rPr>
              <a:t>．じちろう</a:t>
            </a:r>
            <a:r>
              <a:rPr lang="ja-JP" altLang="en-US" sz="4800" b="1" dirty="0">
                <a:solidFill>
                  <a:srgbClr val="002060"/>
                </a:solidFill>
              </a:rPr>
              <a:t>団体生命共済とは</a:t>
            </a:r>
            <a:endParaRPr lang="en-US" altLang="ja-JP" sz="4800" b="1" dirty="0">
              <a:solidFill>
                <a:srgbClr val="002060"/>
              </a:solidFill>
            </a:endParaRPr>
          </a:p>
          <a:p>
            <a:pPr marL="0" indent="0">
              <a:lnSpc>
                <a:spcPct val="120000"/>
              </a:lnSpc>
              <a:buNone/>
            </a:pPr>
            <a:r>
              <a:rPr lang="en-US" altLang="ja-JP" sz="4800" b="1" dirty="0" smtClean="0">
                <a:solidFill>
                  <a:srgbClr val="002060"/>
                </a:solidFill>
              </a:rPr>
              <a:t>Ⅲ</a:t>
            </a:r>
            <a:r>
              <a:rPr lang="ja-JP" altLang="en-US" sz="4800" b="1" dirty="0" err="1" smtClean="0">
                <a:solidFill>
                  <a:srgbClr val="002060"/>
                </a:solidFill>
              </a:rPr>
              <a:t>．</a:t>
            </a:r>
            <a:r>
              <a:rPr lang="ja-JP" altLang="en-US" sz="4800" b="1" dirty="0" smtClean="0">
                <a:solidFill>
                  <a:srgbClr val="002060"/>
                </a:solidFill>
              </a:rPr>
              <a:t>いのち・健康・安心なくらしのため</a:t>
            </a:r>
            <a:endParaRPr lang="ja-JP" altLang="en-US" sz="4800" b="1" dirty="0">
              <a:solidFill>
                <a:srgbClr val="002060"/>
              </a:solidFill>
            </a:endParaRPr>
          </a:p>
        </p:txBody>
      </p:sp>
    </p:spTree>
    <p:extLst>
      <p:ext uri="{BB962C8B-B14F-4D97-AF65-F5344CB8AC3E}">
        <p14:creationId xmlns:p14="http://schemas.microsoft.com/office/powerpoint/2010/main" val="156608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614743" y="3904832"/>
            <a:ext cx="11163593" cy="1081454"/>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プレースホルダー 13"/>
          <p:cNvSpPr txBox="1">
            <a:spLocks/>
          </p:cNvSpPr>
          <p:nvPr/>
        </p:nvSpPr>
        <p:spPr>
          <a:xfrm>
            <a:off x="614743" y="732380"/>
            <a:ext cx="10424158" cy="539299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mn-lt"/>
                <a:ea typeface="+mn-ea"/>
                <a:cs typeface="+mn-cs"/>
              </a:defRPr>
            </a:lvl9pPr>
          </a:lstStyle>
          <a:p>
            <a:endParaRPr lang="en-US" altLang="ja-JP" sz="1400" dirty="0"/>
          </a:p>
        </p:txBody>
      </p:sp>
      <p:sp>
        <p:nvSpPr>
          <p:cNvPr id="3" name="コンテンツ プレースホルダー 6"/>
          <p:cNvSpPr txBox="1">
            <a:spLocks/>
          </p:cNvSpPr>
          <p:nvPr/>
        </p:nvSpPr>
        <p:spPr>
          <a:xfrm>
            <a:off x="1425237" y="581519"/>
            <a:ext cx="9035934" cy="10644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gn="ctr">
              <a:lnSpc>
                <a:spcPct val="120000"/>
              </a:lnSpc>
              <a:buNone/>
            </a:pPr>
            <a:r>
              <a:rPr lang="ja-JP" altLang="en-US" sz="5000" b="1" u="sng" dirty="0" smtClean="0">
                <a:solidFill>
                  <a:srgbClr val="002060"/>
                </a:solidFill>
              </a:rPr>
              <a:t>提案のポイント</a:t>
            </a:r>
            <a:endParaRPr lang="ja-JP" altLang="en-US" sz="5000" b="1" u="sng" dirty="0">
              <a:solidFill>
                <a:srgbClr val="002060"/>
              </a:solidFill>
            </a:endParaRPr>
          </a:p>
        </p:txBody>
      </p:sp>
      <p:sp>
        <p:nvSpPr>
          <p:cNvPr id="6"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20</a:t>
            </a:r>
            <a:endParaRPr lang="ja-JP" altLang="en-US" sz="2000" dirty="0">
              <a:solidFill>
                <a:schemeClr val="bg1"/>
              </a:solidFill>
              <a:latin typeface="+mn-ea"/>
            </a:endParaRPr>
          </a:p>
        </p:txBody>
      </p:sp>
      <p:sp>
        <p:nvSpPr>
          <p:cNvPr id="8" name="コンテンツ プレースホルダー 6">
            <a:extLst>
              <a:ext uri="{FF2B5EF4-FFF2-40B4-BE49-F238E27FC236}">
                <a16:creationId xmlns:a16="http://schemas.microsoft.com/office/drawing/2014/main" id="{B224E9E4-E5AA-485D-A440-DE8A89E08376}"/>
              </a:ext>
            </a:extLst>
          </p:cNvPr>
          <p:cNvSpPr txBox="1">
            <a:spLocks/>
          </p:cNvSpPr>
          <p:nvPr/>
        </p:nvSpPr>
        <p:spPr>
          <a:xfrm>
            <a:off x="682726" y="1862912"/>
            <a:ext cx="11163593" cy="3065737"/>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lnSpc>
                <a:spcPct val="120000"/>
              </a:lnSpc>
              <a:buNone/>
            </a:pPr>
            <a:r>
              <a:rPr lang="en-US" altLang="ja-JP" sz="4800" b="1" dirty="0" smtClean="0">
                <a:solidFill>
                  <a:srgbClr val="002060"/>
                </a:solidFill>
              </a:rPr>
              <a:t>Ⅰ</a:t>
            </a:r>
            <a:r>
              <a:rPr lang="ja-JP" altLang="en-US" sz="4800" b="1" dirty="0" err="1" smtClean="0">
                <a:solidFill>
                  <a:srgbClr val="002060"/>
                </a:solidFill>
              </a:rPr>
              <a:t>．</a:t>
            </a:r>
            <a:r>
              <a:rPr lang="ja-JP" altLang="en-US" sz="4800" b="1" dirty="0" smtClean="0">
                <a:solidFill>
                  <a:srgbClr val="002060"/>
                </a:solidFill>
              </a:rPr>
              <a:t>給与・貯蓄・保障について</a:t>
            </a:r>
            <a:endParaRPr lang="en-US" altLang="ja-JP" sz="4800" b="1" dirty="0" smtClean="0">
              <a:solidFill>
                <a:srgbClr val="002060"/>
              </a:solidFill>
            </a:endParaRPr>
          </a:p>
          <a:p>
            <a:pPr marL="0" indent="0">
              <a:lnSpc>
                <a:spcPct val="120000"/>
              </a:lnSpc>
              <a:buNone/>
            </a:pPr>
            <a:r>
              <a:rPr lang="en-US" altLang="ja-JP" sz="4800" b="1" dirty="0" smtClean="0">
                <a:solidFill>
                  <a:srgbClr val="002060"/>
                </a:solidFill>
              </a:rPr>
              <a:t>Ⅱ</a:t>
            </a:r>
            <a:r>
              <a:rPr lang="ja-JP" altLang="en-US" sz="4800" b="1" dirty="0" err="1">
                <a:solidFill>
                  <a:srgbClr val="002060"/>
                </a:solidFill>
              </a:rPr>
              <a:t>．じちろう</a:t>
            </a:r>
            <a:r>
              <a:rPr lang="ja-JP" altLang="en-US" sz="4800" b="1" dirty="0">
                <a:solidFill>
                  <a:srgbClr val="002060"/>
                </a:solidFill>
              </a:rPr>
              <a:t>団体生命共済とは</a:t>
            </a:r>
            <a:endParaRPr lang="en-US" altLang="ja-JP" sz="4800" b="1" dirty="0">
              <a:solidFill>
                <a:srgbClr val="002060"/>
              </a:solidFill>
            </a:endParaRPr>
          </a:p>
          <a:p>
            <a:pPr marL="0" indent="0">
              <a:lnSpc>
                <a:spcPct val="120000"/>
              </a:lnSpc>
              <a:buNone/>
            </a:pPr>
            <a:r>
              <a:rPr lang="en-US" altLang="ja-JP" sz="4800" b="1" dirty="0" smtClean="0">
                <a:solidFill>
                  <a:srgbClr val="002060"/>
                </a:solidFill>
              </a:rPr>
              <a:t>Ⅲ</a:t>
            </a:r>
            <a:r>
              <a:rPr lang="ja-JP" altLang="en-US" sz="4800" b="1" dirty="0" err="1" smtClean="0">
                <a:solidFill>
                  <a:srgbClr val="002060"/>
                </a:solidFill>
              </a:rPr>
              <a:t>．</a:t>
            </a:r>
            <a:r>
              <a:rPr lang="ja-JP" altLang="en-US" sz="4800" b="1" dirty="0" smtClean="0">
                <a:solidFill>
                  <a:srgbClr val="002060"/>
                </a:solidFill>
              </a:rPr>
              <a:t>いのち・健康・安心なくらしのため</a:t>
            </a:r>
            <a:endParaRPr lang="ja-JP" altLang="en-US" sz="4800" b="1" dirty="0">
              <a:solidFill>
                <a:srgbClr val="002060"/>
              </a:solidFill>
            </a:endParaRPr>
          </a:p>
        </p:txBody>
      </p:sp>
    </p:spTree>
    <p:extLst>
      <p:ext uri="{BB962C8B-B14F-4D97-AF65-F5344CB8AC3E}">
        <p14:creationId xmlns:p14="http://schemas.microsoft.com/office/powerpoint/2010/main" val="410403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721973" y="1512452"/>
            <a:ext cx="10786688" cy="31861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84062" y="1200117"/>
            <a:ext cx="11607938" cy="769441"/>
          </a:xfrm>
          <a:prstGeom prst="rect">
            <a:avLst/>
          </a:prstGeom>
          <a:noFill/>
        </p:spPr>
        <p:txBody>
          <a:bodyPr wrap="square" rtlCol="0">
            <a:spAutoFit/>
          </a:bodyPr>
          <a:lstStyle/>
          <a:p>
            <a:r>
              <a:rPr lang="ja-JP" altLang="en-US" sz="4400" b="1" dirty="0">
                <a:solidFill>
                  <a:srgbClr val="002060"/>
                </a:solidFill>
              </a:rPr>
              <a:t>１</a:t>
            </a:r>
            <a:r>
              <a:rPr lang="ja-JP" altLang="en-US" sz="4400" b="1" dirty="0" smtClean="0">
                <a:solidFill>
                  <a:srgbClr val="002060"/>
                </a:solidFill>
              </a:rPr>
              <a:t>．若年層（</a:t>
            </a:r>
            <a:r>
              <a:rPr lang="en-US" altLang="ja-JP" sz="4400" b="1" dirty="0" smtClean="0">
                <a:solidFill>
                  <a:srgbClr val="002060"/>
                </a:solidFill>
              </a:rPr>
              <a:t>10</a:t>
            </a:r>
            <a:r>
              <a:rPr lang="ja-JP" altLang="en-US" sz="4400" b="1" dirty="0" smtClean="0">
                <a:solidFill>
                  <a:srgbClr val="002060"/>
                </a:solidFill>
              </a:rPr>
              <a:t>代～</a:t>
            </a:r>
            <a:r>
              <a:rPr lang="en-US" altLang="ja-JP" sz="4400" b="1" dirty="0" smtClean="0">
                <a:solidFill>
                  <a:srgbClr val="002060"/>
                </a:solidFill>
              </a:rPr>
              <a:t>30</a:t>
            </a:r>
            <a:r>
              <a:rPr lang="ja-JP" altLang="en-US" sz="4400" b="1" dirty="0" smtClean="0">
                <a:solidFill>
                  <a:srgbClr val="002060"/>
                </a:solidFill>
              </a:rPr>
              <a:t>代）の方へ（１）</a:t>
            </a:r>
            <a:endParaRPr lang="en-US" altLang="ja-JP" sz="4400" b="1" dirty="0">
              <a:solidFill>
                <a:srgbClr val="002060"/>
              </a:solidFill>
            </a:endParaRPr>
          </a:p>
        </p:txBody>
      </p:sp>
      <p:sp>
        <p:nvSpPr>
          <p:cNvPr id="10" name="楕円 9"/>
          <p:cNvSpPr/>
          <p:nvPr/>
        </p:nvSpPr>
        <p:spPr>
          <a:xfrm>
            <a:off x="439917" y="3068302"/>
            <a:ext cx="10945477" cy="35484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729761" y="1942582"/>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a:spLocks noGrp="1"/>
          </p:cNvSpPr>
          <p:nvPr>
            <p:ph type="title"/>
          </p:nvPr>
        </p:nvSpPr>
        <p:spPr>
          <a:xfrm>
            <a:off x="445803" y="242850"/>
            <a:ext cx="11385641" cy="796634"/>
          </a:xfrm>
        </p:spPr>
        <p:txBody>
          <a:bodyPr>
            <a:noAutofit/>
          </a:bodyPr>
          <a:lstStyle/>
          <a:p>
            <a:r>
              <a:rPr lang="en-US" altLang="ja-JP" sz="4800" b="1" u="sng" dirty="0" smtClean="0">
                <a:solidFill>
                  <a:srgbClr val="002060"/>
                </a:solidFill>
                <a:latin typeface="+mn-ea"/>
                <a:ea typeface="+mn-ea"/>
              </a:rPr>
              <a:t>Ⅲ</a:t>
            </a:r>
            <a:r>
              <a:rPr lang="ja-JP" altLang="en-US" sz="4800" b="1" u="sng" dirty="0" err="1" smtClean="0">
                <a:solidFill>
                  <a:srgbClr val="002060"/>
                </a:solidFill>
              </a:rPr>
              <a:t>．</a:t>
            </a:r>
            <a:r>
              <a:rPr lang="ja-JP" altLang="en-US" sz="4800" b="1" u="sng" dirty="0">
                <a:solidFill>
                  <a:srgbClr val="002060"/>
                </a:solidFill>
              </a:rPr>
              <a:t>いのち・健康</a:t>
            </a:r>
            <a:r>
              <a:rPr lang="ja-JP" altLang="en-US" sz="4800" b="1" u="sng" dirty="0" smtClean="0">
                <a:solidFill>
                  <a:srgbClr val="002060"/>
                </a:solidFill>
              </a:rPr>
              <a:t>・安心なくらしのため</a:t>
            </a:r>
            <a:r>
              <a:rPr lang="ja-JP" altLang="en-US" sz="4800" b="1" u="sng" dirty="0">
                <a:solidFill>
                  <a:srgbClr val="002060"/>
                </a:solidFill>
              </a:rPr>
              <a:t/>
            </a:r>
            <a:br>
              <a:rPr lang="ja-JP" altLang="en-US" sz="4800" b="1" u="sng" dirty="0">
                <a:solidFill>
                  <a:srgbClr val="002060"/>
                </a:solidFill>
              </a:rPr>
            </a:br>
            <a:endParaRPr kumimoji="1" lang="ja-JP" altLang="en-US" sz="4800" b="1" u="sng" dirty="0">
              <a:solidFill>
                <a:srgbClr val="002060"/>
              </a:solidFill>
            </a:endParaRPr>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21</a:t>
            </a:r>
            <a:endParaRPr lang="ja-JP" altLang="en-US" sz="2000" dirty="0">
              <a:solidFill>
                <a:schemeClr val="bg1"/>
              </a:solidFill>
              <a:latin typeface="+mn-ea"/>
            </a:endParaRPr>
          </a:p>
        </p:txBody>
      </p:sp>
      <p:sp>
        <p:nvSpPr>
          <p:cNvPr id="13" name="テキスト ボックス 12"/>
          <p:cNvSpPr txBox="1"/>
          <p:nvPr/>
        </p:nvSpPr>
        <p:spPr>
          <a:xfrm>
            <a:off x="703684" y="3910899"/>
            <a:ext cx="11221616" cy="2369880"/>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①</a:t>
            </a:r>
            <a:r>
              <a:rPr lang="ja-JP" altLang="en-US" sz="3600" b="1" u="sng" dirty="0">
                <a:solidFill>
                  <a:srgbClr val="C00000"/>
                </a:solidFill>
              </a:rPr>
              <a:t> </a:t>
            </a:r>
            <a:r>
              <a:rPr lang="ja-JP" altLang="en-US" sz="3600" b="1" u="sng" dirty="0" smtClean="0">
                <a:solidFill>
                  <a:srgbClr val="C00000"/>
                </a:solidFill>
              </a:rPr>
              <a:t>手取り（可処分所得）の向上と充実の保障制度</a:t>
            </a:r>
            <a:endParaRPr lang="en-US" altLang="ja-JP" sz="3600" b="1" u="sng" dirty="0" smtClean="0">
              <a:solidFill>
                <a:srgbClr val="C00000"/>
              </a:solidFill>
            </a:endParaRPr>
          </a:p>
          <a:p>
            <a:endParaRPr lang="en-US" altLang="ja-JP" sz="1200" b="1" dirty="0">
              <a:solidFill>
                <a:srgbClr val="002060"/>
              </a:solidFill>
            </a:endParaRPr>
          </a:p>
          <a:p>
            <a:r>
              <a:rPr lang="ja-JP" altLang="en-US" sz="3600" b="1" dirty="0" smtClean="0">
                <a:solidFill>
                  <a:srgbClr val="002060"/>
                </a:solidFill>
              </a:rPr>
              <a:t>②充実の</a:t>
            </a:r>
            <a:r>
              <a:rPr lang="ja-JP" altLang="en-US" sz="3600" b="1" dirty="0" smtClean="0">
                <a:solidFill>
                  <a:srgbClr val="006600"/>
                </a:solidFill>
              </a:rPr>
              <a:t>がん保障</a:t>
            </a:r>
            <a:r>
              <a:rPr lang="ja-JP" altLang="en-US" sz="3600" b="1" dirty="0" smtClean="0">
                <a:solidFill>
                  <a:srgbClr val="002060"/>
                </a:solidFill>
              </a:rPr>
              <a:t>で長引くがん治療にも安心の備え</a:t>
            </a:r>
            <a:endParaRPr lang="en-US" altLang="ja-JP" sz="3600" b="1" dirty="0" smtClean="0">
              <a:solidFill>
                <a:srgbClr val="002060"/>
              </a:solidFill>
            </a:endParaRPr>
          </a:p>
          <a:p>
            <a:endParaRPr lang="en-US" altLang="ja-JP" sz="1200" b="1" dirty="0" smtClean="0">
              <a:solidFill>
                <a:srgbClr val="002060"/>
              </a:solidFill>
            </a:endParaRPr>
          </a:p>
          <a:p>
            <a:r>
              <a:rPr lang="ja-JP" altLang="en-US" sz="3600" b="1" dirty="0" smtClean="0">
                <a:solidFill>
                  <a:srgbClr val="002060"/>
                </a:solidFill>
              </a:rPr>
              <a:t>③</a:t>
            </a:r>
            <a:r>
              <a:rPr lang="ja-JP" altLang="en-US" sz="3600" b="1" dirty="0" smtClean="0">
                <a:solidFill>
                  <a:srgbClr val="006600"/>
                </a:solidFill>
              </a:rPr>
              <a:t>先進医療保障</a:t>
            </a:r>
            <a:r>
              <a:rPr lang="ja-JP" altLang="en-US" sz="3600" b="1" dirty="0" smtClean="0">
                <a:solidFill>
                  <a:srgbClr val="002060"/>
                </a:solidFill>
              </a:rPr>
              <a:t>で万が一の高額な出費にも備え</a:t>
            </a:r>
            <a:endParaRPr lang="en-US" altLang="ja-JP" sz="3600" b="1" dirty="0" smtClean="0">
              <a:solidFill>
                <a:srgbClr val="002060"/>
              </a:solidFill>
            </a:endParaRPr>
          </a:p>
          <a:p>
            <a:r>
              <a:rPr lang="en-US" altLang="ja-JP" sz="1600" b="1" dirty="0" smtClean="0">
                <a:solidFill>
                  <a:schemeClr val="tx1">
                    <a:lumMod val="65000"/>
                    <a:lumOff val="35000"/>
                  </a:schemeClr>
                </a:solidFill>
              </a:rPr>
              <a:t> ※</a:t>
            </a:r>
            <a:r>
              <a:rPr lang="ja-JP" altLang="en-US" sz="1600" b="1" dirty="0" smtClean="0">
                <a:solidFill>
                  <a:schemeClr val="tx1">
                    <a:lumMod val="65000"/>
                    <a:lumOff val="35000"/>
                  </a:schemeClr>
                </a:solidFill>
              </a:rPr>
              <a:t>②③は加入者全員に○○年○月から適用されます</a:t>
            </a:r>
            <a:endParaRPr lang="en-US" altLang="ja-JP" sz="1600" b="1" dirty="0">
              <a:solidFill>
                <a:schemeClr val="tx1">
                  <a:lumMod val="65000"/>
                  <a:lumOff val="35000"/>
                </a:schemeClr>
              </a:solidFill>
            </a:endParaRPr>
          </a:p>
        </p:txBody>
      </p:sp>
      <p:sp>
        <p:nvSpPr>
          <p:cNvPr id="15" name="テキスト ボックス 14"/>
          <p:cNvSpPr txBox="1"/>
          <p:nvPr/>
        </p:nvSpPr>
        <p:spPr>
          <a:xfrm>
            <a:off x="725986" y="2375925"/>
            <a:ext cx="10172817" cy="1077218"/>
          </a:xfrm>
          <a:prstGeom prst="rect">
            <a:avLst/>
          </a:prstGeom>
          <a:noFill/>
        </p:spPr>
        <p:txBody>
          <a:bodyPr wrap="square" rtlCol="0">
            <a:spAutoFit/>
          </a:bodyPr>
          <a:lstStyle/>
          <a:p>
            <a:pPr algn="ctr"/>
            <a:r>
              <a:rPr lang="ja-JP" altLang="en-US" sz="3200" b="1" dirty="0">
                <a:solidFill>
                  <a:schemeClr val="accent3">
                    <a:lumMod val="50000"/>
                  </a:schemeClr>
                </a:solidFill>
              </a:rPr>
              <a:t>団体生命共済</a:t>
            </a:r>
            <a:r>
              <a:rPr lang="ja-JP" altLang="en-US" sz="3200" b="1" dirty="0" smtClean="0">
                <a:solidFill>
                  <a:schemeClr val="accent3">
                    <a:lumMod val="50000"/>
                  </a:schemeClr>
                </a:solidFill>
              </a:rPr>
              <a:t>は在職中だけでなく退職後も</a:t>
            </a:r>
            <a:endParaRPr lang="en-US" altLang="ja-JP" sz="3200" b="1" dirty="0">
              <a:solidFill>
                <a:schemeClr val="accent3">
                  <a:lumMod val="50000"/>
                </a:schemeClr>
              </a:solidFill>
            </a:endParaRPr>
          </a:p>
          <a:p>
            <a:pPr algn="ctr"/>
            <a:r>
              <a:rPr lang="ja-JP" altLang="en-US" sz="3200" b="1" dirty="0">
                <a:solidFill>
                  <a:schemeClr val="accent3">
                    <a:lumMod val="50000"/>
                  </a:schemeClr>
                </a:solidFill>
              </a:rPr>
              <a:t>いのちと健康の保障の柱になる制度</a:t>
            </a:r>
            <a:endParaRPr lang="en-US" altLang="ja-JP" sz="3200" b="1" dirty="0">
              <a:solidFill>
                <a:schemeClr val="accent3">
                  <a:lumMod val="50000"/>
                </a:schemeClr>
              </a:solidFill>
            </a:endParaRPr>
          </a:p>
        </p:txBody>
      </p:sp>
    </p:spTree>
    <p:extLst>
      <p:ext uri="{BB962C8B-B14F-4D97-AF65-F5344CB8AC3E}">
        <p14:creationId xmlns:p14="http://schemas.microsoft.com/office/powerpoint/2010/main" val="119183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13"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721973" y="1512452"/>
            <a:ext cx="10786688" cy="31861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84062" y="1200117"/>
            <a:ext cx="11607938" cy="769441"/>
          </a:xfrm>
          <a:prstGeom prst="rect">
            <a:avLst/>
          </a:prstGeom>
          <a:noFill/>
        </p:spPr>
        <p:txBody>
          <a:bodyPr wrap="square" rtlCol="0">
            <a:spAutoFit/>
          </a:bodyPr>
          <a:lstStyle/>
          <a:p>
            <a:r>
              <a:rPr lang="ja-JP" altLang="en-US" sz="4400" b="1" dirty="0" smtClean="0">
                <a:solidFill>
                  <a:srgbClr val="002060"/>
                </a:solidFill>
              </a:rPr>
              <a:t>１．</a:t>
            </a:r>
            <a:r>
              <a:rPr lang="ja-JP" altLang="en-US" sz="4400" b="1" dirty="0">
                <a:solidFill>
                  <a:srgbClr val="002060"/>
                </a:solidFill>
              </a:rPr>
              <a:t>若年層</a:t>
            </a:r>
            <a:r>
              <a:rPr lang="ja-JP" altLang="en-US" sz="4400" b="1" dirty="0" smtClean="0">
                <a:solidFill>
                  <a:srgbClr val="002060"/>
                </a:solidFill>
              </a:rPr>
              <a:t>（</a:t>
            </a:r>
            <a:r>
              <a:rPr lang="en-US" altLang="ja-JP" sz="4400" b="1" dirty="0" smtClean="0">
                <a:solidFill>
                  <a:srgbClr val="002060"/>
                </a:solidFill>
              </a:rPr>
              <a:t>10</a:t>
            </a:r>
            <a:r>
              <a:rPr lang="ja-JP" altLang="en-US" sz="4400" b="1" dirty="0" smtClean="0">
                <a:solidFill>
                  <a:srgbClr val="002060"/>
                </a:solidFill>
              </a:rPr>
              <a:t>代～</a:t>
            </a:r>
            <a:r>
              <a:rPr lang="en-US" altLang="ja-JP" sz="4400" b="1" dirty="0" smtClean="0">
                <a:solidFill>
                  <a:srgbClr val="002060"/>
                </a:solidFill>
              </a:rPr>
              <a:t>30</a:t>
            </a:r>
            <a:r>
              <a:rPr lang="ja-JP" altLang="en-US" sz="4400" b="1" dirty="0" smtClean="0">
                <a:solidFill>
                  <a:srgbClr val="002060"/>
                </a:solidFill>
              </a:rPr>
              <a:t>代</a:t>
            </a:r>
            <a:r>
              <a:rPr lang="ja-JP" altLang="en-US" sz="4400" b="1" dirty="0">
                <a:solidFill>
                  <a:srgbClr val="002060"/>
                </a:solidFill>
              </a:rPr>
              <a:t>）</a:t>
            </a:r>
            <a:r>
              <a:rPr lang="ja-JP" altLang="en-US" sz="4400" b="1" dirty="0" smtClean="0">
                <a:solidFill>
                  <a:srgbClr val="002060"/>
                </a:solidFill>
              </a:rPr>
              <a:t>の方へ（２）</a:t>
            </a:r>
            <a:endParaRPr lang="en-US" altLang="ja-JP" sz="4400" b="1" dirty="0">
              <a:solidFill>
                <a:srgbClr val="002060"/>
              </a:solidFill>
            </a:endParaRPr>
          </a:p>
        </p:txBody>
      </p:sp>
      <p:sp>
        <p:nvSpPr>
          <p:cNvPr id="10" name="楕円 9"/>
          <p:cNvSpPr/>
          <p:nvPr/>
        </p:nvSpPr>
        <p:spPr>
          <a:xfrm>
            <a:off x="439917" y="3068302"/>
            <a:ext cx="10945477" cy="35484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729761" y="1942582"/>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22</a:t>
            </a:r>
            <a:endParaRPr lang="ja-JP" altLang="en-US" sz="2000" dirty="0">
              <a:solidFill>
                <a:schemeClr val="bg1"/>
              </a:solidFill>
              <a:latin typeface="+mn-ea"/>
            </a:endParaRPr>
          </a:p>
        </p:txBody>
      </p:sp>
      <p:sp>
        <p:nvSpPr>
          <p:cNvPr id="13" name="テキスト ボックス 12"/>
          <p:cNvSpPr txBox="1"/>
          <p:nvPr/>
        </p:nvSpPr>
        <p:spPr>
          <a:xfrm>
            <a:off x="703684" y="3910899"/>
            <a:ext cx="11221616" cy="1938992"/>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①</a:t>
            </a:r>
            <a:r>
              <a:rPr lang="ja-JP" altLang="en-US" sz="3600" b="1" u="sng" dirty="0" smtClean="0">
                <a:solidFill>
                  <a:srgbClr val="C00000"/>
                </a:solidFill>
              </a:rPr>
              <a:t>組合窓口で手続きができる</a:t>
            </a:r>
            <a:endParaRPr lang="en-US" altLang="ja-JP" sz="3600" b="1" u="sng" dirty="0" smtClean="0">
              <a:solidFill>
                <a:srgbClr val="C00000"/>
              </a:solidFill>
            </a:endParaRPr>
          </a:p>
          <a:p>
            <a:endParaRPr lang="en-US" altLang="ja-JP" sz="1200" b="1" dirty="0">
              <a:solidFill>
                <a:srgbClr val="002060"/>
              </a:solidFill>
            </a:endParaRPr>
          </a:p>
          <a:p>
            <a:r>
              <a:rPr lang="ja-JP" altLang="en-US" sz="3600" b="1" dirty="0" smtClean="0">
                <a:solidFill>
                  <a:srgbClr val="002060"/>
                </a:solidFill>
              </a:rPr>
              <a:t>②ライフステージ・年齢・家族構成の変更に</a:t>
            </a:r>
            <a:endParaRPr lang="en-US" altLang="ja-JP" sz="3600" b="1" dirty="0" smtClean="0">
              <a:solidFill>
                <a:srgbClr val="002060"/>
              </a:solidFill>
            </a:endParaRPr>
          </a:p>
          <a:p>
            <a:r>
              <a:rPr lang="ja-JP" altLang="en-US" sz="3600" b="1" dirty="0">
                <a:solidFill>
                  <a:srgbClr val="002060"/>
                </a:solidFill>
              </a:rPr>
              <a:t>　</a:t>
            </a:r>
            <a:r>
              <a:rPr lang="ja-JP" altLang="en-US" sz="3600" b="1" dirty="0" smtClean="0">
                <a:solidFill>
                  <a:srgbClr val="002060"/>
                </a:solidFill>
              </a:rPr>
              <a:t>合わせた保障の見直しも職場で変更が可能</a:t>
            </a:r>
            <a:endParaRPr lang="en-US" altLang="ja-JP" sz="3600" b="1" dirty="0" smtClean="0">
              <a:solidFill>
                <a:srgbClr val="002060"/>
              </a:solidFill>
            </a:endParaRPr>
          </a:p>
        </p:txBody>
      </p:sp>
      <p:sp>
        <p:nvSpPr>
          <p:cNvPr id="14" name="テキスト ボックス 13"/>
          <p:cNvSpPr txBox="1"/>
          <p:nvPr/>
        </p:nvSpPr>
        <p:spPr>
          <a:xfrm>
            <a:off x="745762" y="2359463"/>
            <a:ext cx="10172817"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職場の組合を通じて手続きができ自身の状況に</a:t>
            </a:r>
            <a:endParaRPr lang="en-US" altLang="ja-JP" sz="3200" b="1" dirty="0" smtClean="0">
              <a:solidFill>
                <a:schemeClr val="accent3">
                  <a:lumMod val="50000"/>
                </a:schemeClr>
              </a:solidFill>
            </a:endParaRPr>
          </a:p>
          <a:p>
            <a:pPr algn="ctr"/>
            <a:r>
              <a:rPr lang="ja-JP" altLang="en-US" sz="3200" b="1" dirty="0" smtClean="0">
                <a:solidFill>
                  <a:schemeClr val="accent3">
                    <a:lumMod val="50000"/>
                  </a:schemeClr>
                </a:solidFill>
              </a:rPr>
              <a:t>合わせた保障の見直しが１年ごとに可能</a:t>
            </a:r>
            <a:endParaRPr lang="en-US" altLang="ja-JP" sz="3200" b="1" dirty="0" smtClean="0">
              <a:solidFill>
                <a:schemeClr val="accent3">
                  <a:lumMod val="50000"/>
                </a:schemeClr>
              </a:solidFill>
            </a:endParaRPr>
          </a:p>
        </p:txBody>
      </p:sp>
      <p:sp>
        <p:nvSpPr>
          <p:cNvPr id="15" name="タイトル 1"/>
          <p:cNvSpPr txBox="1">
            <a:spLocks/>
          </p:cNvSpPr>
          <p:nvPr/>
        </p:nvSpPr>
        <p:spPr>
          <a:xfrm>
            <a:off x="445803" y="242850"/>
            <a:ext cx="11385641" cy="79663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ea typeface="+mn-ea"/>
              </a:rPr>
              <a:t>Ⅲ</a:t>
            </a:r>
            <a:r>
              <a:rPr lang="ja-JP" altLang="en-US" sz="4800" b="1" u="sng" dirty="0" err="1" smtClean="0">
                <a:solidFill>
                  <a:srgbClr val="002060"/>
                </a:solidFill>
              </a:rPr>
              <a:t>．</a:t>
            </a:r>
            <a:r>
              <a:rPr lang="ja-JP" altLang="en-US" sz="4800" b="1" u="sng" dirty="0" smtClean="0">
                <a:solidFill>
                  <a:srgbClr val="002060"/>
                </a:solidFill>
              </a:rPr>
              <a:t>いのち・健康・安心なくらしのため</a:t>
            </a:r>
            <a:br>
              <a:rPr lang="ja-JP" altLang="en-US" sz="4800" b="1" u="sng" dirty="0" smtClean="0">
                <a:solidFill>
                  <a:srgbClr val="002060"/>
                </a:solidFill>
              </a:rPr>
            </a:br>
            <a:endParaRPr lang="ja-JP" altLang="en-US" sz="4800" b="1" u="sng" dirty="0">
              <a:solidFill>
                <a:srgbClr val="002060"/>
              </a:solidFill>
            </a:endParaRPr>
          </a:p>
        </p:txBody>
      </p:sp>
    </p:spTree>
    <p:extLst>
      <p:ext uri="{BB962C8B-B14F-4D97-AF65-F5344CB8AC3E}">
        <p14:creationId xmlns:p14="http://schemas.microsoft.com/office/powerpoint/2010/main" val="82966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13" grpId="0" animBg="1"/>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721973" y="1512452"/>
            <a:ext cx="10786688" cy="31861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84062" y="1200117"/>
            <a:ext cx="11607938" cy="769441"/>
          </a:xfrm>
          <a:prstGeom prst="rect">
            <a:avLst/>
          </a:prstGeom>
          <a:noFill/>
        </p:spPr>
        <p:txBody>
          <a:bodyPr wrap="square" rtlCol="0">
            <a:spAutoFit/>
          </a:bodyPr>
          <a:lstStyle/>
          <a:p>
            <a:r>
              <a:rPr lang="ja-JP" altLang="en-US" sz="4400" b="1" dirty="0" smtClean="0">
                <a:solidFill>
                  <a:srgbClr val="002060"/>
                </a:solidFill>
              </a:rPr>
              <a:t>１</a:t>
            </a:r>
            <a:r>
              <a:rPr lang="ja-JP" altLang="en-US" sz="4400" b="1" dirty="0">
                <a:solidFill>
                  <a:srgbClr val="002060"/>
                </a:solidFill>
              </a:rPr>
              <a:t>．若年層</a:t>
            </a:r>
            <a:r>
              <a:rPr lang="ja-JP" altLang="en-US" sz="4400" b="1" dirty="0" smtClean="0">
                <a:solidFill>
                  <a:srgbClr val="002060"/>
                </a:solidFill>
              </a:rPr>
              <a:t>（</a:t>
            </a:r>
            <a:r>
              <a:rPr lang="en-US" altLang="ja-JP" sz="4400" b="1" dirty="0" smtClean="0">
                <a:solidFill>
                  <a:srgbClr val="002060"/>
                </a:solidFill>
              </a:rPr>
              <a:t>10</a:t>
            </a:r>
            <a:r>
              <a:rPr lang="ja-JP" altLang="en-US" sz="4400" b="1" dirty="0" smtClean="0">
                <a:solidFill>
                  <a:srgbClr val="002060"/>
                </a:solidFill>
              </a:rPr>
              <a:t>代～</a:t>
            </a:r>
            <a:r>
              <a:rPr lang="en-US" altLang="ja-JP" sz="4400" b="1" dirty="0" smtClean="0">
                <a:solidFill>
                  <a:srgbClr val="002060"/>
                </a:solidFill>
              </a:rPr>
              <a:t>30</a:t>
            </a:r>
            <a:r>
              <a:rPr lang="ja-JP" altLang="en-US" sz="4400" b="1" dirty="0" smtClean="0">
                <a:solidFill>
                  <a:srgbClr val="002060"/>
                </a:solidFill>
              </a:rPr>
              <a:t>代</a:t>
            </a:r>
            <a:r>
              <a:rPr lang="ja-JP" altLang="en-US" sz="4400" b="1" dirty="0">
                <a:solidFill>
                  <a:srgbClr val="002060"/>
                </a:solidFill>
              </a:rPr>
              <a:t>）の方</a:t>
            </a:r>
            <a:r>
              <a:rPr lang="ja-JP" altLang="en-US" sz="4400" b="1" dirty="0" smtClean="0">
                <a:solidFill>
                  <a:srgbClr val="002060"/>
                </a:solidFill>
              </a:rPr>
              <a:t>へ（３）</a:t>
            </a:r>
            <a:endParaRPr lang="en-US" altLang="ja-JP" sz="4400" b="1" dirty="0">
              <a:solidFill>
                <a:srgbClr val="002060"/>
              </a:solidFill>
            </a:endParaRPr>
          </a:p>
        </p:txBody>
      </p:sp>
      <p:sp>
        <p:nvSpPr>
          <p:cNvPr id="10" name="楕円 9"/>
          <p:cNvSpPr/>
          <p:nvPr/>
        </p:nvSpPr>
        <p:spPr>
          <a:xfrm>
            <a:off x="439917" y="3068302"/>
            <a:ext cx="10945477" cy="35484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729761" y="1942582"/>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23</a:t>
            </a:r>
            <a:endParaRPr lang="ja-JP" altLang="en-US" sz="2000" dirty="0">
              <a:solidFill>
                <a:schemeClr val="bg1"/>
              </a:solidFill>
              <a:latin typeface="+mn-ea"/>
            </a:endParaRPr>
          </a:p>
        </p:txBody>
      </p:sp>
      <p:sp>
        <p:nvSpPr>
          <p:cNvPr id="13" name="テキスト ボックス 12"/>
          <p:cNvSpPr txBox="1"/>
          <p:nvPr/>
        </p:nvSpPr>
        <p:spPr>
          <a:xfrm>
            <a:off x="703684" y="3910899"/>
            <a:ext cx="11221616" cy="2677656"/>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①</a:t>
            </a:r>
            <a:r>
              <a:rPr lang="ja-JP" altLang="en-US" sz="3600" b="1" u="sng" dirty="0" smtClean="0">
                <a:solidFill>
                  <a:srgbClr val="C00000"/>
                </a:solidFill>
              </a:rPr>
              <a:t>同じ金額でも早く始めることで利息が異なる</a:t>
            </a:r>
            <a:endParaRPr lang="en-US" altLang="ja-JP" sz="1200" b="1" u="sng" dirty="0" smtClean="0">
              <a:solidFill>
                <a:srgbClr val="C00000"/>
              </a:solidFill>
            </a:endParaRPr>
          </a:p>
          <a:p>
            <a:r>
              <a:rPr lang="ja-JP" altLang="en-US" sz="1200" b="1" dirty="0">
                <a:solidFill>
                  <a:srgbClr val="C00000"/>
                </a:solidFill>
              </a:rPr>
              <a:t>　</a:t>
            </a:r>
            <a:endParaRPr lang="en-US" altLang="ja-JP" sz="1200" b="1" dirty="0" smtClean="0">
              <a:solidFill>
                <a:srgbClr val="C00000"/>
              </a:solidFill>
            </a:endParaRPr>
          </a:p>
          <a:p>
            <a:r>
              <a:rPr lang="ja-JP" altLang="en-US" sz="3600" b="1" dirty="0">
                <a:solidFill>
                  <a:srgbClr val="002060"/>
                </a:solidFill>
              </a:rPr>
              <a:t>②</a:t>
            </a:r>
            <a:r>
              <a:rPr lang="ja-JP" altLang="en-US" sz="3600" b="1" dirty="0" smtClean="0">
                <a:solidFill>
                  <a:srgbClr val="002060"/>
                </a:solidFill>
              </a:rPr>
              <a:t>長期共済・税制適格年金は無理のない資産形成で</a:t>
            </a:r>
            <a:r>
              <a:rPr lang="ja-JP" altLang="en-US" sz="3600" b="1" dirty="0">
                <a:solidFill>
                  <a:srgbClr val="002060"/>
                </a:solidFill>
              </a:rPr>
              <a:t>　</a:t>
            </a:r>
            <a:r>
              <a:rPr lang="ja-JP" altLang="en-US" sz="3600" b="1" dirty="0" smtClean="0">
                <a:solidFill>
                  <a:srgbClr val="002060"/>
                </a:solidFill>
              </a:rPr>
              <a:t>　</a:t>
            </a:r>
            <a:endParaRPr lang="en-US" altLang="ja-JP" sz="3600" b="1" dirty="0" smtClean="0">
              <a:solidFill>
                <a:srgbClr val="002060"/>
              </a:solidFill>
            </a:endParaRPr>
          </a:p>
          <a:p>
            <a:r>
              <a:rPr lang="ja-JP" altLang="en-US" sz="3600" b="1" dirty="0">
                <a:solidFill>
                  <a:srgbClr val="002060"/>
                </a:solidFill>
              </a:rPr>
              <a:t>　</a:t>
            </a:r>
            <a:r>
              <a:rPr lang="ja-JP" altLang="en-US" sz="3600" b="1" dirty="0" smtClean="0">
                <a:solidFill>
                  <a:srgbClr val="002060"/>
                </a:solidFill>
              </a:rPr>
              <a:t>セカンドライフを充実させることが可能</a:t>
            </a:r>
            <a:endParaRPr lang="en-US" altLang="ja-JP" sz="3600" b="1" dirty="0" smtClean="0">
              <a:solidFill>
                <a:srgbClr val="002060"/>
              </a:solidFill>
            </a:endParaRPr>
          </a:p>
          <a:p>
            <a:endParaRPr lang="en-US" altLang="ja-JP" sz="1200" b="1" dirty="0">
              <a:solidFill>
                <a:srgbClr val="002060"/>
              </a:solidFill>
            </a:endParaRPr>
          </a:p>
          <a:p>
            <a:r>
              <a:rPr lang="ja-JP" altLang="en-US" sz="3600" b="1" dirty="0" smtClean="0">
                <a:solidFill>
                  <a:srgbClr val="002060"/>
                </a:solidFill>
              </a:rPr>
              <a:t>③税制適格年金は</a:t>
            </a:r>
            <a:r>
              <a:rPr lang="ja-JP" altLang="en-US" sz="3600" b="1" dirty="0" smtClean="0">
                <a:solidFill>
                  <a:srgbClr val="006600"/>
                </a:solidFill>
              </a:rPr>
              <a:t>節税しつつ</a:t>
            </a:r>
            <a:r>
              <a:rPr lang="ja-JP" altLang="en-US" sz="3600" b="1" dirty="0" smtClean="0">
                <a:solidFill>
                  <a:srgbClr val="002060"/>
                </a:solidFill>
              </a:rPr>
              <a:t>積立てが可能</a:t>
            </a:r>
            <a:endParaRPr lang="en-US" altLang="ja-JP" sz="3600" b="1" dirty="0">
              <a:solidFill>
                <a:srgbClr val="002060"/>
              </a:solidFill>
            </a:endParaRPr>
          </a:p>
        </p:txBody>
      </p:sp>
      <p:sp>
        <p:nvSpPr>
          <p:cNvPr id="14" name="テキスト ボックス 13"/>
          <p:cNvSpPr txBox="1"/>
          <p:nvPr/>
        </p:nvSpPr>
        <p:spPr>
          <a:xfrm>
            <a:off x="745762" y="2359463"/>
            <a:ext cx="10172817"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長期共済や税制適格年金を細く長く続けることで</a:t>
            </a:r>
            <a:endParaRPr lang="en-US" altLang="ja-JP" sz="3200" b="1" dirty="0" smtClean="0">
              <a:solidFill>
                <a:schemeClr val="accent3">
                  <a:lumMod val="50000"/>
                </a:schemeClr>
              </a:solidFill>
            </a:endParaRPr>
          </a:p>
          <a:p>
            <a:pPr algn="ctr"/>
            <a:r>
              <a:rPr lang="ja-JP" altLang="en-US" sz="3200" b="1" dirty="0" smtClean="0">
                <a:solidFill>
                  <a:schemeClr val="accent3">
                    <a:lumMod val="50000"/>
                  </a:schemeClr>
                </a:solidFill>
              </a:rPr>
              <a:t>積立</a:t>
            </a:r>
            <a:r>
              <a:rPr lang="ja-JP" altLang="en-US" sz="3200" b="1" dirty="0">
                <a:solidFill>
                  <a:schemeClr val="accent3">
                    <a:lumMod val="50000"/>
                  </a:schemeClr>
                </a:solidFill>
              </a:rPr>
              <a:t>制度</a:t>
            </a:r>
            <a:r>
              <a:rPr lang="ja-JP" altLang="en-US" sz="3200" b="1" dirty="0" smtClean="0">
                <a:solidFill>
                  <a:schemeClr val="accent3">
                    <a:lumMod val="50000"/>
                  </a:schemeClr>
                </a:solidFill>
              </a:rPr>
              <a:t>のメリットが最大化される</a:t>
            </a:r>
            <a:endParaRPr lang="en-US" altLang="ja-JP" sz="3200" b="1" dirty="0" smtClean="0">
              <a:solidFill>
                <a:schemeClr val="accent3">
                  <a:lumMod val="50000"/>
                </a:schemeClr>
              </a:solidFill>
            </a:endParaRPr>
          </a:p>
        </p:txBody>
      </p:sp>
      <p:sp>
        <p:nvSpPr>
          <p:cNvPr id="15" name="タイトル 1"/>
          <p:cNvSpPr txBox="1">
            <a:spLocks/>
          </p:cNvSpPr>
          <p:nvPr/>
        </p:nvSpPr>
        <p:spPr>
          <a:xfrm>
            <a:off x="445803" y="242850"/>
            <a:ext cx="11385641" cy="79663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smtClean="0">
                <a:solidFill>
                  <a:srgbClr val="002060"/>
                </a:solidFill>
                <a:latin typeface="+mn-ea"/>
                <a:ea typeface="+mn-ea"/>
              </a:rPr>
              <a:t>Ⅲ</a:t>
            </a:r>
            <a:r>
              <a:rPr lang="ja-JP" altLang="en-US" sz="4800" b="1" u="sng" smtClean="0">
                <a:solidFill>
                  <a:srgbClr val="002060"/>
                </a:solidFill>
              </a:rPr>
              <a:t>．いのち・健康・安心なくらしのため</a:t>
            </a:r>
            <a:br>
              <a:rPr lang="ja-JP" altLang="en-US" sz="4800" b="1" u="sng" smtClean="0">
                <a:solidFill>
                  <a:srgbClr val="002060"/>
                </a:solidFill>
              </a:rPr>
            </a:br>
            <a:endParaRPr lang="ja-JP" altLang="en-US" sz="4800" b="1" u="sng" dirty="0">
              <a:solidFill>
                <a:srgbClr val="002060"/>
              </a:solidFill>
            </a:endParaRPr>
          </a:p>
        </p:txBody>
      </p:sp>
    </p:spTree>
    <p:extLst>
      <p:ext uri="{BB962C8B-B14F-4D97-AF65-F5344CB8AC3E}">
        <p14:creationId xmlns:p14="http://schemas.microsoft.com/office/powerpoint/2010/main" val="416473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13"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角丸四角形 12"/>
          <p:cNvSpPr/>
          <p:nvPr/>
        </p:nvSpPr>
        <p:spPr>
          <a:xfrm>
            <a:off x="721973" y="1512453"/>
            <a:ext cx="9815398"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84062" y="1200117"/>
            <a:ext cx="10444494" cy="769441"/>
          </a:xfrm>
          <a:prstGeom prst="rect">
            <a:avLst/>
          </a:prstGeom>
          <a:noFill/>
        </p:spPr>
        <p:txBody>
          <a:bodyPr wrap="square" rtlCol="0">
            <a:spAutoFit/>
          </a:bodyPr>
          <a:lstStyle/>
          <a:p>
            <a:r>
              <a:rPr lang="ja-JP" altLang="en-US" sz="4400" b="1" dirty="0" smtClean="0">
                <a:solidFill>
                  <a:srgbClr val="002060"/>
                </a:solidFill>
              </a:rPr>
              <a:t>２</a:t>
            </a:r>
            <a:r>
              <a:rPr kumimoji="1" lang="ja-JP" altLang="en-US" sz="4400" b="1" dirty="0" smtClean="0">
                <a:solidFill>
                  <a:srgbClr val="002060"/>
                </a:solidFill>
              </a:rPr>
              <a:t>．</a:t>
            </a:r>
            <a:r>
              <a:rPr kumimoji="1" lang="ja-JP" altLang="en-US" sz="4400" b="1" dirty="0" err="1" smtClean="0">
                <a:solidFill>
                  <a:srgbClr val="002060"/>
                </a:solidFill>
              </a:rPr>
              <a:t>じちろう</a:t>
            </a:r>
            <a:r>
              <a:rPr kumimoji="1" lang="ja-JP" altLang="en-US" sz="4400" b="1" dirty="0" smtClean="0">
                <a:solidFill>
                  <a:srgbClr val="002060"/>
                </a:solidFill>
              </a:rPr>
              <a:t>マイカー共済の利用（１）</a:t>
            </a:r>
            <a:endParaRPr kumimoji="1" lang="en-US" altLang="ja-JP" sz="4400" b="1" dirty="0" smtClean="0">
              <a:solidFill>
                <a:srgbClr val="002060"/>
              </a:solidFill>
            </a:endParaRPr>
          </a:p>
        </p:txBody>
      </p:sp>
      <p:sp>
        <p:nvSpPr>
          <p:cNvPr id="16" name="楕円 15"/>
          <p:cNvSpPr/>
          <p:nvPr/>
        </p:nvSpPr>
        <p:spPr>
          <a:xfrm>
            <a:off x="439917" y="3068302"/>
            <a:ext cx="10945477" cy="35484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23457" y="5417106"/>
            <a:ext cx="5442857" cy="369332"/>
          </a:xfrm>
          <a:prstGeom prst="rect">
            <a:avLst/>
          </a:prstGeom>
          <a:noFill/>
        </p:spPr>
        <p:txBody>
          <a:bodyPr wrap="square" rtlCol="0">
            <a:spAutoFit/>
          </a:bodyPr>
          <a:lstStyle/>
          <a:p>
            <a:endParaRPr kumimoji="1" lang="ja-JP" altLang="en-US" dirty="0"/>
          </a:p>
        </p:txBody>
      </p:sp>
      <p:graphicFrame>
        <p:nvGraphicFramePr>
          <p:cNvPr id="5" name="図表 4">
            <a:extLst>
              <a:ext uri="{FF2B5EF4-FFF2-40B4-BE49-F238E27FC236}">
                <a16:creationId xmlns:a16="http://schemas.microsoft.com/office/drawing/2014/main" id="{8621663F-EC02-4138-9C1C-5A0608CFF022}"/>
              </a:ext>
            </a:extLst>
          </p:cNvPr>
          <p:cNvGraphicFramePr/>
          <p:nvPr>
            <p:extLst>
              <p:ext uri="{D42A27DB-BD31-4B8C-83A1-F6EECF244321}">
                <p14:modId xmlns:p14="http://schemas.microsoft.com/office/powerpoint/2010/main" val="3830832168"/>
              </p:ext>
            </p:extLst>
          </p:nvPr>
        </p:nvGraphicFramePr>
        <p:xfrm>
          <a:off x="3982784" y="2577526"/>
          <a:ext cx="3536424" cy="188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右矢印 7"/>
          <p:cNvSpPr/>
          <p:nvPr/>
        </p:nvSpPr>
        <p:spPr>
          <a:xfrm>
            <a:off x="729761" y="1942582"/>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40422" y="2352368"/>
            <a:ext cx="10197208"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充実の補償と割安な掛金で</a:t>
            </a:r>
            <a:endParaRPr lang="en-US" altLang="ja-JP" sz="3200" b="1" dirty="0" smtClean="0">
              <a:solidFill>
                <a:schemeClr val="accent3">
                  <a:lumMod val="50000"/>
                </a:schemeClr>
              </a:solidFill>
            </a:endParaRPr>
          </a:p>
          <a:p>
            <a:pPr algn="ctr"/>
            <a:r>
              <a:rPr lang="ja-JP" altLang="en-US" sz="3200" b="1" dirty="0" smtClean="0">
                <a:solidFill>
                  <a:schemeClr val="accent3">
                    <a:lumMod val="50000"/>
                  </a:schemeClr>
                </a:solidFill>
              </a:rPr>
              <a:t>より</a:t>
            </a:r>
            <a:r>
              <a:rPr lang="ja-JP" altLang="en-US" sz="3200" b="1" dirty="0">
                <a:solidFill>
                  <a:schemeClr val="accent3">
                    <a:lumMod val="50000"/>
                  </a:schemeClr>
                </a:solidFill>
              </a:rPr>
              <a:t>安心なカーライフ</a:t>
            </a:r>
            <a:r>
              <a:rPr lang="ja-JP" altLang="en-US" sz="3200" b="1" dirty="0" smtClean="0">
                <a:solidFill>
                  <a:schemeClr val="accent3">
                    <a:lumMod val="50000"/>
                  </a:schemeClr>
                </a:solidFill>
              </a:rPr>
              <a:t>を送ることができます</a:t>
            </a:r>
            <a:endParaRPr lang="en-US" altLang="ja-JP" sz="3200" b="1" dirty="0">
              <a:solidFill>
                <a:schemeClr val="accent3">
                  <a:lumMod val="50000"/>
                </a:schemeClr>
              </a:solidFill>
            </a:endParaRPr>
          </a:p>
        </p:txBody>
      </p:sp>
      <p:sp>
        <p:nvSpPr>
          <p:cNvPr id="11"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24</a:t>
            </a:r>
            <a:endParaRPr lang="ja-JP" altLang="en-US" sz="2000" dirty="0">
              <a:solidFill>
                <a:schemeClr val="bg1"/>
              </a:solidFill>
              <a:latin typeface="+mn-ea"/>
            </a:endParaRPr>
          </a:p>
        </p:txBody>
      </p:sp>
      <p:sp>
        <p:nvSpPr>
          <p:cNvPr id="12" name="テキスト ボックス 11"/>
          <p:cNvSpPr txBox="1"/>
          <p:nvPr/>
        </p:nvSpPr>
        <p:spPr>
          <a:xfrm>
            <a:off x="703684" y="3758497"/>
            <a:ext cx="10233945" cy="2800767"/>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①団体割引</a:t>
            </a:r>
            <a:r>
              <a:rPr lang="en-US" altLang="ja-JP" sz="3600" b="1" dirty="0" smtClean="0">
                <a:solidFill>
                  <a:srgbClr val="002060"/>
                </a:solidFill>
              </a:rPr>
              <a:t>32.5</a:t>
            </a:r>
            <a:r>
              <a:rPr lang="ja-JP" altLang="en-US" sz="3600" b="1" dirty="0" smtClean="0">
                <a:solidFill>
                  <a:srgbClr val="002060"/>
                </a:solidFill>
              </a:rPr>
              <a:t>％は</a:t>
            </a:r>
            <a:r>
              <a:rPr lang="ja-JP" altLang="en-US" sz="3600" b="1" u="sng" dirty="0" smtClean="0">
                <a:solidFill>
                  <a:srgbClr val="C00000"/>
                </a:solidFill>
              </a:rPr>
              <a:t>同居親族の自動車にも適用</a:t>
            </a:r>
            <a:endParaRPr lang="en-US" altLang="ja-JP" sz="3600" b="1" u="sng" dirty="0" smtClean="0">
              <a:solidFill>
                <a:srgbClr val="C00000"/>
              </a:solidFill>
            </a:endParaRPr>
          </a:p>
          <a:p>
            <a:endParaRPr lang="en-US" altLang="ja-JP" sz="1200" b="1" dirty="0">
              <a:solidFill>
                <a:schemeClr val="tx1">
                  <a:lumMod val="65000"/>
                  <a:lumOff val="35000"/>
                </a:schemeClr>
              </a:solidFill>
            </a:endParaRPr>
          </a:p>
          <a:p>
            <a:r>
              <a:rPr lang="ja-JP" altLang="en-US" sz="3600" b="1" dirty="0" smtClean="0">
                <a:solidFill>
                  <a:srgbClr val="002060"/>
                </a:solidFill>
              </a:rPr>
              <a:t>②身分を守る</a:t>
            </a:r>
            <a:r>
              <a:rPr lang="ja-JP" altLang="en-US" sz="3600" b="1" u="sng" dirty="0" smtClean="0">
                <a:solidFill>
                  <a:srgbClr val="C00000"/>
                </a:solidFill>
              </a:rPr>
              <a:t>弁護士費用等補償特約が標準装備</a:t>
            </a:r>
            <a:endParaRPr lang="en-US" altLang="ja-JP" sz="3600" b="1" u="sng" dirty="0" smtClean="0">
              <a:solidFill>
                <a:srgbClr val="C00000"/>
              </a:solidFill>
            </a:endParaRPr>
          </a:p>
          <a:p>
            <a:endParaRPr lang="en-US" altLang="ja-JP" sz="1200" b="1" u="sng" dirty="0" smtClean="0">
              <a:solidFill>
                <a:srgbClr val="002060"/>
              </a:solidFill>
            </a:endParaRPr>
          </a:p>
          <a:p>
            <a:r>
              <a:rPr lang="ja-JP" altLang="en-US" sz="3600" b="1" dirty="0">
                <a:solidFill>
                  <a:srgbClr val="002060"/>
                </a:solidFill>
              </a:rPr>
              <a:t>③退職後も現職中と</a:t>
            </a:r>
            <a:r>
              <a:rPr lang="ja-JP" altLang="en-US" sz="3600" b="1" u="sng" dirty="0">
                <a:solidFill>
                  <a:srgbClr val="C00000"/>
                </a:solidFill>
              </a:rPr>
              <a:t>同じ団体割引率が</a:t>
            </a:r>
            <a:r>
              <a:rPr lang="ja-JP" altLang="en-US" sz="3600" b="1" u="sng" dirty="0" smtClean="0">
                <a:solidFill>
                  <a:srgbClr val="C00000"/>
                </a:solidFill>
              </a:rPr>
              <a:t>適用</a:t>
            </a:r>
            <a:endParaRPr lang="en-US" altLang="ja-JP" sz="3600" b="1" u="sng" dirty="0" smtClean="0">
              <a:solidFill>
                <a:srgbClr val="C00000"/>
              </a:solidFill>
            </a:endParaRPr>
          </a:p>
          <a:p>
            <a:endParaRPr lang="en-US" altLang="ja-JP" sz="1200" b="1" u="sng" dirty="0" smtClean="0">
              <a:solidFill>
                <a:srgbClr val="C00000"/>
              </a:solidFill>
            </a:endParaRPr>
          </a:p>
          <a:p>
            <a:r>
              <a:rPr lang="en-US" altLang="ja-JP" sz="1600" b="1" dirty="0" smtClean="0">
                <a:solidFill>
                  <a:schemeClr val="tx1">
                    <a:lumMod val="65000"/>
                    <a:lumOff val="35000"/>
                  </a:schemeClr>
                </a:solidFill>
                <a:latin typeface="+mn-ea"/>
              </a:rPr>
              <a:t> </a:t>
            </a:r>
            <a:r>
              <a:rPr lang="en-US" altLang="ja-JP" sz="1600" b="1" u="sng" dirty="0" smtClean="0">
                <a:solidFill>
                  <a:schemeClr val="tx1">
                    <a:lumMod val="65000"/>
                    <a:lumOff val="35000"/>
                  </a:schemeClr>
                </a:solidFill>
                <a:latin typeface="+mn-ea"/>
              </a:rPr>
              <a:t>※</a:t>
            </a:r>
            <a:r>
              <a:rPr lang="ja-JP" altLang="en-US" sz="1600" b="1" u="sng" dirty="0" smtClean="0">
                <a:solidFill>
                  <a:schemeClr val="tx1">
                    <a:lumMod val="65000"/>
                    <a:lumOff val="35000"/>
                  </a:schemeClr>
                </a:solidFill>
                <a:latin typeface="+mn-ea"/>
              </a:rPr>
              <a:t>公務員は特別な条例がない限り、禁固刑以上で失職します。交通事故の場合も例外ではなく、</a:t>
            </a:r>
            <a:endParaRPr lang="en-US" altLang="ja-JP" sz="1600" b="1" u="sng" dirty="0" smtClean="0">
              <a:solidFill>
                <a:schemeClr val="tx1">
                  <a:lumMod val="65000"/>
                  <a:lumOff val="35000"/>
                </a:schemeClr>
              </a:solidFill>
              <a:latin typeface="+mn-ea"/>
            </a:endParaRPr>
          </a:p>
          <a:p>
            <a:r>
              <a:rPr lang="ja-JP" altLang="en-US" sz="1600" b="1" dirty="0" smtClean="0">
                <a:solidFill>
                  <a:schemeClr val="tx1">
                    <a:lumMod val="65000"/>
                    <a:lumOff val="35000"/>
                  </a:schemeClr>
                </a:solidFill>
                <a:latin typeface="+mn-ea"/>
              </a:rPr>
              <a:t> </a:t>
            </a:r>
            <a:r>
              <a:rPr lang="ja-JP" altLang="en-US" sz="1600" b="1" u="sng" dirty="0" smtClean="0">
                <a:solidFill>
                  <a:schemeClr val="tx1">
                    <a:lumMod val="65000"/>
                    <a:lumOff val="35000"/>
                  </a:schemeClr>
                </a:solidFill>
                <a:latin typeface="+mn-ea"/>
              </a:rPr>
              <a:t>弁護士費用等補償特約は起訴前の弁護士費用にも対応し、失職を防ぎます。</a:t>
            </a:r>
            <a:endParaRPr lang="en-US" altLang="ja-JP" sz="1400" b="1" u="sng" dirty="0">
              <a:solidFill>
                <a:schemeClr val="tx1">
                  <a:lumMod val="65000"/>
                  <a:lumOff val="35000"/>
                </a:schemeClr>
              </a:solidFill>
              <a:latin typeface="+mn-ea"/>
            </a:endParaRPr>
          </a:p>
        </p:txBody>
      </p:sp>
      <p:sp>
        <p:nvSpPr>
          <p:cNvPr id="14" name="タイトル 1"/>
          <p:cNvSpPr txBox="1">
            <a:spLocks/>
          </p:cNvSpPr>
          <p:nvPr/>
        </p:nvSpPr>
        <p:spPr>
          <a:xfrm>
            <a:off x="445803" y="242850"/>
            <a:ext cx="11385641" cy="79663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ea typeface="+mn-ea"/>
              </a:rPr>
              <a:t>Ⅲ</a:t>
            </a:r>
            <a:r>
              <a:rPr lang="ja-JP" altLang="en-US" sz="4800" b="1" u="sng" dirty="0" err="1" smtClean="0">
                <a:solidFill>
                  <a:srgbClr val="002060"/>
                </a:solidFill>
              </a:rPr>
              <a:t>．</a:t>
            </a:r>
            <a:r>
              <a:rPr lang="ja-JP" altLang="en-US" sz="4800" b="1" u="sng" dirty="0" smtClean="0">
                <a:solidFill>
                  <a:srgbClr val="002060"/>
                </a:solidFill>
              </a:rPr>
              <a:t>いのち・健康・安心なくらしのため</a:t>
            </a:r>
            <a:br>
              <a:rPr lang="ja-JP" altLang="en-US" sz="4800" b="1" u="sng" dirty="0" smtClean="0">
                <a:solidFill>
                  <a:srgbClr val="002060"/>
                </a:solidFill>
              </a:rPr>
            </a:br>
            <a:endParaRPr lang="ja-JP" altLang="en-US" sz="4800" b="1" u="sng" dirty="0">
              <a:solidFill>
                <a:srgbClr val="002060"/>
              </a:solidFill>
            </a:endParaRPr>
          </a:p>
        </p:txBody>
      </p:sp>
    </p:spTree>
    <p:extLst>
      <p:ext uri="{BB962C8B-B14F-4D97-AF65-F5344CB8AC3E}">
        <p14:creationId xmlns:p14="http://schemas.microsoft.com/office/powerpoint/2010/main" val="53275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角丸四角形 12"/>
          <p:cNvSpPr/>
          <p:nvPr/>
        </p:nvSpPr>
        <p:spPr>
          <a:xfrm>
            <a:off x="721973" y="1512453"/>
            <a:ext cx="9815398"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84062" y="1200117"/>
            <a:ext cx="10353568" cy="769441"/>
          </a:xfrm>
          <a:prstGeom prst="rect">
            <a:avLst/>
          </a:prstGeom>
          <a:noFill/>
        </p:spPr>
        <p:txBody>
          <a:bodyPr wrap="square" rtlCol="0">
            <a:spAutoFit/>
          </a:bodyPr>
          <a:lstStyle/>
          <a:p>
            <a:r>
              <a:rPr lang="ja-JP" altLang="en-US" sz="4400" b="1" dirty="0" smtClean="0">
                <a:solidFill>
                  <a:srgbClr val="002060"/>
                </a:solidFill>
              </a:rPr>
              <a:t>２</a:t>
            </a:r>
            <a:r>
              <a:rPr kumimoji="1" lang="ja-JP" altLang="en-US" sz="4400" b="1" dirty="0" smtClean="0">
                <a:solidFill>
                  <a:srgbClr val="002060"/>
                </a:solidFill>
              </a:rPr>
              <a:t>．</a:t>
            </a:r>
            <a:r>
              <a:rPr kumimoji="1" lang="ja-JP" altLang="en-US" sz="4400" b="1" dirty="0" err="1" smtClean="0">
                <a:solidFill>
                  <a:srgbClr val="002060"/>
                </a:solidFill>
              </a:rPr>
              <a:t>じちろう</a:t>
            </a:r>
            <a:r>
              <a:rPr kumimoji="1" lang="ja-JP" altLang="en-US" sz="4400" b="1" dirty="0" smtClean="0">
                <a:solidFill>
                  <a:srgbClr val="002060"/>
                </a:solidFill>
              </a:rPr>
              <a:t>マイカー共済の利用（２）</a:t>
            </a:r>
            <a:endParaRPr kumimoji="1" lang="en-US" altLang="ja-JP" sz="4400" b="1" dirty="0" smtClean="0">
              <a:solidFill>
                <a:srgbClr val="002060"/>
              </a:solidFill>
            </a:endParaRPr>
          </a:p>
        </p:txBody>
      </p:sp>
      <p:sp>
        <p:nvSpPr>
          <p:cNvPr id="16" name="楕円 15"/>
          <p:cNvSpPr/>
          <p:nvPr/>
        </p:nvSpPr>
        <p:spPr>
          <a:xfrm>
            <a:off x="439917" y="3068302"/>
            <a:ext cx="10945477" cy="35484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23457" y="5417106"/>
            <a:ext cx="5442857" cy="369332"/>
          </a:xfrm>
          <a:prstGeom prst="rect">
            <a:avLst/>
          </a:prstGeom>
          <a:noFill/>
        </p:spPr>
        <p:txBody>
          <a:bodyPr wrap="square" rtlCol="0">
            <a:spAutoFit/>
          </a:bodyPr>
          <a:lstStyle/>
          <a:p>
            <a:endParaRPr kumimoji="1" lang="ja-JP" altLang="en-US" dirty="0"/>
          </a:p>
        </p:txBody>
      </p:sp>
      <p:graphicFrame>
        <p:nvGraphicFramePr>
          <p:cNvPr id="5" name="図表 4">
            <a:extLst>
              <a:ext uri="{FF2B5EF4-FFF2-40B4-BE49-F238E27FC236}">
                <a16:creationId xmlns:a16="http://schemas.microsoft.com/office/drawing/2014/main" id="{8621663F-EC02-4138-9C1C-5A0608CFF022}"/>
              </a:ext>
            </a:extLst>
          </p:cNvPr>
          <p:cNvGraphicFramePr/>
          <p:nvPr>
            <p:extLst>
              <p:ext uri="{D42A27DB-BD31-4B8C-83A1-F6EECF244321}">
                <p14:modId xmlns:p14="http://schemas.microsoft.com/office/powerpoint/2010/main" val="2700996619"/>
              </p:ext>
            </p:extLst>
          </p:nvPr>
        </p:nvGraphicFramePr>
        <p:xfrm>
          <a:off x="3982784" y="2577526"/>
          <a:ext cx="3536424" cy="1881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右矢印 7"/>
          <p:cNvSpPr/>
          <p:nvPr/>
        </p:nvSpPr>
        <p:spPr>
          <a:xfrm>
            <a:off x="729761" y="1942582"/>
            <a:ext cx="10207869" cy="1787339"/>
          </a:xfrm>
          <a:prstGeom prst="rightArrow">
            <a:avLst>
              <a:gd name="adj1" fmla="val 69677"/>
              <a:gd name="adj2" fmla="val 50000"/>
            </a:avLst>
          </a:prstGeom>
          <a:solidFill>
            <a:schemeClr val="accent4">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40422" y="2352368"/>
            <a:ext cx="10197208" cy="1077218"/>
          </a:xfrm>
          <a:prstGeom prst="rect">
            <a:avLst/>
          </a:prstGeom>
          <a:noFill/>
        </p:spPr>
        <p:txBody>
          <a:bodyPr wrap="square" rtlCol="0">
            <a:spAutoFit/>
          </a:bodyPr>
          <a:lstStyle/>
          <a:p>
            <a:pPr algn="ctr"/>
            <a:r>
              <a:rPr lang="ja-JP" altLang="en-US" sz="3200" b="1" dirty="0" smtClean="0">
                <a:solidFill>
                  <a:schemeClr val="accent3">
                    <a:lumMod val="50000"/>
                  </a:schemeClr>
                </a:solidFill>
              </a:rPr>
              <a:t>弁護士費用等補償特約は公務員を失職から</a:t>
            </a:r>
            <a:endParaRPr lang="en-US" altLang="ja-JP" sz="3200" b="1" dirty="0" smtClean="0">
              <a:solidFill>
                <a:schemeClr val="accent3">
                  <a:lumMod val="50000"/>
                </a:schemeClr>
              </a:solidFill>
            </a:endParaRPr>
          </a:p>
          <a:p>
            <a:pPr algn="ctr"/>
            <a:r>
              <a:rPr lang="ja-JP" altLang="en-US" sz="3200" b="1" dirty="0" smtClean="0">
                <a:solidFill>
                  <a:schemeClr val="accent3">
                    <a:lumMod val="50000"/>
                  </a:schemeClr>
                </a:solidFill>
              </a:rPr>
              <a:t>守るための起訴前の弁護士費用の補償がされる特約</a:t>
            </a:r>
            <a:endParaRPr lang="en-US" altLang="ja-JP" sz="3200" b="1" dirty="0">
              <a:solidFill>
                <a:schemeClr val="accent3">
                  <a:lumMod val="50000"/>
                </a:schemeClr>
              </a:solidFill>
            </a:endParaRPr>
          </a:p>
        </p:txBody>
      </p:sp>
      <p:sp>
        <p:nvSpPr>
          <p:cNvPr id="11"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25</a:t>
            </a:r>
            <a:endParaRPr lang="ja-JP" altLang="en-US" sz="2000" dirty="0">
              <a:solidFill>
                <a:schemeClr val="bg1"/>
              </a:solidFill>
              <a:latin typeface="+mn-ea"/>
            </a:endParaRPr>
          </a:p>
        </p:txBody>
      </p:sp>
      <p:sp>
        <p:nvSpPr>
          <p:cNvPr id="12" name="テキスト ボックス 11"/>
          <p:cNvSpPr txBox="1"/>
          <p:nvPr/>
        </p:nvSpPr>
        <p:spPr>
          <a:xfrm>
            <a:off x="703685" y="3758497"/>
            <a:ext cx="9833686" cy="2492990"/>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①特別な条例がない限り公務員は</a:t>
            </a:r>
            <a:r>
              <a:rPr lang="ja-JP" altLang="en-US" sz="3600" b="1" u="sng" dirty="0" smtClean="0">
                <a:solidFill>
                  <a:srgbClr val="C00000"/>
                </a:solidFill>
              </a:rPr>
              <a:t>禁固刑以上で</a:t>
            </a:r>
            <a:endParaRPr lang="en-US" altLang="ja-JP" sz="3600" b="1" u="sng" dirty="0" smtClean="0">
              <a:solidFill>
                <a:srgbClr val="C00000"/>
              </a:solidFill>
            </a:endParaRPr>
          </a:p>
          <a:p>
            <a:r>
              <a:rPr lang="ja-JP" altLang="en-US" sz="3600" b="1" dirty="0">
                <a:solidFill>
                  <a:srgbClr val="C00000"/>
                </a:solidFill>
              </a:rPr>
              <a:t>　</a:t>
            </a:r>
            <a:r>
              <a:rPr lang="ja-JP" altLang="en-US" sz="3600" b="1" u="sng" dirty="0" smtClean="0">
                <a:solidFill>
                  <a:srgbClr val="C00000"/>
                </a:solidFill>
              </a:rPr>
              <a:t>自動的に失職＝生活が破綻する危険性</a:t>
            </a:r>
            <a:endParaRPr lang="en-US" altLang="ja-JP" sz="3600" b="1" u="sng" dirty="0" smtClean="0">
              <a:solidFill>
                <a:srgbClr val="C00000"/>
              </a:solidFill>
            </a:endParaRPr>
          </a:p>
          <a:p>
            <a:endParaRPr lang="en-US" altLang="ja-JP" sz="1200" b="1" dirty="0">
              <a:solidFill>
                <a:schemeClr val="tx1">
                  <a:lumMod val="65000"/>
                  <a:lumOff val="35000"/>
                </a:schemeClr>
              </a:solidFill>
            </a:endParaRPr>
          </a:p>
          <a:p>
            <a:r>
              <a:rPr lang="ja-JP" altLang="en-US" sz="3600" b="1" dirty="0" smtClean="0">
                <a:solidFill>
                  <a:srgbClr val="002060"/>
                </a:solidFill>
              </a:rPr>
              <a:t>②弁護士・組合・調査員・</a:t>
            </a:r>
            <a:r>
              <a:rPr lang="ja-JP" altLang="en-US" sz="3600" b="1" dirty="0" err="1" smtClean="0">
                <a:solidFill>
                  <a:srgbClr val="002060"/>
                </a:solidFill>
              </a:rPr>
              <a:t>じちろう</a:t>
            </a:r>
            <a:r>
              <a:rPr lang="ja-JP" altLang="en-US" sz="3600" b="1" dirty="0" smtClean="0">
                <a:solidFill>
                  <a:srgbClr val="002060"/>
                </a:solidFill>
              </a:rPr>
              <a:t>共済の　</a:t>
            </a:r>
            <a:endParaRPr lang="en-US" altLang="ja-JP" sz="3600" b="1" dirty="0" smtClean="0">
              <a:solidFill>
                <a:srgbClr val="002060"/>
              </a:solidFill>
            </a:endParaRPr>
          </a:p>
          <a:p>
            <a:r>
              <a:rPr lang="ja-JP" altLang="en-US" sz="3600" b="1" dirty="0">
                <a:solidFill>
                  <a:srgbClr val="002060"/>
                </a:solidFill>
              </a:rPr>
              <a:t>　</a:t>
            </a:r>
            <a:r>
              <a:rPr lang="ja-JP" altLang="en-US" sz="3600" b="1" dirty="0" smtClean="0">
                <a:solidFill>
                  <a:srgbClr val="002060"/>
                </a:solidFill>
              </a:rPr>
              <a:t>協力体制で失職防止の取り組みを制度化</a:t>
            </a:r>
            <a:endParaRPr lang="en-US" altLang="ja-JP" sz="1200" b="1" u="sng" dirty="0" smtClean="0">
              <a:solidFill>
                <a:srgbClr val="002060"/>
              </a:solidFill>
            </a:endParaRPr>
          </a:p>
        </p:txBody>
      </p:sp>
      <p:sp>
        <p:nvSpPr>
          <p:cNvPr id="14" name="タイトル 1"/>
          <p:cNvSpPr txBox="1">
            <a:spLocks/>
          </p:cNvSpPr>
          <p:nvPr/>
        </p:nvSpPr>
        <p:spPr>
          <a:xfrm>
            <a:off x="445803" y="242850"/>
            <a:ext cx="11385641" cy="79663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ea typeface="+mn-ea"/>
              </a:rPr>
              <a:t>Ⅲ</a:t>
            </a:r>
            <a:r>
              <a:rPr lang="ja-JP" altLang="en-US" sz="4800" b="1" u="sng" dirty="0" err="1" smtClean="0">
                <a:solidFill>
                  <a:srgbClr val="002060"/>
                </a:solidFill>
              </a:rPr>
              <a:t>．</a:t>
            </a:r>
            <a:r>
              <a:rPr lang="ja-JP" altLang="en-US" sz="4800" b="1" u="sng" dirty="0" smtClean="0">
                <a:solidFill>
                  <a:srgbClr val="002060"/>
                </a:solidFill>
              </a:rPr>
              <a:t>いのち・健康・安心なくらしのため</a:t>
            </a:r>
            <a:br>
              <a:rPr lang="ja-JP" altLang="en-US" sz="4800" b="1" u="sng" dirty="0" smtClean="0">
                <a:solidFill>
                  <a:srgbClr val="002060"/>
                </a:solidFill>
              </a:rPr>
            </a:br>
            <a:endParaRPr lang="ja-JP" altLang="en-US" sz="4800" b="1" u="sng" dirty="0">
              <a:solidFill>
                <a:srgbClr val="002060"/>
              </a:solidFill>
            </a:endParaRPr>
          </a:p>
        </p:txBody>
      </p:sp>
    </p:spTree>
    <p:extLst>
      <p:ext uri="{BB962C8B-B14F-4D97-AF65-F5344CB8AC3E}">
        <p14:creationId xmlns:p14="http://schemas.microsoft.com/office/powerpoint/2010/main" val="348111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721973" y="1512453"/>
            <a:ext cx="9815398"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84062" y="1200117"/>
            <a:ext cx="10353568" cy="769441"/>
          </a:xfrm>
          <a:prstGeom prst="rect">
            <a:avLst/>
          </a:prstGeom>
          <a:noFill/>
        </p:spPr>
        <p:txBody>
          <a:bodyPr wrap="square" rtlCol="0">
            <a:spAutoFit/>
          </a:bodyPr>
          <a:lstStyle/>
          <a:p>
            <a:r>
              <a:rPr lang="ja-JP" altLang="en-US" sz="4400" b="1" dirty="0" smtClean="0">
                <a:solidFill>
                  <a:srgbClr val="002060"/>
                </a:solidFill>
              </a:rPr>
              <a:t>２</a:t>
            </a:r>
            <a:r>
              <a:rPr kumimoji="1" lang="ja-JP" altLang="en-US" sz="4400" b="1" dirty="0" smtClean="0">
                <a:solidFill>
                  <a:srgbClr val="002060"/>
                </a:solidFill>
              </a:rPr>
              <a:t>．</a:t>
            </a:r>
            <a:r>
              <a:rPr kumimoji="1" lang="ja-JP" altLang="en-US" sz="4400" b="1" dirty="0" err="1" smtClean="0">
                <a:solidFill>
                  <a:srgbClr val="002060"/>
                </a:solidFill>
              </a:rPr>
              <a:t>じちろう</a:t>
            </a:r>
            <a:r>
              <a:rPr kumimoji="1" lang="ja-JP" altLang="en-US" sz="4400" b="1" dirty="0" smtClean="0">
                <a:solidFill>
                  <a:srgbClr val="002060"/>
                </a:solidFill>
              </a:rPr>
              <a:t>マイカー共済の利用（３）</a:t>
            </a:r>
            <a:endParaRPr kumimoji="1" lang="en-US" altLang="ja-JP" sz="4400" b="1" dirty="0" smtClean="0">
              <a:solidFill>
                <a:srgbClr val="002060"/>
              </a:solidFill>
            </a:endParaRPr>
          </a:p>
        </p:txBody>
      </p:sp>
      <p:sp>
        <p:nvSpPr>
          <p:cNvPr id="11"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26</a:t>
            </a:r>
            <a:endParaRPr lang="ja-JP" altLang="en-US" sz="2000" dirty="0">
              <a:solidFill>
                <a:schemeClr val="bg1"/>
              </a:solidFill>
              <a:latin typeface="+mn-ea"/>
            </a:endParaRPr>
          </a:p>
        </p:txBody>
      </p:sp>
      <p:sp>
        <p:nvSpPr>
          <p:cNvPr id="14" name="タイトル 1"/>
          <p:cNvSpPr txBox="1">
            <a:spLocks/>
          </p:cNvSpPr>
          <p:nvPr/>
        </p:nvSpPr>
        <p:spPr>
          <a:xfrm>
            <a:off x="445803" y="242850"/>
            <a:ext cx="11385641" cy="79663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ea typeface="+mn-ea"/>
              </a:rPr>
              <a:t>Ⅲ</a:t>
            </a:r>
            <a:r>
              <a:rPr lang="ja-JP" altLang="en-US" sz="4800" b="1" u="sng" dirty="0" err="1" smtClean="0">
                <a:solidFill>
                  <a:srgbClr val="002060"/>
                </a:solidFill>
              </a:rPr>
              <a:t>．</a:t>
            </a:r>
            <a:r>
              <a:rPr lang="ja-JP" altLang="en-US" sz="4800" b="1" u="sng" dirty="0" smtClean="0">
                <a:solidFill>
                  <a:srgbClr val="002060"/>
                </a:solidFill>
              </a:rPr>
              <a:t>いのち・健康・安心なくらしのため</a:t>
            </a:r>
            <a:br>
              <a:rPr lang="ja-JP" altLang="en-US" sz="4800" b="1" u="sng" dirty="0" smtClean="0">
                <a:solidFill>
                  <a:srgbClr val="002060"/>
                </a:solidFill>
              </a:rPr>
            </a:br>
            <a:endParaRPr lang="ja-JP" altLang="en-US" sz="4800" b="1" u="sng" dirty="0">
              <a:solidFill>
                <a:srgbClr val="002060"/>
              </a:solidFill>
            </a:endParaRPr>
          </a:p>
        </p:txBody>
      </p:sp>
      <p:sp>
        <p:nvSpPr>
          <p:cNvPr id="17" name="テキスト ボックス 16"/>
          <p:cNvSpPr txBox="1"/>
          <p:nvPr/>
        </p:nvSpPr>
        <p:spPr>
          <a:xfrm>
            <a:off x="755426" y="5606858"/>
            <a:ext cx="10637774" cy="954107"/>
          </a:xfrm>
          <a:prstGeom prst="rect">
            <a:avLst/>
          </a:prstGeom>
          <a:solidFill>
            <a:schemeClr val="accent5"/>
          </a:solidFill>
        </p:spPr>
        <p:txBody>
          <a:bodyPr wrap="square" rtlCol="0">
            <a:spAutoFit/>
          </a:bodyPr>
          <a:lstStyle/>
          <a:p>
            <a:pPr algn="ctr"/>
            <a:r>
              <a:rPr lang="ja-JP" altLang="en-US" sz="2800" b="1" dirty="0" smtClean="0">
                <a:ln w="0"/>
                <a:solidFill>
                  <a:srgbClr val="002060"/>
                </a:solidFill>
                <a:latin typeface="メイリオ" panose="020B0604030504040204" pitchFamily="50" charset="-128"/>
                <a:ea typeface="メイリオ" panose="020B0604030504040204" pitchFamily="50" charset="-128"/>
              </a:rPr>
              <a:t>自身で掛金試算をして</a:t>
            </a:r>
            <a:endParaRPr lang="en-US" altLang="ja-JP" sz="2800" b="1" dirty="0" smtClean="0">
              <a:ln w="0"/>
              <a:solidFill>
                <a:srgbClr val="002060"/>
              </a:solidFill>
              <a:latin typeface="メイリオ" panose="020B0604030504040204" pitchFamily="50" charset="-128"/>
              <a:ea typeface="メイリオ" panose="020B0604030504040204" pitchFamily="50" charset="-128"/>
            </a:endParaRPr>
          </a:p>
          <a:p>
            <a:pPr algn="ctr"/>
            <a:r>
              <a:rPr lang="ja-JP" altLang="en-US" sz="2800" b="1" dirty="0" smtClean="0">
                <a:ln w="0"/>
                <a:solidFill>
                  <a:srgbClr val="C00000"/>
                </a:solidFill>
                <a:latin typeface="メイリオ" panose="020B0604030504040204" pitchFamily="50" charset="-128"/>
                <a:ea typeface="メイリオ" panose="020B0604030504040204" pitchFamily="50" charset="-128"/>
              </a:rPr>
              <a:t>組合窓口で見積依頼をおすすめします</a:t>
            </a:r>
            <a:endParaRPr lang="en-US" altLang="ja-JP" sz="2800" b="1" dirty="0">
              <a:ln w="0"/>
              <a:solidFill>
                <a:srgbClr val="C00000"/>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747621" y="2076785"/>
            <a:ext cx="4794079" cy="461665"/>
          </a:xfrm>
          <a:prstGeom prst="rect">
            <a:avLst/>
          </a:prstGeom>
          <a:noFill/>
        </p:spPr>
        <p:txBody>
          <a:bodyPr wrap="square" rtlCol="0">
            <a:spAutoFit/>
          </a:bodyPr>
          <a:lstStyle/>
          <a:p>
            <a:r>
              <a:rPr lang="ja-JP" altLang="en-US" sz="2400" b="1" dirty="0" smtClean="0">
                <a:solidFill>
                  <a:srgbClr val="002060"/>
                </a:solidFill>
                <a:latin typeface="メイリオ" panose="020B0604030504040204" pitchFamily="50" charset="-128"/>
                <a:ea typeface="メイリオ" panose="020B0604030504040204" pitchFamily="50" charset="-128"/>
              </a:rPr>
              <a:t>①掛金試算について</a:t>
            </a:r>
            <a:endParaRPr lang="en-US" altLang="ja-JP" sz="2400" b="1" dirty="0" smtClean="0">
              <a:solidFill>
                <a:srgbClr val="002060"/>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5226690" y="2061919"/>
            <a:ext cx="4794079" cy="461665"/>
          </a:xfrm>
          <a:prstGeom prst="rect">
            <a:avLst/>
          </a:prstGeom>
          <a:noFill/>
        </p:spPr>
        <p:txBody>
          <a:bodyPr wrap="square" rtlCol="0">
            <a:spAutoFit/>
          </a:bodyPr>
          <a:lstStyle/>
          <a:p>
            <a:r>
              <a:rPr lang="ja-JP" altLang="en-US" sz="2400" b="1" dirty="0" smtClean="0">
                <a:solidFill>
                  <a:srgbClr val="002060"/>
                </a:solidFill>
                <a:latin typeface="メイリオ" panose="020B0604030504040204" pitchFamily="50" charset="-128"/>
                <a:ea typeface="メイリオ" panose="020B0604030504040204" pitchFamily="50" charset="-128"/>
              </a:rPr>
              <a:t>②見積り依頼の際に必要な資料</a:t>
            </a:r>
            <a:endParaRPr lang="en-US" altLang="ja-JP" sz="2400" b="1" dirty="0" smtClean="0">
              <a:solidFill>
                <a:srgbClr val="002060"/>
              </a:solidFill>
              <a:latin typeface="メイリオ" panose="020B0604030504040204" pitchFamily="50" charset="-128"/>
              <a:ea typeface="メイリオ" panose="020B0604030504040204" pitchFamily="50" charset="-128"/>
            </a:endParaRPr>
          </a:p>
        </p:txBody>
      </p:sp>
      <p:pic>
        <p:nvPicPr>
          <p:cNvPr id="20" name="図 19"/>
          <p:cNvPicPr/>
          <p:nvPr/>
        </p:nvPicPr>
        <p:blipFill>
          <a:blip r:embed="rId3">
            <a:extLst>
              <a:ext uri="{28A0092B-C50C-407E-A947-70E740481C1C}">
                <a14:useLocalDpi xmlns:a14="http://schemas.microsoft.com/office/drawing/2010/main" val="0"/>
              </a:ext>
            </a:extLst>
          </a:blip>
          <a:stretch>
            <a:fillRect/>
          </a:stretch>
        </p:blipFill>
        <p:spPr>
          <a:xfrm>
            <a:off x="928338" y="2527820"/>
            <a:ext cx="1413418" cy="1280060"/>
          </a:xfrm>
          <a:prstGeom prst="rect">
            <a:avLst/>
          </a:prstGeom>
        </p:spPr>
      </p:pic>
      <p:sp>
        <p:nvSpPr>
          <p:cNvPr id="7" name="正方形/長方形 6"/>
          <p:cNvSpPr/>
          <p:nvPr/>
        </p:nvSpPr>
        <p:spPr>
          <a:xfrm>
            <a:off x="850281" y="3867398"/>
            <a:ext cx="3911290" cy="1477328"/>
          </a:xfrm>
          <a:prstGeom prst="rect">
            <a:avLst/>
          </a:prstGeom>
        </p:spPr>
        <p:txBody>
          <a:bodyPr wrap="square">
            <a:spAutoFit/>
          </a:bodyPr>
          <a:lstStyle/>
          <a:p>
            <a:r>
              <a:rPr lang="en-US" altLang="ja-JP" b="1" dirty="0" smtClean="0">
                <a:solidFill>
                  <a:srgbClr val="002060"/>
                </a:solidFill>
                <a:latin typeface="+mn-ea"/>
              </a:rPr>
              <a:t>QR</a:t>
            </a:r>
            <a:r>
              <a:rPr lang="ja-JP" altLang="en-US" b="1" dirty="0">
                <a:solidFill>
                  <a:srgbClr val="002060"/>
                </a:solidFill>
                <a:latin typeface="+mn-ea"/>
              </a:rPr>
              <a:t>コードをスマートフォンやタブレットのカメラ</a:t>
            </a:r>
            <a:r>
              <a:rPr lang="ja-JP" altLang="en-US" b="1" dirty="0" smtClean="0">
                <a:solidFill>
                  <a:srgbClr val="002060"/>
                </a:solidFill>
                <a:latin typeface="+mn-ea"/>
              </a:rPr>
              <a:t>で読み取</a:t>
            </a:r>
            <a:r>
              <a:rPr lang="ja-JP" altLang="en-US" b="1" dirty="0">
                <a:solidFill>
                  <a:srgbClr val="002060"/>
                </a:solidFill>
                <a:latin typeface="+mn-ea"/>
              </a:rPr>
              <a:t>り</a:t>
            </a:r>
            <a:r>
              <a:rPr lang="ja-JP" altLang="en-US" b="1" dirty="0" smtClean="0">
                <a:solidFill>
                  <a:srgbClr val="002060"/>
                </a:solidFill>
                <a:latin typeface="+mn-ea"/>
              </a:rPr>
              <a:t>、</a:t>
            </a:r>
            <a:r>
              <a:rPr lang="ja-JP" altLang="en-US" b="1" dirty="0">
                <a:solidFill>
                  <a:srgbClr val="002060"/>
                </a:solidFill>
                <a:latin typeface="+mn-ea"/>
              </a:rPr>
              <a:t>希望の補償内容で掛金試算ができます</a:t>
            </a:r>
            <a:r>
              <a:rPr lang="ja-JP" altLang="en-US" b="1" dirty="0" smtClean="0">
                <a:solidFill>
                  <a:srgbClr val="002060"/>
                </a:solidFill>
                <a:latin typeface="+mn-ea"/>
              </a:rPr>
              <a:t>。</a:t>
            </a:r>
            <a:endParaRPr lang="en-US" altLang="ja-JP" b="1" dirty="0" smtClean="0">
              <a:solidFill>
                <a:srgbClr val="002060"/>
              </a:solidFill>
              <a:latin typeface="+mn-ea"/>
            </a:endParaRPr>
          </a:p>
          <a:p>
            <a:r>
              <a:rPr lang="ja-JP" altLang="en-US" b="1" dirty="0" smtClean="0">
                <a:solidFill>
                  <a:srgbClr val="002060"/>
                </a:solidFill>
                <a:latin typeface="+mn-ea"/>
              </a:rPr>
              <a:t>アクセスコード</a:t>
            </a:r>
            <a:r>
              <a:rPr lang="ja-JP" altLang="en-US" b="1" dirty="0">
                <a:solidFill>
                  <a:srgbClr val="002060"/>
                </a:solidFill>
                <a:latin typeface="+mn-ea"/>
              </a:rPr>
              <a:t>の入力が必要です。</a:t>
            </a:r>
          </a:p>
          <a:p>
            <a:r>
              <a:rPr lang="ja-JP" altLang="en-US" b="1" dirty="0">
                <a:solidFill>
                  <a:srgbClr val="C00000"/>
                </a:solidFill>
                <a:latin typeface="+mn-ea"/>
              </a:rPr>
              <a:t>① アクセスコード：</a:t>
            </a:r>
            <a:r>
              <a:rPr lang="en-US" altLang="ja-JP" b="1" dirty="0" err="1">
                <a:solidFill>
                  <a:srgbClr val="C00000"/>
                </a:solidFill>
                <a:latin typeface="+mn-ea"/>
              </a:rPr>
              <a:t>jichiro</a:t>
            </a:r>
            <a:endParaRPr lang="en-US" altLang="ja-JP" b="1" dirty="0">
              <a:solidFill>
                <a:srgbClr val="C00000"/>
              </a:solidFill>
              <a:latin typeface="+mn-ea"/>
            </a:endParaRPr>
          </a:p>
        </p:txBody>
      </p:sp>
      <p:grpSp>
        <p:nvGrpSpPr>
          <p:cNvPr id="25" name="グループ化 24"/>
          <p:cNvGrpSpPr/>
          <p:nvPr/>
        </p:nvGrpSpPr>
        <p:grpSpPr>
          <a:xfrm>
            <a:off x="5363650" y="2556269"/>
            <a:ext cx="4790932" cy="2718256"/>
            <a:chOff x="5363650" y="2478212"/>
            <a:chExt cx="4790932" cy="2718256"/>
          </a:xfrm>
        </p:grpSpPr>
        <p:sp>
          <p:nvSpPr>
            <p:cNvPr id="23" name="角丸四角形 22"/>
            <p:cNvSpPr/>
            <p:nvPr/>
          </p:nvSpPr>
          <p:spPr>
            <a:xfrm>
              <a:off x="5363650" y="2478212"/>
              <a:ext cx="4783959" cy="2718256"/>
            </a:xfrm>
            <a:prstGeom prst="roundRect">
              <a:avLst/>
            </a:prstGeom>
            <a:solidFill>
              <a:schemeClr val="bg1"/>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1" name="正方形/長方形 20"/>
            <p:cNvSpPr/>
            <p:nvPr/>
          </p:nvSpPr>
          <p:spPr>
            <a:xfrm>
              <a:off x="5497464" y="2594205"/>
              <a:ext cx="4657118" cy="2308324"/>
            </a:xfrm>
            <a:prstGeom prst="rect">
              <a:avLst/>
            </a:prstGeom>
          </p:spPr>
          <p:txBody>
            <a:bodyPr wrap="square">
              <a:spAutoFit/>
            </a:bodyPr>
            <a:lstStyle/>
            <a:p>
              <a:r>
                <a:rPr lang="ja-JP" altLang="en-US" b="1" dirty="0">
                  <a:solidFill>
                    <a:srgbClr val="002060"/>
                  </a:solidFill>
                </a:rPr>
                <a:t>所属されている組合で見積依頼ができます</a:t>
              </a:r>
              <a:r>
                <a:rPr lang="ja-JP" altLang="en-US" b="1" dirty="0" smtClean="0">
                  <a:solidFill>
                    <a:srgbClr val="002060"/>
                  </a:solidFill>
                </a:rPr>
                <a:t>。</a:t>
              </a:r>
              <a:endParaRPr lang="en-US" altLang="ja-JP" b="1" dirty="0" smtClean="0">
                <a:solidFill>
                  <a:srgbClr val="002060"/>
                </a:solidFill>
              </a:endParaRPr>
            </a:p>
            <a:p>
              <a:r>
                <a:rPr lang="ja-JP" altLang="en-US" b="1" dirty="0" smtClean="0">
                  <a:solidFill>
                    <a:srgbClr val="002060"/>
                  </a:solidFill>
                </a:rPr>
                <a:t>その</a:t>
              </a:r>
              <a:r>
                <a:rPr lang="ja-JP" altLang="en-US" b="1" dirty="0">
                  <a:solidFill>
                    <a:srgbClr val="002060"/>
                  </a:solidFill>
                </a:rPr>
                <a:t>際に、次の３点をご用意ください。</a:t>
              </a:r>
            </a:p>
            <a:p>
              <a:endParaRPr lang="en-US" altLang="ja-JP" b="1" dirty="0" smtClean="0">
                <a:solidFill>
                  <a:srgbClr val="002060"/>
                </a:solidFill>
              </a:endParaRPr>
            </a:p>
            <a:p>
              <a:r>
                <a:rPr lang="ja-JP" altLang="en-US" b="1" dirty="0" smtClean="0">
                  <a:solidFill>
                    <a:srgbClr val="C00000"/>
                  </a:solidFill>
                </a:rPr>
                <a:t>① </a:t>
              </a:r>
              <a:r>
                <a:rPr lang="ja-JP" altLang="en-US" b="1" dirty="0">
                  <a:solidFill>
                    <a:srgbClr val="C00000"/>
                  </a:solidFill>
                </a:rPr>
                <a:t>自車の車検証のコピー</a:t>
              </a:r>
            </a:p>
            <a:p>
              <a:endParaRPr lang="en-US" altLang="ja-JP" b="1" dirty="0" smtClean="0">
                <a:solidFill>
                  <a:srgbClr val="C00000"/>
                </a:solidFill>
              </a:endParaRPr>
            </a:p>
            <a:p>
              <a:r>
                <a:rPr lang="ja-JP" altLang="en-US" b="1" dirty="0" smtClean="0">
                  <a:solidFill>
                    <a:srgbClr val="C00000"/>
                  </a:solidFill>
                </a:rPr>
                <a:t>② </a:t>
              </a:r>
              <a:r>
                <a:rPr lang="ja-JP" altLang="en-US" b="1" dirty="0">
                  <a:solidFill>
                    <a:srgbClr val="C00000"/>
                  </a:solidFill>
                </a:rPr>
                <a:t>組合にある見積依頼書</a:t>
              </a:r>
            </a:p>
            <a:p>
              <a:endParaRPr lang="en-US" altLang="ja-JP" b="1" dirty="0" smtClean="0">
                <a:solidFill>
                  <a:srgbClr val="C00000"/>
                </a:solidFill>
              </a:endParaRPr>
            </a:p>
            <a:p>
              <a:r>
                <a:rPr lang="ja-JP" altLang="en-US" b="1" dirty="0" smtClean="0">
                  <a:solidFill>
                    <a:srgbClr val="C00000"/>
                  </a:solidFill>
                </a:rPr>
                <a:t>③ </a:t>
              </a:r>
              <a:r>
                <a:rPr lang="ja-JP" altLang="en-US" b="1" dirty="0">
                  <a:solidFill>
                    <a:srgbClr val="C00000"/>
                  </a:solidFill>
                </a:rPr>
                <a:t>現在加入されている、他保険の証券</a:t>
              </a:r>
            </a:p>
          </p:txBody>
        </p:sp>
      </p:grpSp>
    </p:spTree>
    <p:extLst>
      <p:ext uri="{BB962C8B-B14F-4D97-AF65-F5344CB8AC3E}">
        <p14:creationId xmlns:p14="http://schemas.microsoft.com/office/powerpoint/2010/main" val="36952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楕円 7"/>
          <p:cNvSpPr/>
          <p:nvPr/>
        </p:nvSpPr>
        <p:spPr>
          <a:xfrm>
            <a:off x="445803" y="2068288"/>
            <a:ext cx="9337128" cy="2906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21973" y="1512453"/>
            <a:ext cx="8513467"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584062" y="1200117"/>
            <a:ext cx="8651378" cy="769441"/>
          </a:xfrm>
          <a:prstGeom prst="rect">
            <a:avLst/>
          </a:prstGeom>
          <a:noFill/>
        </p:spPr>
        <p:txBody>
          <a:bodyPr wrap="square" rtlCol="0">
            <a:spAutoFit/>
          </a:bodyPr>
          <a:lstStyle/>
          <a:p>
            <a:r>
              <a:rPr lang="ja-JP" altLang="en-US" sz="4400" b="1" dirty="0">
                <a:solidFill>
                  <a:srgbClr val="002060"/>
                </a:solidFill>
              </a:rPr>
              <a:t>３</a:t>
            </a:r>
            <a:r>
              <a:rPr kumimoji="1" lang="ja-JP" altLang="en-US" sz="4400" b="1" dirty="0" smtClean="0">
                <a:solidFill>
                  <a:srgbClr val="002060"/>
                </a:solidFill>
              </a:rPr>
              <a:t>．スケジュールについて</a:t>
            </a:r>
            <a:endParaRPr kumimoji="1" lang="en-US" altLang="ja-JP" sz="4400" b="1" dirty="0" smtClean="0">
              <a:solidFill>
                <a:srgbClr val="002060"/>
              </a:solidFill>
            </a:endParaRPr>
          </a:p>
        </p:txBody>
      </p:sp>
      <p:sp>
        <p:nvSpPr>
          <p:cNvPr id="17" name="テキスト ボックス 16"/>
          <p:cNvSpPr txBox="1"/>
          <p:nvPr/>
        </p:nvSpPr>
        <p:spPr>
          <a:xfrm>
            <a:off x="666217" y="2298746"/>
            <a:ext cx="9858605" cy="2677656"/>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①団体生命共済の申込書は</a:t>
            </a:r>
            <a:endParaRPr lang="en-US" altLang="ja-JP" sz="3600" b="1" dirty="0" smtClean="0">
              <a:solidFill>
                <a:srgbClr val="002060"/>
              </a:solidFill>
            </a:endParaRPr>
          </a:p>
          <a:p>
            <a:r>
              <a:rPr lang="ja-JP" altLang="en-US" sz="3600" b="1" dirty="0">
                <a:solidFill>
                  <a:srgbClr val="C00000"/>
                </a:solidFill>
              </a:rPr>
              <a:t>　</a:t>
            </a:r>
            <a:r>
              <a:rPr lang="ja-JP" altLang="en-US" sz="3600" b="1" u="sng" dirty="0" smtClean="0">
                <a:solidFill>
                  <a:srgbClr val="C00000"/>
                </a:solidFill>
              </a:rPr>
              <a:t>加入の可否にかかわらずこの場で回収します</a:t>
            </a:r>
            <a:endParaRPr lang="en-US" altLang="ja-JP" sz="3600" b="1" u="sng" dirty="0" smtClean="0">
              <a:solidFill>
                <a:srgbClr val="C00000"/>
              </a:solidFill>
            </a:endParaRPr>
          </a:p>
          <a:p>
            <a:endParaRPr lang="en-US" altLang="ja-JP" sz="1200" b="1" u="sng" dirty="0" smtClean="0">
              <a:solidFill>
                <a:srgbClr val="002060"/>
              </a:solidFill>
            </a:endParaRPr>
          </a:p>
          <a:p>
            <a:r>
              <a:rPr lang="ja-JP" altLang="en-US" sz="3600" b="1" dirty="0" smtClean="0">
                <a:solidFill>
                  <a:srgbClr val="002060"/>
                </a:solidFill>
              </a:rPr>
              <a:t>②</a:t>
            </a:r>
            <a:r>
              <a:rPr lang="ja-JP" altLang="en-US" sz="3600" b="1" u="sng" dirty="0" smtClean="0">
                <a:solidFill>
                  <a:srgbClr val="C00000"/>
                </a:solidFill>
              </a:rPr>
              <a:t>保障開始は２０２○年○月●日より１年間</a:t>
            </a:r>
            <a:endParaRPr lang="en-US" altLang="ja-JP" sz="3600" b="1" u="sng" dirty="0" smtClean="0">
              <a:solidFill>
                <a:srgbClr val="C00000"/>
              </a:solidFill>
            </a:endParaRPr>
          </a:p>
          <a:p>
            <a:r>
              <a:rPr lang="ja-JP" altLang="en-US" sz="3600" b="1" dirty="0" smtClean="0">
                <a:solidFill>
                  <a:srgbClr val="002060"/>
                </a:solidFill>
              </a:rPr>
              <a:t>　</a:t>
            </a:r>
            <a:r>
              <a:rPr lang="ja-JP" altLang="en-US" sz="3600" b="1" dirty="0" smtClean="0">
                <a:solidFill>
                  <a:srgbClr val="003300"/>
                </a:solidFill>
              </a:rPr>
              <a:t>変更がない場合は自動更新</a:t>
            </a:r>
            <a:endParaRPr lang="en-US" altLang="ja-JP" sz="3600" b="1" dirty="0" smtClean="0">
              <a:solidFill>
                <a:srgbClr val="003300"/>
              </a:solidFill>
            </a:endParaRPr>
          </a:p>
          <a:p>
            <a:endParaRPr lang="en-US" altLang="ja-JP" sz="1200" b="1" dirty="0" smtClean="0">
              <a:solidFill>
                <a:srgbClr val="002060"/>
              </a:solidFill>
            </a:endParaRPr>
          </a:p>
        </p:txBody>
      </p:sp>
      <p:sp>
        <p:nvSpPr>
          <p:cNvPr id="7"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27</a:t>
            </a:r>
            <a:endParaRPr lang="ja-JP" altLang="en-US" sz="2000" dirty="0">
              <a:solidFill>
                <a:schemeClr val="bg1"/>
              </a:solidFill>
              <a:latin typeface="+mn-ea"/>
            </a:endParaRPr>
          </a:p>
        </p:txBody>
      </p:sp>
      <p:grpSp>
        <p:nvGrpSpPr>
          <p:cNvPr id="14" name="グループ化 13"/>
          <p:cNvGrpSpPr/>
          <p:nvPr/>
        </p:nvGrpSpPr>
        <p:grpSpPr>
          <a:xfrm>
            <a:off x="608165" y="5147187"/>
            <a:ext cx="10041250" cy="1347071"/>
            <a:chOff x="513236" y="5252380"/>
            <a:chExt cx="10330985" cy="1347071"/>
          </a:xfrm>
        </p:grpSpPr>
        <p:sp>
          <p:nvSpPr>
            <p:cNvPr id="15" name="テキスト ボックス 14"/>
            <p:cNvSpPr txBox="1"/>
            <p:nvPr/>
          </p:nvSpPr>
          <p:spPr>
            <a:xfrm>
              <a:off x="584062" y="5276012"/>
              <a:ext cx="10189334" cy="1323439"/>
            </a:xfrm>
            <a:prstGeom prst="rect">
              <a:avLst/>
            </a:prstGeom>
            <a:solidFill>
              <a:schemeClr val="bg1">
                <a:alpha val="0"/>
              </a:schemeClr>
            </a:solidFill>
          </p:spPr>
          <p:txBody>
            <a:bodyPr wrap="square" rtlCol="0">
              <a:spAutoFit/>
            </a:bodyPr>
            <a:lstStyle/>
            <a:p>
              <a:pPr algn="ctr"/>
              <a:r>
                <a:rPr lang="ja-JP" altLang="en-US" sz="4000" b="1" dirty="0" smtClean="0">
                  <a:ln w="127000">
                    <a:solidFill>
                      <a:srgbClr val="C00000"/>
                    </a:solidFill>
                  </a:ln>
                  <a:solidFill>
                    <a:srgbClr val="C00000"/>
                  </a:solidFill>
                  <a:latin typeface="+mn-ea"/>
                </a:rPr>
                <a:t>ライフイベントによる保障の見直しや</a:t>
              </a:r>
              <a:endParaRPr lang="en-US" altLang="ja-JP" sz="4000" b="1" dirty="0" smtClean="0">
                <a:ln w="127000">
                  <a:solidFill>
                    <a:srgbClr val="C00000"/>
                  </a:solidFill>
                </a:ln>
                <a:solidFill>
                  <a:srgbClr val="C00000"/>
                </a:solidFill>
                <a:latin typeface="+mn-ea"/>
              </a:endParaRPr>
            </a:p>
            <a:p>
              <a:pPr algn="ctr"/>
              <a:r>
                <a:rPr lang="ja-JP" altLang="en-US" sz="4000" b="1" dirty="0" smtClean="0">
                  <a:ln w="127000">
                    <a:solidFill>
                      <a:srgbClr val="C00000"/>
                    </a:solidFill>
                  </a:ln>
                  <a:solidFill>
                    <a:srgbClr val="C00000"/>
                  </a:solidFill>
                  <a:latin typeface="+mn-ea"/>
                </a:rPr>
                <a:t>変更の手続き・共済金の請求は組合窓口へ</a:t>
              </a:r>
              <a:endParaRPr lang="ja-JP" altLang="en-US" sz="4000" b="1" dirty="0">
                <a:ln w="127000">
                  <a:solidFill>
                    <a:srgbClr val="C00000"/>
                  </a:solidFill>
                </a:ln>
                <a:solidFill>
                  <a:srgbClr val="C00000"/>
                </a:solidFill>
                <a:latin typeface="+mn-ea"/>
              </a:endParaRPr>
            </a:p>
          </p:txBody>
        </p:sp>
        <p:sp>
          <p:nvSpPr>
            <p:cNvPr id="16" name="テキスト ボックス 15"/>
            <p:cNvSpPr txBox="1"/>
            <p:nvPr/>
          </p:nvSpPr>
          <p:spPr>
            <a:xfrm>
              <a:off x="513236" y="5252380"/>
              <a:ext cx="10330985" cy="1323439"/>
            </a:xfrm>
            <a:prstGeom prst="rect">
              <a:avLst/>
            </a:prstGeom>
            <a:solidFill>
              <a:schemeClr val="bg1">
                <a:alpha val="0"/>
              </a:schemeClr>
            </a:solidFill>
          </p:spPr>
          <p:txBody>
            <a:bodyPr wrap="square" rtlCol="0">
              <a:spAutoFit/>
            </a:bodyPr>
            <a:lstStyle/>
            <a:p>
              <a:pPr algn="ctr"/>
              <a:r>
                <a:rPr lang="ja-JP" altLang="en-US" sz="4000" dirty="0" smtClean="0">
                  <a:ln w="0">
                    <a:solidFill>
                      <a:schemeClr val="bg1"/>
                    </a:solidFill>
                  </a:ln>
                  <a:solidFill>
                    <a:schemeClr val="bg1"/>
                  </a:solidFill>
                </a:rPr>
                <a:t>ライフイベントによる保障の見直しや</a:t>
              </a:r>
              <a:endParaRPr lang="en-US" altLang="ja-JP" sz="4000" dirty="0" smtClean="0">
                <a:ln w="0">
                  <a:solidFill>
                    <a:schemeClr val="bg1"/>
                  </a:solidFill>
                </a:ln>
                <a:solidFill>
                  <a:schemeClr val="bg1"/>
                </a:solidFill>
              </a:endParaRPr>
            </a:p>
            <a:p>
              <a:pPr algn="ctr"/>
              <a:r>
                <a:rPr lang="ja-JP" altLang="en-US" sz="4000" dirty="0" smtClean="0">
                  <a:ln w="0">
                    <a:solidFill>
                      <a:schemeClr val="bg1"/>
                    </a:solidFill>
                  </a:ln>
                  <a:solidFill>
                    <a:schemeClr val="bg1"/>
                  </a:solidFill>
                </a:rPr>
                <a:t>変更の手続き・共済金の請求は組合窓口へ</a:t>
              </a:r>
              <a:endParaRPr lang="ja-JP" altLang="en-US" sz="4000" dirty="0">
                <a:ln w="0">
                  <a:solidFill>
                    <a:schemeClr val="bg1"/>
                  </a:solidFill>
                </a:ln>
                <a:solidFill>
                  <a:schemeClr val="bg1"/>
                </a:solidFill>
              </a:endParaRPr>
            </a:p>
          </p:txBody>
        </p:sp>
      </p:grpSp>
      <p:sp>
        <p:nvSpPr>
          <p:cNvPr id="18" name="タイトル 1"/>
          <p:cNvSpPr txBox="1">
            <a:spLocks/>
          </p:cNvSpPr>
          <p:nvPr/>
        </p:nvSpPr>
        <p:spPr>
          <a:xfrm>
            <a:off x="445803" y="242850"/>
            <a:ext cx="11385641" cy="79663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ea typeface="+mn-ea"/>
              </a:rPr>
              <a:t>Ⅲ</a:t>
            </a:r>
            <a:r>
              <a:rPr lang="ja-JP" altLang="en-US" sz="4800" b="1" u="sng" dirty="0" err="1" smtClean="0">
                <a:solidFill>
                  <a:srgbClr val="002060"/>
                </a:solidFill>
              </a:rPr>
              <a:t>．</a:t>
            </a:r>
            <a:r>
              <a:rPr lang="ja-JP" altLang="en-US" sz="4800" b="1" u="sng" dirty="0" smtClean="0">
                <a:solidFill>
                  <a:srgbClr val="002060"/>
                </a:solidFill>
              </a:rPr>
              <a:t>いのち・健康・安心なくらしのため</a:t>
            </a:r>
            <a:br>
              <a:rPr lang="ja-JP" altLang="en-US" sz="4800" b="1" u="sng" dirty="0" smtClean="0">
                <a:solidFill>
                  <a:srgbClr val="002060"/>
                </a:solidFill>
              </a:rPr>
            </a:br>
            <a:endParaRPr lang="ja-JP" altLang="en-US" sz="4800" b="1" u="sng" dirty="0">
              <a:solidFill>
                <a:srgbClr val="002060"/>
              </a:solidFill>
            </a:endParaRPr>
          </a:p>
        </p:txBody>
      </p:sp>
    </p:spTree>
    <p:extLst>
      <p:ext uri="{BB962C8B-B14F-4D97-AF65-F5344CB8AC3E}">
        <p14:creationId xmlns:p14="http://schemas.microsoft.com/office/powerpoint/2010/main" val="77223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角丸四角形 10"/>
          <p:cNvSpPr/>
          <p:nvPr/>
        </p:nvSpPr>
        <p:spPr>
          <a:xfrm>
            <a:off x="721973" y="1512453"/>
            <a:ext cx="10161927" cy="27706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84061" y="1200117"/>
            <a:ext cx="10924600" cy="769441"/>
          </a:xfrm>
          <a:prstGeom prst="rect">
            <a:avLst/>
          </a:prstGeom>
          <a:noFill/>
        </p:spPr>
        <p:txBody>
          <a:bodyPr wrap="square" rtlCol="0">
            <a:spAutoFit/>
          </a:bodyPr>
          <a:lstStyle/>
          <a:p>
            <a:r>
              <a:rPr lang="ja-JP" altLang="en-US" sz="4400" b="1" dirty="0" smtClean="0">
                <a:solidFill>
                  <a:srgbClr val="002060"/>
                </a:solidFill>
              </a:rPr>
              <a:t>４</a:t>
            </a:r>
            <a:r>
              <a:rPr kumimoji="1" lang="ja-JP" altLang="en-US" sz="4400" b="1" dirty="0" smtClean="0">
                <a:solidFill>
                  <a:srgbClr val="002060"/>
                </a:solidFill>
              </a:rPr>
              <a:t>．</a:t>
            </a:r>
            <a:r>
              <a:rPr lang="ja-JP" altLang="en-US" sz="4400" b="1" dirty="0" smtClean="0">
                <a:solidFill>
                  <a:srgbClr val="002060"/>
                </a:solidFill>
              </a:rPr>
              <a:t>いのち・健康・安心なくらしのため</a:t>
            </a:r>
            <a:endParaRPr kumimoji="1" lang="en-US" altLang="ja-JP" sz="4400" b="1" dirty="0" smtClean="0">
              <a:solidFill>
                <a:srgbClr val="002060"/>
              </a:solidFill>
            </a:endParaRPr>
          </a:p>
        </p:txBody>
      </p:sp>
      <p:grpSp>
        <p:nvGrpSpPr>
          <p:cNvPr id="2" name="グループ化 1"/>
          <p:cNvGrpSpPr/>
          <p:nvPr/>
        </p:nvGrpSpPr>
        <p:grpSpPr>
          <a:xfrm>
            <a:off x="675844" y="5147134"/>
            <a:ext cx="9215286" cy="1347124"/>
            <a:chOff x="584062" y="5252327"/>
            <a:chExt cx="9890483" cy="1347124"/>
          </a:xfrm>
        </p:grpSpPr>
        <p:sp>
          <p:nvSpPr>
            <p:cNvPr id="9" name="テキスト ボックス 8"/>
            <p:cNvSpPr txBox="1"/>
            <p:nvPr/>
          </p:nvSpPr>
          <p:spPr>
            <a:xfrm>
              <a:off x="584062" y="5276012"/>
              <a:ext cx="9878515" cy="1323439"/>
            </a:xfrm>
            <a:prstGeom prst="rect">
              <a:avLst/>
            </a:prstGeom>
            <a:solidFill>
              <a:schemeClr val="bg1">
                <a:alpha val="0"/>
              </a:schemeClr>
            </a:solidFill>
          </p:spPr>
          <p:txBody>
            <a:bodyPr wrap="square" rtlCol="0">
              <a:spAutoFit/>
            </a:bodyPr>
            <a:lstStyle/>
            <a:p>
              <a:pPr algn="ctr"/>
              <a:r>
                <a:rPr lang="ja-JP" altLang="en-US" sz="4000" b="1" dirty="0" smtClean="0">
                  <a:ln w="127000">
                    <a:solidFill>
                      <a:srgbClr val="C00000"/>
                    </a:solidFill>
                  </a:ln>
                  <a:solidFill>
                    <a:srgbClr val="C00000"/>
                  </a:solidFill>
                  <a:latin typeface="+mn-ea"/>
                </a:rPr>
                <a:t>人生で２番目に高い買い物で</a:t>
              </a:r>
              <a:endParaRPr lang="en-US" altLang="ja-JP" sz="4000" b="1" dirty="0" smtClean="0">
                <a:ln w="127000">
                  <a:solidFill>
                    <a:srgbClr val="C00000"/>
                  </a:solidFill>
                </a:ln>
                <a:solidFill>
                  <a:srgbClr val="C00000"/>
                </a:solidFill>
                <a:latin typeface="+mn-ea"/>
              </a:endParaRPr>
            </a:p>
            <a:p>
              <a:pPr algn="ctr"/>
              <a:r>
                <a:rPr lang="ja-JP" altLang="en-US" sz="4000" b="1" dirty="0" smtClean="0">
                  <a:ln w="127000">
                    <a:solidFill>
                      <a:srgbClr val="C00000"/>
                    </a:solidFill>
                  </a:ln>
                  <a:solidFill>
                    <a:srgbClr val="C00000"/>
                  </a:solidFill>
                  <a:latin typeface="+mn-ea"/>
                </a:rPr>
                <a:t>より良い選択を</a:t>
              </a:r>
              <a:endParaRPr lang="ja-JP" altLang="en-US" sz="4000" b="1" dirty="0">
                <a:ln w="127000">
                  <a:solidFill>
                    <a:srgbClr val="C00000"/>
                  </a:solidFill>
                </a:ln>
                <a:solidFill>
                  <a:srgbClr val="C00000"/>
                </a:solidFill>
                <a:latin typeface="+mn-ea"/>
              </a:endParaRPr>
            </a:p>
          </p:txBody>
        </p:sp>
        <p:sp>
          <p:nvSpPr>
            <p:cNvPr id="10" name="テキスト ボックス 9"/>
            <p:cNvSpPr txBox="1"/>
            <p:nvPr/>
          </p:nvSpPr>
          <p:spPr>
            <a:xfrm>
              <a:off x="588516" y="5252327"/>
              <a:ext cx="9886029" cy="1323439"/>
            </a:xfrm>
            <a:prstGeom prst="rect">
              <a:avLst/>
            </a:prstGeom>
            <a:solidFill>
              <a:schemeClr val="bg1">
                <a:alpha val="0"/>
              </a:schemeClr>
            </a:solidFill>
          </p:spPr>
          <p:txBody>
            <a:bodyPr wrap="square" rtlCol="0">
              <a:spAutoFit/>
            </a:bodyPr>
            <a:lstStyle/>
            <a:p>
              <a:pPr algn="ctr"/>
              <a:r>
                <a:rPr lang="ja-JP" altLang="en-US" sz="4000" dirty="0" smtClean="0">
                  <a:ln w="0">
                    <a:solidFill>
                      <a:schemeClr val="bg1"/>
                    </a:solidFill>
                  </a:ln>
                  <a:solidFill>
                    <a:schemeClr val="bg1"/>
                  </a:solidFill>
                </a:rPr>
                <a:t>人生で２番目に高い買い物で</a:t>
              </a:r>
              <a:endParaRPr lang="en-US" altLang="ja-JP" sz="4000" dirty="0" smtClean="0">
                <a:ln w="0">
                  <a:solidFill>
                    <a:schemeClr val="bg1"/>
                  </a:solidFill>
                </a:ln>
                <a:solidFill>
                  <a:schemeClr val="bg1"/>
                </a:solidFill>
              </a:endParaRPr>
            </a:p>
            <a:p>
              <a:pPr algn="ctr"/>
              <a:r>
                <a:rPr lang="ja-JP" altLang="en-US" sz="4000" dirty="0" smtClean="0">
                  <a:ln w="0">
                    <a:solidFill>
                      <a:schemeClr val="bg1"/>
                    </a:solidFill>
                  </a:ln>
                  <a:solidFill>
                    <a:schemeClr val="bg1"/>
                  </a:solidFill>
                </a:rPr>
                <a:t>より良い選択を</a:t>
              </a:r>
              <a:endParaRPr lang="ja-JP" altLang="en-US" sz="4000" dirty="0">
                <a:ln w="0">
                  <a:solidFill>
                    <a:schemeClr val="bg1"/>
                  </a:solidFill>
                </a:ln>
                <a:solidFill>
                  <a:schemeClr val="bg1"/>
                </a:solidFill>
              </a:endParaRPr>
            </a:p>
          </p:txBody>
        </p:sp>
      </p:grpSp>
      <p:sp>
        <p:nvSpPr>
          <p:cNvPr id="4" name="楕円 3"/>
          <p:cNvSpPr/>
          <p:nvPr/>
        </p:nvSpPr>
        <p:spPr>
          <a:xfrm>
            <a:off x="445803" y="2068288"/>
            <a:ext cx="9337128" cy="290648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28771" y="2265289"/>
            <a:ext cx="11336488" cy="2492990"/>
          </a:xfrm>
          <a:prstGeom prst="rect">
            <a:avLst/>
          </a:prstGeom>
          <a:solidFill>
            <a:schemeClr val="bg1">
              <a:alpha val="0"/>
            </a:schemeClr>
          </a:solidFill>
        </p:spPr>
        <p:txBody>
          <a:bodyPr wrap="square" rtlCol="0">
            <a:spAutoFit/>
          </a:bodyPr>
          <a:lstStyle/>
          <a:p>
            <a:r>
              <a:rPr lang="ja-JP" altLang="en-US" sz="3600" b="1" dirty="0" smtClean="0">
                <a:solidFill>
                  <a:srgbClr val="002060"/>
                </a:solidFill>
              </a:rPr>
              <a:t>①</a:t>
            </a:r>
            <a:r>
              <a:rPr lang="ja-JP" altLang="en-US" sz="3600" b="1" dirty="0" err="1" smtClean="0">
                <a:solidFill>
                  <a:srgbClr val="002060"/>
                </a:solidFill>
              </a:rPr>
              <a:t>じちろう</a:t>
            </a:r>
            <a:r>
              <a:rPr lang="ja-JP" altLang="en-US" sz="3600" b="1" dirty="0" smtClean="0">
                <a:solidFill>
                  <a:srgbClr val="002060"/>
                </a:solidFill>
              </a:rPr>
              <a:t>組合員だけが利用できるじちろう</a:t>
            </a:r>
            <a:r>
              <a:rPr lang="ja-JP" altLang="en-US" sz="3600" b="1" dirty="0">
                <a:solidFill>
                  <a:srgbClr val="002060"/>
                </a:solidFill>
              </a:rPr>
              <a:t>共済</a:t>
            </a:r>
            <a:r>
              <a:rPr lang="ja-JP" altLang="en-US" sz="3600" b="1" dirty="0" smtClean="0">
                <a:solidFill>
                  <a:srgbClr val="002060"/>
                </a:solidFill>
              </a:rPr>
              <a:t>は</a:t>
            </a:r>
            <a:endParaRPr lang="en-US" altLang="ja-JP" sz="3600" b="1" dirty="0" smtClean="0">
              <a:solidFill>
                <a:srgbClr val="002060"/>
              </a:solidFill>
            </a:endParaRPr>
          </a:p>
          <a:p>
            <a:r>
              <a:rPr lang="ja-JP" altLang="en-US" sz="3600" b="1" dirty="0">
                <a:solidFill>
                  <a:srgbClr val="002060"/>
                </a:solidFill>
              </a:rPr>
              <a:t>　</a:t>
            </a:r>
            <a:r>
              <a:rPr lang="ja-JP" altLang="en-US" sz="3600" b="1" u="sng" dirty="0" smtClean="0">
                <a:solidFill>
                  <a:srgbClr val="C00000"/>
                </a:solidFill>
              </a:rPr>
              <a:t>自身の安心の確保と全国の自治労の仲間を支える</a:t>
            </a:r>
            <a:endParaRPr lang="en-US" altLang="ja-JP" sz="3600" b="1" u="sng" dirty="0" smtClean="0">
              <a:solidFill>
                <a:srgbClr val="C00000"/>
              </a:solidFill>
            </a:endParaRPr>
          </a:p>
          <a:p>
            <a:endParaRPr lang="en-US" altLang="ja-JP" sz="1200" b="1" u="sng" dirty="0">
              <a:solidFill>
                <a:srgbClr val="002060"/>
              </a:solidFill>
            </a:endParaRPr>
          </a:p>
          <a:p>
            <a:r>
              <a:rPr lang="ja-JP" altLang="en-US" sz="3600" b="1" dirty="0" smtClean="0">
                <a:solidFill>
                  <a:srgbClr val="002060"/>
                </a:solidFill>
              </a:rPr>
              <a:t>②割安な掛金と手取り（可処分所得）の最大化で</a:t>
            </a:r>
            <a:endParaRPr lang="en-US" altLang="ja-JP" sz="3600" b="1" dirty="0" smtClean="0">
              <a:solidFill>
                <a:srgbClr val="002060"/>
              </a:solidFill>
            </a:endParaRPr>
          </a:p>
          <a:p>
            <a:r>
              <a:rPr lang="ja-JP" altLang="en-US" sz="3600" b="1" dirty="0" smtClean="0">
                <a:solidFill>
                  <a:srgbClr val="002060"/>
                </a:solidFill>
              </a:rPr>
              <a:t>　</a:t>
            </a:r>
            <a:r>
              <a:rPr lang="ja-JP" altLang="en-US" sz="3600" b="1" u="sng" dirty="0" smtClean="0">
                <a:solidFill>
                  <a:srgbClr val="C00000"/>
                </a:solidFill>
              </a:rPr>
              <a:t>「使えるお金」が増やせる</a:t>
            </a:r>
            <a:endParaRPr lang="en-US" altLang="ja-JP" sz="3600" b="1" dirty="0" smtClean="0">
              <a:solidFill>
                <a:srgbClr val="C00000"/>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28</a:t>
            </a:r>
            <a:endParaRPr lang="ja-JP" altLang="en-US" sz="2000" dirty="0">
              <a:solidFill>
                <a:schemeClr val="bg1"/>
              </a:solidFill>
              <a:latin typeface="+mn-ea"/>
            </a:endParaRPr>
          </a:p>
        </p:txBody>
      </p:sp>
      <p:sp>
        <p:nvSpPr>
          <p:cNvPr id="13" name="タイトル 1"/>
          <p:cNvSpPr txBox="1">
            <a:spLocks/>
          </p:cNvSpPr>
          <p:nvPr/>
        </p:nvSpPr>
        <p:spPr>
          <a:xfrm>
            <a:off x="445803" y="242850"/>
            <a:ext cx="11385641" cy="79663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ea typeface="+mn-ea"/>
              </a:rPr>
              <a:t>Ⅲ</a:t>
            </a:r>
            <a:r>
              <a:rPr lang="ja-JP" altLang="en-US" sz="4800" b="1" u="sng" dirty="0" err="1" smtClean="0">
                <a:solidFill>
                  <a:srgbClr val="002060"/>
                </a:solidFill>
              </a:rPr>
              <a:t>．</a:t>
            </a:r>
            <a:r>
              <a:rPr lang="ja-JP" altLang="en-US" sz="4800" b="1" u="sng" dirty="0" smtClean="0">
                <a:solidFill>
                  <a:srgbClr val="002060"/>
                </a:solidFill>
              </a:rPr>
              <a:t>いのち・健康・安心なくらしのため</a:t>
            </a:r>
            <a:br>
              <a:rPr lang="ja-JP" altLang="en-US" sz="4800" b="1" u="sng" dirty="0" smtClean="0">
                <a:solidFill>
                  <a:srgbClr val="002060"/>
                </a:solidFill>
              </a:rPr>
            </a:br>
            <a:endParaRPr lang="ja-JP" altLang="en-US" sz="4800" b="1" u="sng" dirty="0">
              <a:solidFill>
                <a:srgbClr val="002060"/>
              </a:solidFill>
            </a:endParaRPr>
          </a:p>
        </p:txBody>
      </p:sp>
      <p:sp>
        <p:nvSpPr>
          <p:cNvPr id="7" name="爆発 1 6"/>
          <p:cNvSpPr/>
          <p:nvPr/>
        </p:nvSpPr>
        <p:spPr>
          <a:xfrm>
            <a:off x="8764860" y="3982929"/>
            <a:ext cx="3383367" cy="2593028"/>
          </a:xfrm>
          <a:prstGeom prst="irregularSeal1">
            <a:avLst/>
          </a:prstGeom>
          <a:solidFill>
            <a:srgbClr val="FFFF99"/>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9480510" y="4856281"/>
            <a:ext cx="1952066" cy="707886"/>
          </a:xfrm>
          <a:prstGeom prst="rect">
            <a:avLst/>
          </a:prstGeom>
          <a:noFill/>
        </p:spPr>
        <p:txBody>
          <a:bodyPr wrap="square" rtlCol="0">
            <a:spAutoFit/>
          </a:bodyPr>
          <a:lstStyle/>
          <a:p>
            <a:pPr algn="ctr"/>
            <a:r>
              <a:rPr lang="ja-JP" altLang="en-US" sz="2000" b="1" dirty="0">
                <a:solidFill>
                  <a:srgbClr val="C00000"/>
                </a:solidFill>
              </a:rPr>
              <a:t>新人</a:t>
            </a:r>
            <a:r>
              <a:rPr lang="ja-JP" altLang="en-US" sz="2000" b="1" dirty="0" smtClean="0">
                <a:solidFill>
                  <a:srgbClr val="C00000"/>
                </a:solidFill>
              </a:rPr>
              <a:t>のうちの</a:t>
            </a:r>
            <a:endParaRPr lang="en-US" altLang="ja-JP" sz="2000" b="1" dirty="0" smtClean="0">
              <a:solidFill>
                <a:srgbClr val="C00000"/>
              </a:solidFill>
            </a:endParaRPr>
          </a:p>
          <a:p>
            <a:pPr algn="ctr"/>
            <a:r>
              <a:rPr kumimoji="1" lang="ja-JP" altLang="en-US" sz="2000" b="1" dirty="0">
                <a:solidFill>
                  <a:srgbClr val="C00000"/>
                </a:solidFill>
              </a:rPr>
              <a:t>今</a:t>
            </a:r>
            <a:r>
              <a:rPr kumimoji="1" lang="ja-JP" altLang="en-US" sz="2000" b="1" dirty="0" smtClean="0">
                <a:solidFill>
                  <a:srgbClr val="C00000"/>
                </a:solidFill>
              </a:rPr>
              <a:t>が</a:t>
            </a:r>
            <a:r>
              <a:rPr kumimoji="1" lang="ja-JP" altLang="en-US" sz="2000" b="1" dirty="0">
                <a:solidFill>
                  <a:srgbClr val="C00000"/>
                </a:solidFill>
              </a:rPr>
              <a:t>チャンス</a:t>
            </a:r>
          </a:p>
        </p:txBody>
      </p:sp>
    </p:spTree>
    <p:extLst>
      <p:ext uri="{BB962C8B-B14F-4D97-AF65-F5344CB8AC3E}">
        <p14:creationId xmlns:p14="http://schemas.microsoft.com/office/powerpoint/2010/main" val="15859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721973" y="1569324"/>
            <a:ext cx="8756564"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84061" y="1222419"/>
            <a:ext cx="9128651" cy="769441"/>
          </a:xfrm>
          <a:prstGeom prst="rect">
            <a:avLst/>
          </a:prstGeom>
          <a:noFill/>
          <a:effectLst>
            <a:softEdge rad="635000"/>
          </a:effectLst>
        </p:spPr>
        <p:txBody>
          <a:bodyPr wrap="square" rtlCol="0">
            <a:spAutoFit/>
          </a:bodyPr>
          <a:lstStyle/>
          <a:p>
            <a:r>
              <a:rPr kumimoji="1" lang="ja-JP" altLang="en-US" sz="4400" b="1" dirty="0" smtClean="0">
                <a:solidFill>
                  <a:srgbClr val="002060"/>
                </a:solidFill>
              </a:rPr>
              <a:t>１．賃金（給与）のしくみ</a:t>
            </a:r>
            <a:endParaRPr kumimoji="1" lang="en-US" altLang="ja-JP" sz="4400" b="1" dirty="0" smtClean="0">
              <a:solidFill>
                <a:srgbClr val="002060"/>
              </a:solidFill>
            </a:endParaRPr>
          </a:p>
        </p:txBody>
      </p:sp>
      <p:sp>
        <p:nvSpPr>
          <p:cNvPr id="2" name="タイトル 1"/>
          <p:cNvSpPr>
            <a:spLocks noGrp="1"/>
          </p:cNvSpPr>
          <p:nvPr>
            <p:ph type="title"/>
          </p:nvPr>
        </p:nvSpPr>
        <p:spPr>
          <a:xfrm>
            <a:off x="445804" y="242850"/>
            <a:ext cx="11604070" cy="1032041"/>
          </a:xfrm>
        </p:spPr>
        <p:txBody>
          <a:bodyPr>
            <a:noAutofit/>
          </a:bodyPr>
          <a:lstStyle/>
          <a:p>
            <a:r>
              <a:rPr lang="en-US" altLang="ja-JP" sz="4800" b="1" u="sng" dirty="0" smtClean="0">
                <a:solidFill>
                  <a:srgbClr val="002060"/>
                </a:solidFill>
                <a:latin typeface="+mn-ea"/>
                <a:ea typeface="+mn-ea"/>
              </a:rPr>
              <a:t>Ⅰ</a:t>
            </a:r>
            <a:r>
              <a:rPr lang="ja-JP" altLang="en-US" sz="4800" b="1" u="sng" dirty="0" err="1" smtClean="0">
                <a:solidFill>
                  <a:srgbClr val="002060"/>
                </a:solidFill>
              </a:rPr>
              <a:t>．</a:t>
            </a:r>
            <a:r>
              <a:rPr lang="ja-JP" altLang="en-US" sz="4800" b="1" u="sng" dirty="0" smtClean="0">
                <a:solidFill>
                  <a:srgbClr val="002060"/>
                </a:solidFill>
              </a:rPr>
              <a:t>賃金（給与）・</a:t>
            </a:r>
            <a:r>
              <a:rPr lang="ja-JP" altLang="en-US" sz="4800" b="1" u="sng" dirty="0">
                <a:solidFill>
                  <a:srgbClr val="002060"/>
                </a:solidFill>
              </a:rPr>
              <a:t>貯蓄・保障について</a:t>
            </a: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3</a:t>
            </a:r>
            <a:endParaRPr lang="ja-JP" altLang="en-US" sz="2000" dirty="0">
              <a:solidFill>
                <a:schemeClr val="bg1"/>
              </a:solidFill>
              <a:latin typeface="+mn-ea"/>
            </a:endParaRPr>
          </a:p>
        </p:txBody>
      </p:sp>
      <p:sp>
        <p:nvSpPr>
          <p:cNvPr id="16" name="テキスト ボックス 15"/>
          <p:cNvSpPr txBox="1"/>
          <p:nvPr/>
        </p:nvSpPr>
        <p:spPr>
          <a:xfrm>
            <a:off x="747621" y="2076785"/>
            <a:ext cx="4794079" cy="461665"/>
          </a:xfrm>
          <a:prstGeom prst="rect">
            <a:avLst/>
          </a:prstGeom>
          <a:noFill/>
        </p:spPr>
        <p:txBody>
          <a:bodyPr wrap="square" rtlCol="0">
            <a:spAutoFit/>
          </a:bodyPr>
          <a:lstStyle/>
          <a:p>
            <a:r>
              <a:rPr lang="ja-JP" altLang="en-US" sz="2400" b="1" dirty="0" smtClean="0">
                <a:solidFill>
                  <a:srgbClr val="002060"/>
                </a:solidFill>
                <a:latin typeface="メイリオ" panose="020B0604030504040204" pitchFamily="50" charset="-128"/>
                <a:ea typeface="メイリオ" panose="020B0604030504040204" pitchFamily="50" charset="-128"/>
              </a:rPr>
              <a:t>①</a:t>
            </a:r>
            <a:r>
              <a:rPr lang="ja-JP" altLang="en-US" sz="2400" b="1" dirty="0">
                <a:solidFill>
                  <a:srgbClr val="002060"/>
                </a:solidFill>
                <a:latin typeface="メイリオ" panose="020B0604030504040204" pitchFamily="50" charset="-128"/>
                <a:ea typeface="メイリオ" panose="020B0604030504040204" pitchFamily="50" charset="-128"/>
              </a:rPr>
              <a:t>賃金</a:t>
            </a:r>
            <a:r>
              <a:rPr lang="ja-JP" altLang="en-US" sz="2400" b="1" dirty="0" smtClean="0">
                <a:solidFill>
                  <a:srgbClr val="002060"/>
                </a:solidFill>
                <a:latin typeface="メイリオ" panose="020B0604030504040204" pitchFamily="50" charset="-128"/>
                <a:ea typeface="メイリオ" panose="020B0604030504040204" pitchFamily="50" charset="-128"/>
              </a:rPr>
              <a:t>≠手取り額のイメージ</a:t>
            </a:r>
            <a:endParaRPr lang="en-US" altLang="ja-JP" sz="2400" b="1" dirty="0" smtClean="0">
              <a:solidFill>
                <a:srgbClr val="002060"/>
              </a:solidFill>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751326" y="5610986"/>
            <a:ext cx="10637774" cy="954107"/>
          </a:xfrm>
          <a:prstGeom prst="rect">
            <a:avLst/>
          </a:prstGeom>
          <a:solidFill>
            <a:schemeClr val="accent5"/>
          </a:solidFill>
        </p:spPr>
        <p:txBody>
          <a:bodyPr wrap="square" rtlCol="0">
            <a:spAutoFit/>
          </a:bodyPr>
          <a:lstStyle/>
          <a:p>
            <a:pPr algn="ctr"/>
            <a:r>
              <a:rPr lang="ja-JP" altLang="en-US" sz="2800" b="1" dirty="0">
                <a:ln w="0"/>
                <a:solidFill>
                  <a:srgbClr val="003300"/>
                </a:solidFill>
                <a:latin typeface="メイリオ" panose="020B0604030504040204" pitchFamily="50" charset="-128"/>
                <a:ea typeface="メイリオ" panose="020B0604030504040204" pitchFamily="50" charset="-128"/>
              </a:rPr>
              <a:t> </a:t>
            </a:r>
            <a:r>
              <a:rPr lang="ja-JP" altLang="en-US" sz="2800" b="1" dirty="0" smtClean="0">
                <a:ln w="0"/>
                <a:solidFill>
                  <a:srgbClr val="003300"/>
                </a:solidFill>
                <a:latin typeface="メイリオ" panose="020B0604030504040204" pitchFamily="50" charset="-128"/>
                <a:ea typeface="メイリオ" panose="020B0604030504040204" pitchFamily="50" charset="-128"/>
              </a:rPr>
              <a:t>  </a:t>
            </a:r>
            <a:r>
              <a:rPr lang="ja-JP" altLang="en-US" sz="2800" b="1" dirty="0" smtClean="0">
                <a:ln w="0"/>
                <a:solidFill>
                  <a:srgbClr val="002060"/>
                </a:solidFill>
                <a:latin typeface="メイリオ" panose="020B0604030504040204" pitchFamily="50" charset="-128"/>
                <a:ea typeface="メイリオ" panose="020B0604030504040204" pitchFamily="50" charset="-128"/>
              </a:rPr>
              <a:t>「給与支給明細書」などで実際の</a:t>
            </a:r>
            <a:endParaRPr lang="en-US" altLang="ja-JP" sz="2800" b="1" dirty="0" smtClean="0">
              <a:ln w="0"/>
              <a:solidFill>
                <a:srgbClr val="002060"/>
              </a:solidFill>
              <a:latin typeface="メイリオ" panose="020B0604030504040204" pitchFamily="50" charset="-128"/>
              <a:ea typeface="メイリオ" panose="020B0604030504040204" pitchFamily="50" charset="-128"/>
            </a:endParaRPr>
          </a:p>
          <a:p>
            <a:pPr algn="ctr"/>
            <a:r>
              <a:rPr lang="ja-JP" altLang="en-US" sz="2800" b="1" dirty="0" smtClean="0">
                <a:ln w="0"/>
                <a:solidFill>
                  <a:srgbClr val="002060"/>
                </a:solidFill>
                <a:latin typeface="メイリオ" panose="020B0604030504040204" pitchFamily="50" charset="-128"/>
                <a:ea typeface="メイリオ" panose="020B0604030504040204" pitchFamily="50" charset="-128"/>
              </a:rPr>
              <a:t>手取り額（使えるお金＝可処分所得）を確認しましょう</a:t>
            </a:r>
            <a:endParaRPr lang="en-US" altLang="ja-JP" sz="2800" b="1" dirty="0">
              <a:ln w="0"/>
              <a:solidFill>
                <a:srgbClr val="002060"/>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5226690" y="2061919"/>
            <a:ext cx="4794079" cy="461665"/>
          </a:xfrm>
          <a:prstGeom prst="rect">
            <a:avLst/>
          </a:prstGeom>
          <a:noFill/>
        </p:spPr>
        <p:txBody>
          <a:bodyPr wrap="square" rtlCol="0">
            <a:spAutoFit/>
          </a:bodyPr>
          <a:lstStyle/>
          <a:p>
            <a:r>
              <a:rPr lang="ja-JP" altLang="en-US" sz="2400" b="1" dirty="0">
                <a:solidFill>
                  <a:srgbClr val="002060"/>
                </a:solidFill>
                <a:latin typeface="メイリオ" panose="020B0604030504040204" pitchFamily="50" charset="-128"/>
                <a:ea typeface="メイリオ" panose="020B0604030504040204" pitchFamily="50" charset="-128"/>
              </a:rPr>
              <a:t>②</a:t>
            </a:r>
            <a:r>
              <a:rPr lang="ja-JP" altLang="en-US" sz="2400" b="1" dirty="0" smtClean="0">
                <a:solidFill>
                  <a:srgbClr val="002060"/>
                </a:solidFill>
                <a:latin typeface="メイリオ" panose="020B0604030504040204" pitchFamily="50" charset="-128"/>
                <a:ea typeface="メイリオ" panose="020B0604030504040204" pitchFamily="50" charset="-128"/>
              </a:rPr>
              <a:t>給与支給明細書のイメージ</a:t>
            </a:r>
            <a:endParaRPr lang="en-US" altLang="ja-JP" sz="2400" b="1" dirty="0" smtClean="0">
              <a:solidFill>
                <a:srgbClr val="002060"/>
              </a:solidFill>
              <a:latin typeface="メイリオ" panose="020B0604030504040204" pitchFamily="50" charset="-128"/>
              <a:ea typeface="メイリオ" panose="020B0604030504040204" pitchFamily="50" charset="-128"/>
            </a:endParaRPr>
          </a:p>
        </p:txBody>
      </p:sp>
      <p:sp>
        <p:nvSpPr>
          <p:cNvPr id="7" name="角丸四角形 6"/>
          <p:cNvSpPr/>
          <p:nvPr/>
        </p:nvSpPr>
        <p:spPr>
          <a:xfrm>
            <a:off x="3501483" y="2858179"/>
            <a:ext cx="1126273" cy="43143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1148576" y="3724223"/>
            <a:ext cx="936702" cy="1003166"/>
          </a:xfrm>
          <a:prstGeom prst="round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p:cNvGrpSpPr/>
          <p:nvPr/>
        </p:nvGrpSpPr>
        <p:grpSpPr>
          <a:xfrm>
            <a:off x="5226691" y="2609388"/>
            <a:ext cx="6823184" cy="2598232"/>
            <a:chOff x="5308457" y="2765502"/>
            <a:chExt cx="6741417" cy="2430966"/>
          </a:xfrm>
        </p:grpSpPr>
        <p:grpSp>
          <p:nvGrpSpPr>
            <p:cNvPr id="11" name="グループ化 10"/>
            <p:cNvGrpSpPr/>
            <p:nvPr/>
          </p:nvGrpSpPr>
          <p:grpSpPr>
            <a:xfrm>
              <a:off x="5308457" y="2765502"/>
              <a:ext cx="6741417" cy="2430966"/>
              <a:chOff x="5308457" y="2765502"/>
              <a:chExt cx="6741417" cy="2430966"/>
            </a:xfrm>
          </p:grpSpPr>
          <p:grpSp>
            <p:nvGrpSpPr>
              <p:cNvPr id="9" name="グループ化 8"/>
              <p:cNvGrpSpPr/>
              <p:nvPr/>
            </p:nvGrpSpPr>
            <p:grpSpPr>
              <a:xfrm>
                <a:off x="5308457" y="2765502"/>
                <a:ext cx="6741417" cy="2430966"/>
                <a:chOff x="5308457" y="2765502"/>
                <a:chExt cx="6741417" cy="2430966"/>
              </a:xfrm>
            </p:grpSpPr>
            <p:grpSp>
              <p:nvGrpSpPr>
                <p:cNvPr id="8" name="グループ化 7"/>
                <p:cNvGrpSpPr/>
                <p:nvPr/>
              </p:nvGrpSpPr>
              <p:grpSpPr>
                <a:xfrm>
                  <a:off x="5308457" y="2765502"/>
                  <a:ext cx="6741417" cy="2430966"/>
                  <a:chOff x="4953183" y="2765502"/>
                  <a:chExt cx="7096692" cy="2520176"/>
                </a:xfrm>
              </p:grpSpPr>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183" y="2765502"/>
                    <a:ext cx="7096692" cy="2520176"/>
                  </a:xfrm>
                  <a:prstGeom prst="rect">
                    <a:avLst/>
                  </a:prstGeom>
                </p:spPr>
              </p:pic>
              <p:sp>
                <p:nvSpPr>
                  <p:cNvPr id="24" name="角丸四角形 23"/>
                  <p:cNvSpPr/>
                  <p:nvPr/>
                </p:nvSpPr>
                <p:spPr>
                  <a:xfrm>
                    <a:off x="8156287" y="4938108"/>
                    <a:ext cx="1433257" cy="258361"/>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10671717" y="3735659"/>
                    <a:ext cx="1293541" cy="646770"/>
                  </a:xfrm>
                  <a:prstGeom prst="round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4953184" y="4236732"/>
                    <a:ext cx="1202290" cy="1048945"/>
                  </a:xfrm>
                  <a:prstGeom prst="round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7658024" y="4958381"/>
                    <a:ext cx="412187" cy="238087"/>
                  </a:xfrm>
                  <a:prstGeom prst="roundRect">
                    <a:avLst/>
                  </a:prstGeom>
                  <a:noFill/>
                  <a:ln w="28575">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6969787" y="4958380"/>
                    <a:ext cx="566019" cy="238088"/>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4975681" y="3466920"/>
                    <a:ext cx="867558" cy="557127"/>
                  </a:xfrm>
                  <a:prstGeom prst="round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テキスト ボックス 5"/>
                <p:cNvSpPr txBox="1"/>
                <p:nvPr/>
              </p:nvSpPr>
              <p:spPr>
                <a:xfrm>
                  <a:off x="10803021" y="4438845"/>
                  <a:ext cx="1084179" cy="578620"/>
                </a:xfrm>
                <a:prstGeom prst="rect">
                  <a:avLst/>
                </a:prstGeom>
                <a:solidFill>
                  <a:schemeClr val="bg1"/>
                </a:solidFill>
                <a:ln>
                  <a:noFill/>
                </a:ln>
              </p:spPr>
              <p:txBody>
                <a:bodyPr wrap="square" rtlCol="0">
                  <a:spAutoFit/>
                </a:bodyPr>
                <a:lstStyle/>
                <a:p>
                  <a:r>
                    <a:rPr kumimoji="1" lang="ja-JP" altLang="en-US" sz="790" dirty="0" smtClean="0"/>
                    <a:t>賃金から決まった額</a:t>
                  </a:r>
                  <a:endParaRPr kumimoji="1" lang="en-US" altLang="ja-JP" sz="790" dirty="0" smtClean="0"/>
                </a:p>
                <a:p>
                  <a:r>
                    <a:rPr lang="ja-JP" altLang="en-US" sz="790" dirty="0" smtClean="0"/>
                    <a:t>を天引きし貯蓄する</a:t>
                  </a:r>
                  <a:endParaRPr lang="en-US" altLang="ja-JP" sz="790" dirty="0" smtClean="0"/>
                </a:p>
                <a:p>
                  <a:r>
                    <a:rPr kumimoji="1" lang="ja-JP" altLang="en-US" sz="790" dirty="0" smtClean="0"/>
                    <a:t>ことで、計画的に</a:t>
                  </a:r>
                  <a:r>
                    <a:rPr kumimoji="1" lang="ja-JP" altLang="en-US" sz="790" dirty="0" err="1" smtClean="0"/>
                    <a:t>お</a:t>
                  </a:r>
                  <a:endParaRPr kumimoji="1" lang="en-US" altLang="ja-JP" sz="790" dirty="0" smtClean="0"/>
                </a:p>
                <a:p>
                  <a:r>
                    <a:rPr lang="ja-JP" altLang="en-US" sz="790" dirty="0"/>
                    <a:t>金</a:t>
                  </a:r>
                  <a:r>
                    <a:rPr lang="ja-JP" altLang="en-US" sz="790" dirty="0" smtClean="0"/>
                    <a:t>を貯められます。</a:t>
                  </a:r>
                  <a:endParaRPr kumimoji="1" lang="ja-JP" altLang="en-US" sz="790" dirty="0"/>
                </a:p>
              </p:txBody>
            </p:sp>
          </p:grpSp>
          <p:sp>
            <p:nvSpPr>
              <p:cNvPr id="10" name="正方形/長方形 9"/>
              <p:cNvSpPr/>
              <p:nvPr/>
            </p:nvSpPr>
            <p:spPr>
              <a:xfrm>
                <a:off x="6769762" y="4024048"/>
                <a:ext cx="367018" cy="258078"/>
              </a:xfrm>
              <a:prstGeom prst="rect">
                <a:avLst/>
              </a:prstGeom>
              <a:solidFill>
                <a:srgbClr val="D4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7510870" y="4001495"/>
                <a:ext cx="367018" cy="258078"/>
              </a:xfrm>
              <a:prstGeom prst="rect">
                <a:avLst/>
              </a:prstGeom>
              <a:solidFill>
                <a:srgbClr val="D4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正方形/長方形 31"/>
            <p:cNvSpPr/>
            <p:nvPr/>
          </p:nvSpPr>
          <p:spPr>
            <a:xfrm flipV="1">
              <a:off x="5348850" y="4541307"/>
              <a:ext cx="914853" cy="107388"/>
            </a:xfrm>
            <a:prstGeom prst="rect">
              <a:avLst/>
            </a:prstGeom>
            <a:solidFill>
              <a:srgbClr val="E4F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sp>
          <p:nvSpPr>
            <p:cNvPr id="33" name="正方形/長方形 32"/>
            <p:cNvSpPr/>
            <p:nvPr/>
          </p:nvSpPr>
          <p:spPr>
            <a:xfrm flipV="1">
              <a:off x="5372989" y="4838213"/>
              <a:ext cx="914853" cy="107388"/>
            </a:xfrm>
            <a:prstGeom prst="rect">
              <a:avLst/>
            </a:prstGeom>
            <a:solidFill>
              <a:srgbClr val="E4F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grpSp>
      <p:grpSp>
        <p:nvGrpSpPr>
          <p:cNvPr id="15" name="グループ化 14"/>
          <p:cNvGrpSpPr/>
          <p:nvPr/>
        </p:nvGrpSpPr>
        <p:grpSpPr>
          <a:xfrm>
            <a:off x="757035" y="2579218"/>
            <a:ext cx="4241864" cy="2628402"/>
            <a:chOff x="757035" y="2697232"/>
            <a:chExt cx="4159882" cy="2499236"/>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035" y="2697232"/>
              <a:ext cx="4159882" cy="2499236"/>
            </a:xfrm>
            <a:prstGeom prst="rect">
              <a:avLst/>
            </a:prstGeom>
          </p:spPr>
        </p:pic>
        <p:sp>
          <p:nvSpPr>
            <p:cNvPr id="34" name="正方形/長方形 33"/>
            <p:cNvSpPr/>
            <p:nvPr/>
          </p:nvSpPr>
          <p:spPr>
            <a:xfrm flipV="1">
              <a:off x="1184314" y="4139742"/>
              <a:ext cx="865225" cy="113954"/>
            </a:xfrm>
            <a:prstGeom prst="rect">
              <a:avLst/>
            </a:prstGeom>
            <a:solidFill>
              <a:srgbClr val="F4F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ja-JP" altLang="en-US" dirty="0"/>
            </a:p>
          </p:txBody>
        </p:sp>
      </p:grpSp>
      <p:sp>
        <p:nvSpPr>
          <p:cNvPr id="35" name="正方形/長方形 34"/>
          <p:cNvSpPr/>
          <p:nvPr/>
        </p:nvSpPr>
        <p:spPr>
          <a:xfrm rot="10800000" flipV="1">
            <a:off x="7877887" y="4432903"/>
            <a:ext cx="391551" cy="159196"/>
          </a:xfrm>
          <a:prstGeom prst="rect">
            <a:avLst/>
          </a:prstGeom>
          <a:solidFill>
            <a:srgbClr val="FED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US" altLang="ja-JP" sz="500" b="1" dirty="0">
                <a:solidFill>
                  <a:schemeClr val="tx1"/>
                </a:solidFill>
              </a:rPr>
              <a:t>26,700</a:t>
            </a:r>
            <a:endParaRPr kumimoji="1" lang="en-US" altLang="ja-JP" sz="600" b="1" dirty="0" smtClean="0">
              <a:solidFill>
                <a:schemeClr val="tx1"/>
              </a:solidFill>
            </a:endParaRPr>
          </a:p>
        </p:txBody>
      </p:sp>
    </p:spTree>
    <p:extLst>
      <p:ext uri="{BB962C8B-B14F-4D97-AF65-F5344CB8AC3E}">
        <p14:creationId xmlns:p14="http://schemas.microsoft.com/office/powerpoint/2010/main" val="4757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9511990" y="2607961"/>
            <a:ext cx="1293541" cy="2862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721973" y="1558173"/>
            <a:ext cx="8790017"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84062" y="1200117"/>
            <a:ext cx="9139801" cy="769441"/>
          </a:xfrm>
          <a:prstGeom prst="rect">
            <a:avLst/>
          </a:prstGeom>
          <a:noFill/>
          <a:effectLst>
            <a:softEdge rad="635000"/>
          </a:effectLst>
        </p:spPr>
        <p:txBody>
          <a:bodyPr wrap="square" rtlCol="0">
            <a:spAutoFit/>
          </a:bodyPr>
          <a:lstStyle/>
          <a:p>
            <a:r>
              <a:rPr lang="ja-JP" altLang="en-US" sz="4400" b="1" dirty="0">
                <a:solidFill>
                  <a:srgbClr val="002060"/>
                </a:solidFill>
              </a:rPr>
              <a:t>２</a:t>
            </a:r>
            <a:r>
              <a:rPr kumimoji="1" lang="ja-JP" altLang="en-US" sz="4400" b="1" dirty="0" smtClean="0">
                <a:solidFill>
                  <a:srgbClr val="002060"/>
                </a:solidFill>
              </a:rPr>
              <a:t>．賃金（給与）は計画的に使おう</a:t>
            </a:r>
            <a:endParaRPr kumimoji="1" lang="en-US" altLang="ja-JP" sz="4400" b="1" dirty="0" smtClean="0">
              <a:solidFill>
                <a:srgbClr val="002060"/>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4</a:t>
            </a:r>
            <a:endParaRPr lang="ja-JP" altLang="en-US" sz="2000" dirty="0">
              <a:solidFill>
                <a:schemeClr val="bg1"/>
              </a:solidFill>
              <a:latin typeface="+mn-ea"/>
            </a:endParaRPr>
          </a:p>
        </p:txBody>
      </p:sp>
      <p:sp>
        <p:nvSpPr>
          <p:cNvPr id="25" name="テキスト ボックス 24"/>
          <p:cNvSpPr txBox="1"/>
          <p:nvPr/>
        </p:nvSpPr>
        <p:spPr>
          <a:xfrm>
            <a:off x="784780" y="5629160"/>
            <a:ext cx="11135874" cy="954107"/>
          </a:xfrm>
          <a:prstGeom prst="rect">
            <a:avLst/>
          </a:prstGeom>
          <a:solidFill>
            <a:schemeClr val="accent5"/>
          </a:solidFill>
        </p:spPr>
        <p:txBody>
          <a:bodyPr wrap="square" rtlCol="0">
            <a:spAutoFit/>
          </a:bodyPr>
          <a:lstStyle/>
          <a:p>
            <a:pPr algn="ctr"/>
            <a:r>
              <a:rPr lang="ja-JP" altLang="en-US" sz="2800" b="1" spc="-150" dirty="0" smtClean="0">
                <a:ln w="0"/>
                <a:solidFill>
                  <a:srgbClr val="002060"/>
                </a:solidFill>
                <a:latin typeface="メイリオ" panose="020B0604030504040204" pitchFamily="50" charset="-128"/>
                <a:ea typeface="メイリオ" panose="020B0604030504040204" pitchFamily="50" charset="-128"/>
              </a:rPr>
              <a:t>個人で全て</a:t>
            </a:r>
            <a:r>
              <a:rPr lang="ja-JP" altLang="en-US" sz="2800" b="1" spc="-150" dirty="0">
                <a:ln w="0"/>
                <a:solidFill>
                  <a:srgbClr val="002060"/>
                </a:solidFill>
                <a:latin typeface="メイリオ" panose="020B0604030504040204" pitchFamily="50" charset="-128"/>
                <a:ea typeface="メイリオ" panose="020B0604030504040204" pitchFamily="50" charset="-128"/>
              </a:rPr>
              <a:t>に</a:t>
            </a:r>
            <a:r>
              <a:rPr lang="ja-JP" altLang="en-US" sz="2800" b="1" spc="-150" dirty="0" smtClean="0">
                <a:ln w="0"/>
                <a:solidFill>
                  <a:srgbClr val="002060"/>
                </a:solidFill>
                <a:latin typeface="メイリオ" panose="020B0604030504040204" pitchFamily="50" charset="-128"/>
                <a:ea typeface="メイリオ" panose="020B0604030504040204" pitchFamily="50" charset="-128"/>
              </a:rPr>
              <a:t>備えるとなると</a:t>
            </a:r>
            <a:r>
              <a:rPr lang="en-US" altLang="ja-JP" sz="2800" b="1" spc="-150" dirty="0" smtClean="0">
                <a:ln w="0"/>
                <a:solidFill>
                  <a:srgbClr val="002060"/>
                </a:solidFill>
                <a:latin typeface="メイリオ" panose="020B0604030504040204" pitchFamily="50" charset="-128"/>
                <a:ea typeface="メイリオ" panose="020B0604030504040204" pitchFamily="50" charset="-128"/>
              </a:rPr>
              <a:t>23</a:t>
            </a:r>
            <a:r>
              <a:rPr lang="ja-JP" altLang="en-US" sz="2800" b="1" spc="-150" dirty="0" smtClean="0">
                <a:ln w="0"/>
                <a:solidFill>
                  <a:srgbClr val="002060"/>
                </a:solidFill>
                <a:latin typeface="メイリオ" panose="020B0604030504040204" pitchFamily="50" charset="-128"/>
                <a:ea typeface="メイリオ" panose="020B0604030504040204" pitchFamily="50" charset="-128"/>
              </a:rPr>
              <a:t>歳</a:t>
            </a:r>
            <a:r>
              <a:rPr lang="en-US" altLang="ja-JP" sz="2800" b="1" spc="-150" dirty="0" smtClean="0">
                <a:ln w="0"/>
                <a:solidFill>
                  <a:srgbClr val="002060"/>
                </a:solidFill>
                <a:latin typeface="メイリオ" panose="020B0604030504040204" pitchFamily="50" charset="-128"/>
                <a:ea typeface="メイリオ" panose="020B0604030504040204" pitchFamily="50" charset="-128"/>
              </a:rPr>
              <a:t>~60</a:t>
            </a:r>
            <a:r>
              <a:rPr lang="ja-JP" altLang="en-US" sz="2800" b="1" spc="-150" dirty="0" smtClean="0">
                <a:ln w="0"/>
                <a:solidFill>
                  <a:srgbClr val="002060"/>
                </a:solidFill>
                <a:latin typeface="メイリオ" panose="020B0604030504040204" pitchFamily="50" charset="-128"/>
                <a:ea typeface="メイリオ" panose="020B0604030504040204" pitchFamily="50" charset="-128"/>
              </a:rPr>
              <a:t>歳まで毎年</a:t>
            </a:r>
            <a:r>
              <a:rPr lang="en-US" altLang="ja-JP" sz="2800" b="1" spc="-150" dirty="0" smtClean="0">
                <a:ln w="0"/>
                <a:solidFill>
                  <a:srgbClr val="002060"/>
                </a:solidFill>
                <a:latin typeface="メイリオ" panose="020B0604030504040204" pitchFamily="50" charset="-128"/>
                <a:ea typeface="メイリオ" panose="020B0604030504040204" pitchFamily="50" charset="-128"/>
              </a:rPr>
              <a:t>140</a:t>
            </a:r>
            <a:r>
              <a:rPr lang="ja-JP" altLang="en-US" sz="2800" b="1" spc="-150" dirty="0" smtClean="0">
                <a:ln w="0"/>
                <a:solidFill>
                  <a:srgbClr val="002060"/>
                </a:solidFill>
                <a:latin typeface="メイリオ" panose="020B0604030504040204" pitchFamily="50" charset="-128"/>
                <a:ea typeface="メイリオ" panose="020B0604030504040204" pitchFamily="50" charset="-128"/>
              </a:rPr>
              <a:t>万円の貯蓄に相当</a:t>
            </a:r>
            <a:endParaRPr lang="en-US" altLang="ja-JP" sz="2800" b="1" spc="-150" dirty="0" smtClean="0">
              <a:ln w="0"/>
              <a:solidFill>
                <a:srgbClr val="002060"/>
              </a:solidFill>
              <a:latin typeface="メイリオ" panose="020B0604030504040204" pitchFamily="50" charset="-128"/>
              <a:ea typeface="メイリオ" panose="020B0604030504040204" pitchFamily="50" charset="-128"/>
            </a:endParaRPr>
          </a:p>
          <a:p>
            <a:pPr algn="ctr"/>
            <a:r>
              <a:rPr lang="ja-JP" altLang="en-US" sz="2800" b="1" dirty="0" smtClean="0">
                <a:ln w="0"/>
                <a:solidFill>
                  <a:srgbClr val="002060"/>
                </a:solidFill>
                <a:latin typeface="メイリオ" panose="020B0604030504040204" pitchFamily="50" charset="-128"/>
                <a:ea typeface="メイリオ" panose="020B0604030504040204" pitchFamily="50" charset="-128"/>
              </a:rPr>
              <a:t>（毎月</a:t>
            </a:r>
            <a:r>
              <a:rPr lang="en-US" altLang="ja-JP" sz="2800" b="1" dirty="0" smtClean="0">
                <a:ln w="0"/>
                <a:solidFill>
                  <a:srgbClr val="002060"/>
                </a:solidFill>
                <a:latin typeface="メイリオ" panose="020B0604030504040204" pitchFamily="50" charset="-128"/>
                <a:ea typeface="メイリオ" panose="020B0604030504040204" pitchFamily="50" charset="-128"/>
              </a:rPr>
              <a:t>10</a:t>
            </a:r>
            <a:r>
              <a:rPr lang="ja-JP" altLang="en-US" sz="2800" b="1" dirty="0" smtClean="0">
                <a:ln w="0"/>
                <a:solidFill>
                  <a:srgbClr val="002060"/>
                </a:solidFill>
                <a:latin typeface="メイリオ" panose="020B0604030504040204" pitchFamily="50" charset="-128"/>
                <a:ea typeface="メイリオ" panose="020B0604030504040204" pitchFamily="50" charset="-128"/>
              </a:rPr>
              <a:t>万</a:t>
            </a:r>
            <a:r>
              <a:rPr lang="en-US" altLang="ja-JP" sz="2800" b="1" dirty="0" smtClean="0">
                <a:ln w="0"/>
                <a:solidFill>
                  <a:srgbClr val="002060"/>
                </a:solidFill>
                <a:latin typeface="メイリオ" panose="020B0604030504040204" pitchFamily="50" charset="-128"/>
                <a:ea typeface="メイリオ" panose="020B0604030504040204" pitchFamily="50" charset="-128"/>
              </a:rPr>
              <a:t>+</a:t>
            </a:r>
            <a:r>
              <a:rPr lang="ja-JP" altLang="en-US" sz="2800" b="1" dirty="0" smtClean="0">
                <a:ln w="0"/>
                <a:solidFill>
                  <a:srgbClr val="002060"/>
                </a:solidFill>
                <a:latin typeface="メイリオ" panose="020B0604030504040204" pitchFamily="50" charset="-128"/>
                <a:ea typeface="メイリオ" panose="020B0604030504040204" pitchFamily="50" charset="-128"/>
              </a:rPr>
              <a:t>一時金</a:t>
            </a:r>
            <a:r>
              <a:rPr lang="en-US" altLang="ja-JP" sz="2800" b="1" dirty="0" smtClean="0">
                <a:ln w="0"/>
                <a:solidFill>
                  <a:srgbClr val="002060"/>
                </a:solidFill>
                <a:latin typeface="メイリオ" panose="020B0604030504040204" pitchFamily="50" charset="-128"/>
                <a:ea typeface="メイリオ" panose="020B0604030504040204" pitchFamily="50" charset="-128"/>
              </a:rPr>
              <a:t>10</a:t>
            </a:r>
            <a:r>
              <a:rPr lang="ja-JP" altLang="en-US" sz="2800" b="1" dirty="0" smtClean="0">
                <a:ln w="0"/>
                <a:solidFill>
                  <a:srgbClr val="002060"/>
                </a:solidFill>
                <a:latin typeface="メイリオ" panose="020B0604030504040204" pitchFamily="50" charset="-128"/>
                <a:ea typeface="メイリオ" panose="020B0604030504040204" pitchFamily="50" charset="-128"/>
              </a:rPr>
              <a:t>万円</a:t>
            </a:r>
            <a:r>
              <a:rPr lang="en-US" altLang="ja-JP" sz="2800" b="1" dirty="0" smtClean="0">
                <a:ln w="0"/>
                <a:solidFill>
                  <a:srgbClr val="002060"/>
                </a:solidFill>
                <a:latin typeface="メイリオ" panose="020B0604030504040204" pitchFamily="50" charset="-128"/>
                <a:ea typeface="メイリオ" panose="020B0604030504040204" pitchFamily="50" charset="-128"/>
              </a:rPr>
              <a:t>×2</a:t>
            </a:r>
            <a:r>
              <a:rPr lang="ja-JP" altLang="en-US" sz="2800" b="1" dirty="0" smtClean="0">
                <a:ln w="0"/>
                <a:solidFill>
                  <a:srgbClr val="002060"/>
                </a:solidFill>
                <a:latin typeface="メイリオ" panose="020B0604030504040204" pitchFamily="50" charset="-128"/>
                <a:ea typeface="メイリオ" panose="020B0604030504040204" pitchFamily="50" charset="-128"/>
              </a:rPr>
              <a:t>回）＝</a:t>
            </a:r>
            <a:r>
              <a:rPr lang="en-US" altLang="ja-JP" sz="2800" b="1" dirty="0" smtClean="0">
                <a:ln w="0"/>
                <a:solidFill>
                  <a:srgbClr val="C00000"/>
                </a:solidFill>
                <a:latin typeface="メイリオ" panose="020B0604030504040204" pitchFamily="50" charset="-128"/>
                <a:ea typeface="メイリオ" panose="020B0604030504040204" pitchFamily="50" charset="-128"/>
              </a:rPr>
              <a:t>5,180</a:t>
            </a:r>
            <a:r>
              <a:rPr lang="ja-JP" altLang="en-US" sz="2800" b="1" dirty="0" smtClean="0">
                <a:ln w="0"/>
                <a:solidFill>
                  <a:srgbClr val="C00000"/>
                </a:solidFill>
                <a:latin typeface="メイリオ" panose="020B0604030504040204" pitchFamily="50" charset="-128"/>
                <a:ea typeface="メイリオ" panose="020B0604030504040204" pitchFamily="50" charset="-128"/>
              </a:rPr>
              <a:t>万円（</a:t>
            </a:r>
            <a:r>
              <a:rPr lang="en-US" altLang="ja-JP" sz="2800" b="1" dirty="0" smtClean="0">
                <a:ln w="0"/>
                <a:solidFill>
                  <a:srgbClr val="C00000"/>
                </a:solidFill>
                <a:latin typeface="メイリオ" panose="020B0604030504040204" pitchFamily="50" charset="-128"/>
                <a:ea typeface="メイリオ" panose="020B0604030504040204" pitchFamily="50" charset="-128"/>
              </a:rPr>
              <a:t>37</a:t>
            </a:r>
            <a:r>
              <a:rPr lang="ja-JP" altLang="en-US" sz="2800" b="1" dirty="0" smtClean="0">
                <a:ln w="0"/>
                <a:solidFill>
                  <a:srgbClr val="C00000"/>
                </a:solidFill>
                <a:latin typeface="メイリオ" panose="020B0604030504040204" pitchFamily="50" charset="-128"/>
                <a:ea typeface="メイリオ" panose="020B0604030504040204" pitchFamily="50" charset="-128"/>
              </a:rPr>
              <a:t>年間）</a:t>
            </a:r>
            <a:endParaRPr lang="en-US" altLang="ja-JP" sz="2800" b="1" dirty="0" smtClean="0">
              <a:ln w="0"/>
              <a:solidFill>
                <a:srgbClr val="C00000"/>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5572744" y="2046672"/>
            <a:ext cx="7306905" cy="461665"/>
          </a:xfrm>
          <a:prstGeom prst="rect">
            <a:avLst/>
          </a:prstGeom>
          <a:noFill/>
        </p:spPr>
        <p:txBody>
          <a:bodyPr wrap="square" rtlCol="0">
            <a:spAutoFit/>
          </a:bodyPr>
          <a:lstStyle/>
          <a:p>
            <a:r>
              <a:rPr lang="ja-JP" altLang="en-US" sz="2400" b="1" dirty="0" smtClean="0">
                <a:solidFill>
                  <a:srgbClr val="002060"/>
                </a:solidFill>
                <a:latin typeface="メイリオ" panose="020B0604030504040204" pitchFamily="50" charset="-128"/>
                <a:ea typeface="メイリオ" panose="020B0604030504040204" pitchFamily="50" charset="-128"/>
              </a:rPr>
              <a:t>②ライフイベントにかかる費用（一例）</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16" name="タイトル 1"/>
          <p:cNvSpPr txBox="1">
            <a:spLocks/>
          </p:cNvSpPr>
          <p:nvPr/>
        </p:nvSpPr>
        <p:spPr>
          <a:xfrm>
            <a:off x="445804" y="242850"/>
            <a:ext cx="11288996"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ea typeface="+mn-ea"/>
              </a:rPr>
              <a:t>Ⅰ</a:t>
            </a:r>
            <a:r>
              <a:rPr lang="ja-JP" altLang="en-US" sz="4800" b="1" u="sng" dirty="0" err="1" smtClean="0">
                <a:solidFill>
                  <a:srgbClr val="002060"/>
                </a:solidFill>
              </a:rPr>
              <a:t>．</a:t>
            </a:r>
            <a:r>
              <a:rPr lang="ja-JP" altLang="en-US" sz="4800" b="1" u="sng" dirty="0" smtClean="0">
                <a:solidFill>
                  <a:srgbClr val="002060"/>
                </a:solidFill>
              </a:rPr>
              <a:t>賃金（給与）・</a:t>
            </a:r>
            <a:r>
              <a:rPr lang="ja-JP" altLang="en-US" sz="4800" b="1" u="sng" dirty="0">
                <a:solidFill>
                  <a:srgbClr val="002060"/>
                </a:solidFill>
              </a:rPr>
              <a:t>貯蓄・保障について</a:t>
            </a:r>
          </a:p>
        </p:txBody>
      </p:sp>
      <p:sp>
        <p:nvSpPr>
          <p:cNvPr id="20" name="テキスト ボックス 19"/>
          <p:cNvSpPr txBox="1"/>
          <p:nvPr/>
        </p:nvSpPr>
        <p:spPr>
          <a:xfrm>
            <a:off x="747621" y="2065634"/>
            <a:ext cx="4794079" cy="461665"/>
          </a:xfrm>
          <a:prstGeom prst="rect">
            <a:avLst/>
          </a:prstGeom>
          <a:noFill/>
        </p:spPr>
        <p:txBody>
          <a:bodyPr wrap="square" rtlCol="0">
            <a:spAutoFit/>
          </a:bodyPr>
          <a:lstStyle/>
          <a:p>
            <a:r>
              <a:rPr lang="ja-JP" altLang="en-US" sz="2400" b="1" dirty="0" smtClean="0">
                <a:solidFill>
                  <a:srgbClr val="002060"/>
                </a:solidFill>
                <a:latin typeface="メイリオ" panose="020B0604030504040204" pitchFamily="50" charset="-128"/>
                <a:ea typeface="メイリオ" panose="020B0604030504040204" pitchFamily="50" charset="-128"/>
              </a:rPr>
              <a:t>①バランスが大切</a:t>
            </a:r>
            <a:endParaRPr lang="en-US" altLang="ja-JP" sz="2400" b="1" dirty="0" smtClean="0">
              <a:solidFill>
                <a:srgbClr val="002060"/>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99920" y="2602574"/>
            <a:ext cx="4955298" cy="2867995"/>
          </a:xfrm>
          <a:prstGeom prst="rect">
            <a:avLst/>
          </a:prstGeom>
        </p:spPr>
      </p:pic>
      <p:grpSp>
        <p:nvGrpSpPr>
          <p:cNvPr id="10" name="グループ化 9"/>
          <p:cNvGrpSpPr/>
          <p:nvPr/>
        </p:nvGrpSpPr>
        <p:grpSpPr>
          <a:xfrm>
            <a:off x="933806" y="2523954"/>
            <a:ext cx="4391150" cy="2843110"/>
            <a:chOff x="933806" y="2691219"/>
            <a:chExt cx="4391150" cy="2843110"/>
          </a:xfrm>
        </p:grpSpPr>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806" y="2834895"/>
              <a:ext cx="4220156" cy="2699434"/>
            </a:xfrm>
            <a:prstGeom prst="rect">
              <a:avLst/>
            </a:prstGeom>
          </p:spPr>
        </p:pic>
        <p:grpSp>
          <p:nvGrpSpPr>
            <p:cNvPr id="8" name="グループ化 7"/>
            <p:cNvGrpSpPr/>
            <p:nvPr/>
          </p:nvGrpSpPr>
          <p:grpSpPr>
            <a:xfrm>
              <a:off x="3043884" y="2691219"/>
              <a:ext cx="2281072" cy="837360"/>
              <a:chOff x="3043884" y="2691219"/>
              <a:chExt cx="2281072" cy="837360"/>
            </a:xfrm>
          </p:grpSpPr>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3884" y="2861829"/>
                <a:ext cx="333375" cy="666750"/>
              </a:xfrm>
              <a:prstGeom prst="rect">
                <a:avLst/>
              </a:prstGeom>
            </p:spPr>
          </p:pic>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8731" y="2861829"/>
                <a:ext cx="276225" cy="514350"/>
              </a:xfrm>
              <a:prstGeom prst="rect">
                <a:avLst/>
              </a:prstGeom>
            </p:spPr>
          </p:pic>
          <p:sp>
            <p:nvSpPr>
              <p:cNvPr id="5" name="テキスト ボックス 4"/>
              <p:cNvSpPr txBox="1"/>
              <p:nvPr/>
            </p:nvSpPr>
            <p:spPr>
              <a:xfrm>
                <a:off x="3382111" y="2691219"/>
                <a:ext cx="1622992" cy="584775"/>
              </a:xfrm>
              <a:prstGeom prst="rect">
                <a:avLst/>
              </a:prstGeom>
              <a:solidFill>
                <a:srgbClr val="FFFFFF"/>
              </a:solidFill>
            </p:spPr>
            <p:txBody>
              <a:bodyPr wrap="square" rtlCol="0" anchor="b">
                <a:spAutoFit/>
              </a:bodyPr>
              <a:lstStyle/>
              <a:p>
                <a:pPr algn="ctr"/>
                <a:r>
                  <a:rPr kumimoji="1" lang="ja-JP" altLang="en-US" sz="1600" b="1" dirty="0" smtClean="0"/>
                  <a:t>現在の</a:t>
                </a:r>
                <a:endParaRPr kumimoji="1" lang="en-US" altLang="ja-JP" sz="1600" b="1" dirty="0" smtClean="0"/>
              </a:p>
              <a:p>
                <a:pPr algn="ctr"/>
                <a:r>
                  <a:rPr kumimoji="1" lang="ja-JP" altLang="en-US" sz="1600" b="1" dirty="0" smtClean="0"/>
                  <a:t>自分のために</a:t>
                </a:r>
                <a:endParaRPr kumimoji="1" lang="ja-JP" altLang="en-US" sz="1600" b="1" dirty="0"/>
              </a:p>
            </p:txBody>
          </p:sp>
        </p:grpSp>
        <p:sp>
          <p:nvSpPr>
            <p:cNvPr id="9" name="正方形/長方形 8"/>
            <p:cNvSpPr/>
            <p:nvPr/>
          </p:nvSpPr>
          <p:spPr>
            <a:xfrm>
              <a:off x="3502482" y="3210161"/>
              <a:ext cx="199723" cy="149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4320980" y="3199998"/>
              <a:ext cx="109538" cy="120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56576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721973" y="1558173"/>
            <a:ext cx="9565027" cy="27509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84062" y="1200117"/>
            <a:ext cx="9998213" cy="769441"/>
          </a:xfrm>
          <a:prstGeom prst="rect">
            <a:avLst/>
          </a:prstGeom>
          <a:noFill/>
          <a:effectLst>
            <a:softEdge rad="635000"/>
          </a:effectLst>
        </p:spPr>
        <p:txBody>
          <a:bodyPr wrap="square" rtlCol="0">
            <a:spAutoFit/>
          </a:bodyPr>
          <a:lstStyle/>
          <a:p>
            <a:r>
              <a:rPr lang="ja-JP" altLang="en-US" sz="4400" b="1" dirty="0">
                <a:solidFill>
                  <a:srgbClr val="002060"/>
                </a:solidFill>
              </a:rPr>
              <a:t>３</a:t>
            </a:r>
            <a:r>
              <a:rPr kumimoji="1" lang="ja-JP" altLang="en-US" sz="4400" b="1" dirty="0" smtClean="0">
                <a:solidFill>
                  <a:srgbClr val="002060"/>
                </a:solidFill>
              </a:rPr>
              <a:t>．「貯蓄」は三角・「保障」は四角</a:t>
            </a:r>
            <a:endParaRPr kumimoji="1" lang="en-US" altLang="ja-JP" sz="4400" b="1" dirty="0" smtClean="0">
              <a:solidFill>
                <a:srgbClr val="002060"/>
              </a:solidFill>
            </a:endParaRPr>
          </a:p>
        </p:txBody>
      </p:sp>
      <p:sp>
        <p:nvSpPr>
          <p:cNvPr id="12"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5</a:t>
            </a:r>
            <a:endParaRPr lang="ja-JP" altLang="en-US" sz="2000" dirty="0">
              <a:solidFill>
                <a:schemeClr val="bg1"/>
              </a:solidFill>
              <a:latin typeface="+mn-ea"/>
            </a:endParaRPr>
          </a:p>
        </p:txBody>
      </p:sp>
      <p:sp>
        <p:nvSpPr>
          <p:cNvPr id="25" name="テキスト ボックス 24"/>
          <p:cNvSpPr txBox="1"/>
          <p:nvPr/>
        </p:nvSpPr>
        <p:spPr>
          <a:xfrm>
            <a:off x="755426" y="5606858"/>
            <a:ext cx="10637774" cy="984885"/>
          </a:xfrm>
          <a:prstGeom prst="rect">
            <a:avLst/>
          </a:prstGeom>
          <a:solidFill>
            <a:schemeClr val="accent5"/>
          </a:solidFill>
        </p:spPr>
        <p:txBody>
          <a:bodyPr wrap="square" rtlCol="0">
            <a:spAutoFit/>
          </a:bodyPr>
          <a:lstStyle/>
          <a:p>
            <a:pPr algn="ctr"/>
            <a:endParaRPr lang="en-US" altLang="ja-JP" sz="1100" b="1" dirty="0" smtClean="0">
              <a:ln w="0"/>
              <a:solidFill>
                <a:srgbClr val="002060"/>
              </a:solidFill>
              <a:latin typeface="メイリオ" panose="020B0604030504040204" pitchFamily="50" charset="-128"/>
              <a:ea typeface="メイリオ" panose="020B0604030504040204" pitchFamily="50" charset="-128"/>
            </a:endParaRPr>
          </a:p>
          <a:p>
            <a:pPr algn="ctr"/>
            <a:r>
              <a:rPr lang="ja-JP" altLang="en-US" sz="3600" b="1" dirty="0" smtClean="0">
                <a:ln w="0"/>
                <a:solidFill>
                  <a:srgbClr val="C00000"/>
                </a:solidFill>
                <a:latin typeface="メイリオ" panose="020B0604030504040204" pitchFamily="50" charset="-128"/>
                <a:ea typeface="メイリオ" panose="020B0604030504040204" pitchFamily="50" charset="-128"/>
              </a:rPr>
              <a:t>万が一のリスクには「保障」で備えることが大切</a:t>
            </a:r>
            <a:endParaRPr lang="en-US" altLang="ja-JP" sz="1100" b="1" dirty="0" smtClean="0">
              <a:ln w="0"/>
              <a:solidFill>
                <a:srgbClr val="C00000"/>
              </a:solidFill>
              <a:latin typeface="メイリオ" panose="020B0604030504040204" pitchFamily="50" charset="-128"/>
              <a:ea typeface="メイリオ" panose="020B0604030504040204" pitchFamily="50" charset="-128"/>
            </a:endParaRPr>
          </a:p>
          <a:p>
            <a:pPr algn="ctr"/>
            <a:endParaRPr lang="en-US" altLang="ja-JP" sz="1100" b="1" dirty="0" smtClean="0">
              <a:ln w="0"/>
              <a:solidFill>
                <a:srgbClr val="C00000"/>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5617348" y="2057823"/>
            <a:ext cx="6481726" cy="461665"/>
          </a:xfrm>
          <a:prstGeom prst="rect">
            <a:avLst/>
          </a:prstGeom>
          <a:noFill/>
        </p:spPr>
        <p:txBody>
          <a:bodyPr wrap="square" rtlCol="0">
            <a:spAutoFit/>
          </a:bodyPr>
          <a:lstStyle/>
          <a:p>
            <a:r>
              <a:rPr lang="ja-JP" altLang="en-US" sz="2400" b="1" dirty="0" smtClean="0">
                <a:solidFill>
                  <a:srgbClr val="002060"/>
                </a:solidFill>
                <a:latin typeface="メイリオ" panose="020B0604030504040204" pitchFamily="50" charset="-128"/>
                <a:ea typeface="メイリオ" panose="020B0604030504040204" pitchFamily="50" charset="-128"/>
              </a:rPr>
              <a:t>②保障はすぐに必要額を準備できる</a:t>
            </a:r>
            <a:endParaRPr kumimoji="1" lang="ja-JP" altLang="en-US" sz="2400" b="1" dirty="0">
              <a:solidFill>
                <a:srgbClr val="002060"/>
              </a:solidFill>
              <a:latin typeface="メイリオ" panose="020B0604030504040204" pitchFamily="50" charset="-128"/>
              <a:ea typeface="メイリオ" panose="020B0604030504040204" pitchFamily="50" charset="-128"/>
            </a:endParaRPr>
          </a:p>
        </p:txBody>
      </p:sp>
      <p:sp>
        <p:nvSpPr>
          <p:cNvPr id="16" name="タイトル 1"/>
          <p:cNvSpPr txBox="1">
            <a:spLocks/>
          </p:cNvSpPr>
          <p:nvPr/>
        </p:nvSpPr>
        <p:spPr>
          <a:xfrm>
            <a:off x="445803" y="242850"/>
            <a:ext cx="11355671"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ea typeface="+mn-ea"/>
              </a:rPr>
              <a:t>Ⅰ</a:t>
            </a:r>
            <a:r>
              <a:rPr lang="ja-JP" altLang="en-US" sz="4800" b="1" u="sng" dirty="0" err="1" smtClean="0">
                <a:solidFill>
                  <a:srgbClr val="002060"/>
                </a:solidFill>
              </a:rPr>
              <a:t>．</a:t>
            </a:r>
            <a:r>
              <a:rPr lang="ja-JP" altLang="en-US" sz="4800" b="1" u="sng" dirty="0" smtClean="0">
                <a:solidFill>
                  <a:srgbClr val="002060"/>
                </a:solidFill>
              </a:rPr>
              <a:t>賃金（給与）・</a:t>
            </a:r>
            <a:r>
              <a:rPr lang="ja-JP" altLang="en-US" sz="4800" b="1" u="sng" dirty="0">
                <a:solidFill>
                  <a:srgbClr val="002060"/>
                </a:solidFill>
              </a:rPr>
              <a:t>貯蓄・保障について</a:t>
            </a:r>
          </a:p>
        </p:txBody>
      </p:sp>
      <p:sp>
        <p:nvSpPr>
          <p:cNvPr id="20" name="テキスト ボックス 19"/>
          <p:cNvSpPr txBox="1"/>
          <p:nvPr/>
        </p:nvSpPr>
        <p:spPr>
          <a:xfrm>
            <a:off x="747621" y="2065634"/>
            <a:ext cx="4794079" cy="461665"/>
          </a:xfrm>
          <a:prstGeom prst="rect">
            <a:avLst/>
          </a:prstGeom>
          <a:noFill/>
        </p:spPr>
        <p:txBody>
          <a:bodyPr wrap="square" rtlCol="0">
            <a:spAutoFit/>
          </a:bodyPr>
          <a:lstStyle/>
          <a:p>
            <a:r>
              <a:rPr lang="ja-JP" altLang="en-US" sz="2400" b="1" dirty="0" smtClean="0">
                <a:solidFill>
                  <a:srgbClr val="002060"/>
                </a:solidFill>
                <a:latin typeface="メイリオ" panose="020B0604030504040204" pitchFamily="50" charset="-128"/>
                <a:ea typeface="メイリオ" panose="020B0604030504040204" pitchFamily="50" charset="-128"/>
              </a:rPr>
              <a:t>①貯蓄を増やすには時間がかかる</a:t>
            </a:r>
            <a:endParaRPr lang="en-US" altLang="ja-JP" sz="2400" b="1" dirty="0" smtClean="0">
              <a:solidFill>
                <a:srgbClr val="002060"/>
              </a:solidFill>
              <a:latin typeface="メイリオ" panose="020B0604030504040204" pitchFamily="50" charset="-128"/>
              <a:ea typeface="メイリオ" panose="020B0604030504040204" pitchFamily="50" charset="-128"/>
            </a:endParaRPr>
          </a:p>
        </p:txBody>
      </p:sp>
      <p:grpSp>
        <p:nvGrpSpPr>
          <p:cNvPr id="9" name="グループ化 8"/>
          <p:cNvGrpSpPr/>
          <p:nvPr/>
        </p:nvGrpSpPr>
        <p:grpSpPr>
          <a:xfrm>
            <a:off x="448956" y="2527300"/>
            <a:ext cx="4981687" cy="2865362"/>
            <a:chOff x="448957" y="2842867"/>
            <a:chExt cx="4866006" cy="2717059"/>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957" y="2842867"/>
              <a:ext cx="4866006" cy="2717059"/>
            </a:xfrm>
            <a:prstGeom prst="rect">
              <a:avLst/>
            </a:prstGeom>
          </p:spPr>
        </p:pic>
        <p:grpSp>
          <p:nvGrpSpPr>
            <p:cNvPr id="8" name="グループ化 7"/>
            <p:cNvGrpSpPr/>
            <p:nvPr/>
          </p:nvGrpSpPr>
          <p:grpSpPr>
            <a:xfrm>
              <a:off x="1688739" y="3836020"/>
              <a:ext cx="369332" cy="963102"/>
              <a:chOff x="1688739" y="3836020"/>
              <a:chExt cx="369332" cy="963102"/>
            </a:xfrm>
          </p:grpSpPr>
          <p:sp>
            <p:nvSpPr>
              <p:cNvPr id="5" name="正方形/長方形 4"/>
              <p:cNvSpPr/>
              <p:nvPr/>
            </p:nvSpPr>
            <p:spPr>
              <a:xfrm>
                <a:off x="1773044" y="3836020"/>
                <a:ext cx="223024" cy="936702"/>
              </a:xfrm>
              <a:prstGeom prst="rect">
                <a:avLst/>
              </a:prstGeom>
              <a:solidFill>
                <a:srgbClr val="1BB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688739" y="3873571"/>
                <a:ext cx="369332" cy="925551"/>
              </a:xfrm>
              <a:prstGeom prst="rect">
                <a:avLst/>
              </a:prstGeom>
              <a:noFill/>
            </p:spPr>
            <p:txBody>
              <a:bodyPr vert="eaVert" wrap="square" rtlCol="0">
                <a:spAutoFit/>
              </a:bodyPr>
              <a:lstStyle/>
              <a:p>
                <a:r>
                  <a:rPr kumimoji="1" lang="ja-JP" altLang="en-US" sz="1200" b="1" dirty="0" smtClean="0">
                    <a:solidFill>
                      <a:schemeClr val="bg1"/>
                    </a:solidFill>
                  </a:rPr>
                  <a:t>必要な費用</a:t>
                </a:r>
                <a:endParaRPr kumimoji="1" lang="ja-JP" altLang="en-US" sz="1200" b="1" dirty="0">
                  <a:solidFill>
                    <a:schemeClr val="bg1"/>
                  </a:solidFill>
                </a:endParaRPr>
              </a:p>
            </p:txBody>
          </p:sp>
        </p:grpSp>
      </p:grpSp>
      <p:grpSp>
        <p:nvGrpSpPr>
          <p:cNvPr id="10" name="グループ化 9"/>
          <p:cNvGrpSpPr/>
          <p:nvPr/>
        </p:nvGrpSpPr>
        <p:grpSpPr>
          <a:xfrm>
            <a:off x="5309940" y="2519488"/>
            <a:ext cx="4781914" cy="2864151"/>
            <a:chOff x="5309940" y="2815515"/>
            <a:chExt cx="4462154" cy="2735389"/>
          </a:xfrm>
        </p:grpSpPr>
        <p:pic>
          <p:nvPicPr>
            <p:cNvPr id="7" name="図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09940" y="2815515"/>
              <a:ext cx="4462154" cy="2735389"/>
            </a:xfrm>
            <a:prstGeom prst="rect">
              <a:avLst/>
            </a:prstGeom>
          </p:spPr>
        </p:pic>
        <p:grpSp>
          <p:nvGrpSpPr>
            <p:cNvPr id="15" name="グループ化 14"/>
            <p:cNvGrpSpPr/>
            <p:nvPr/>
          </p:nvGrpSpPr>
          <p:grpSpPr>
            <a:xfrm>
              <a:off x="6358928" y="3873571"/>
              <a:ext cx="369332" cy="963102"/>
              <a:chOff x="1688739" y="3836020"/>
              <a:chExt cx="369332" cy="963102"/>
            </a:xfrm>
          </p:grpSpPr>
          <p:sp>
            <p:nvSpPr>
              <p:cNvPr id="17" name="正方形/長方形 16"/>
              <p:cNvSpPr/>
              <p:nvPr/>
            </p:nvSpPr>
            <p:spPr>
              <a:xfrm>
                <a:off x="1773044" y="3836020"/>
                <a:ext cx="223024" cy="936702"/>
              </a:xfrm>
              <a:prstGeom prst="rect">
                <a:avLst/>
              </a:prstGeom>
              <a:solidFill>
                <a:srgbClr val="1BB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688739" y="3873571"/>
                <a:ext cx="369332" cy="925551"/>
              </a:xfrm>
              <a:prstGeom prst="rect">
                <a:avLst/>
              </a:prstGeom>
              <a:noFill/>
            </p:spPr>
            <p:txBody>
              <a:bodyPr vert="eaVert" wrap="square" rtlCol="0">
                <a:spAutoFit/>
              </a:bodyPr>
              <a:lstStyle/>
              <a:p>
                <a:r>
                  <a:rPr kumimoji="1" lang="ja-JP" altLang="en-US" sz="1200" b="1" dirty="0" smtClean="0">
                    <a:solidFill>
                      <a:schemeClr val="bg1"/>
                    </a:solidFill>
                  </a:rPr>
                  <a:t>必要な費用</a:t>
                </a:r>
                <a:endParaRPr kumimoji="1" lang="ja-JP" altLang="en-US" sz="1200" b="1" dirty="0">
                  <a:solidFill>
                    <a:schemeClr val="bg1"/>
                  </a:solidFill>
                </a:endParaRPr>
              </a:p>
            </p:txBody>
          </p:sp>
        </p:grpSp>
      </p:grpSp>
    </p:spTree>
    <p:extLst>
      <p:ext uri="{BB962C8B-B14F-4D97-AF65-F5344CB8AC3E}">
        <p14:creationId xmlns:p14="http://schemas.microsoft.com/office/powerpoint/2010/main" val="4068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716476" y="1605781"/>
            <a:ext cx="8951631" cy="23417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6264" y="1196081"/>
            <a:ext cx="10769130" cy="769441"/>
          </a:xfrm>
          <a:prstGeom prst="rect">
            <a:avLst/>
          </a:prstGeom>
          <a:noFill/>
        </p:spPr>
        <p:txBody>
          <a:bodyPr wrap="square" rtlCol="0">
            <a:spAutoFit/>
          </a:bodyPr>
          <a:lstStyle/>
          <a:p>
            <a:r>
              <a:rPr lang="ja-JP" altLang="en-US" sz="4400" b="1" dirty="0">
                <a:solidFill>
                  <a:srgbClr val="002060"/>
                </a:solidFill>
              </a:rPr>
              <a:t>４．死亡</a:t>
            </a:r>
            <a:r>
              <a:rPr lang="ja-JP" altLang="en-US" sz="4400" b="1" dirty="0" smtClean="0">
                <a:solidFill>
                  <a:srgbClr val="002060"/>
                </a:solidFill>
              </a:rPr>
              <a:t>保障と医療保障について①</a:t>
            </a:r>
            <a:endParaRPr kumimoji="1" lang="en-US" altLang="ja-JP" sz="4400" b="1" dirty="0" smtClean="0">
              <a:solidFill>
                <a:srgbClr val="002060"/>
              </a:solidFill>
            </a:endParaRPr>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6</a:t>
            </a:r>
            <a:endParaRPr lang="ja-JP" altLang="en-US" sz="2000" dirty="0">
              <a:solidFill>
                <a:schemeClr val="bg1"/>
              </a:solidFill>
              <a:latin typeface="+mn-ea"/>
            </a:endParaRPr>
          </a:p>
        </p:txBody>
      </p:sp>
      <p:pic>
        <p:nvPicPr>
          <p:cNvPr id="4" name="図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688" y="2261221"/>
            <a:ext cx="10058400" cy="2915654"/>
          </a:xfrm>
          <a:prstGeom prst="rect">
            <a:avLst/>
          </a:prstGeom>
        </p:spPr>
      </p:pic>
      <p:sp>
        <p:nvSpPr>
          <p:cNvPr id="14" name="テキスト ボックス 13"/>
          <p:cNvSpPr txBox="1"/>
          <p:nvPr/>
        </p:nvSpPr>
        <p:spPr>
          <a:xfrm>
            <a:off x="747620" y="5651463"/>
            <a:ext cx="10637774" cy="954107"/>
          </a:xfrm>
          <a:prstGeom prst="rect">
            <a:avLst/>
          </a:prstGeom>
          <a:solidFill>
            <a:schemeClr val="accent5"/>
          </a:solidFill>
        </p:spPr>
        <p:txBody>
          <a:bodyPr wrap="square" rtlCol="0">
            <a:spAutoFit/>
          </a:bodyPr>
          <a:lstStyle/>
          <a:p>
            <a:pPr algn="ctr"/>
            <a:r>
              <a:rPr lang="en-US" altLang="ja-JP" sz="2800" b="1" dirty="0" smtClean="0">
                <a:ln w="0"/>
                <a:solidFill>
                  <a:srgbClr val="002060"/>
                </a:solidFill>
                <a:latin typeface="メイリオ" panose="020B0604030504040204" pitchFamily="50" charset="-128"/>
              </a:rPr>
              <a:t>1</a:t>
            </a:r>
            <a:r>
              <a:rPr lang="ja-JP" altLang="en-US" sz="2800" b="1" dirty="0" smtClean="0">
                <a:ln w="0"/>
                <a:solidFill>
                  <a:srgbClr val="002060"/>
                </a:solidFill>
                <a:latin typeface="メイリオ" panose="020B0604030504040204" pitchFamily="50" charset="-128"/>
              </a:rPr>
              <a:t>世帯 払い込み保険料の全世代平均 </a:t>
            </a:r>
            <a:r>
              <a:rPr lang="en-US" altLang="ja-JP" sz="2800" b="1" dirty="0" smtClean="0">
                <a:ln w="0"/>
                <a:solidFill>
                  <a:srgbClr val="002060"/>
                </a:solidFill>
                <a:latin typeface="メイリオ" panose="020B0604030504040204" pitchFamily="50" charset="-128"/>
              </a:rPr>
              <a:t>37</a:t>
            </a:r>
            <a:r>
              <a:rPr lang="ja-JP" altLang="en-US" sz="2800" b="1" dirty="0" smtClean="0">
                <a:ln w="0"/>
                <a:solidFill>
                  <a:srgbClr val="002060"/>
                </a:solidFill>
                <a:latin typeface="メイリオ" panose="020B0604030504040204" pitchFamily="50" charset="-128"/>
              </a:rPr>
              <a:t>万</a:t>
            </a:r>
            <a:r>
              <a:rPr lang="en-US" altLang="ja-JP" sz="2800" b="1" dirty="0" smtClean="0">
                <a:ln w="0"/>
                <a:solidFill>
                  <a:srgbClr val="002060"/>
                </a:solidFill>
                <a:latin typeface="メイリオ" panose="020B0604030504040204" pitchFamily="50" charset="-128"/>
              </a:rPr>
              <a:t>1,000</a:t>
            </a:r>
            <a:r>
              <a:rPr lang="ja-JP" altLang="en-US" sz="2800" b="1" dirty="0" smtClean="0">
                <a:ln w="0"/>
                <a:solidFill>
                  <a:srgbClr val="002060"/>
                </a:solidFill>
                <a:latin typeface="メイリオ" panose="020B0604030504040204" pitchFamily="50" charset="-128"/>
              </a:rPr>
              <a:t>円</a:t>
            </a:r>
            <a:r>
              <a:rPr lang="en-US" altLang="ja-JP" sz="2800" b="1" dirty="0" smtClean="0">
                <a:ln w="0"/>
                <a:solidFill>
                  <a:srgbClr val="002060"/>
                </a:solidFill>
                <a:latin typeface="メイリオ" panose="020B0604030504040204" pitchFamily="50" charset="-128"/>
              </a:rPr>
              <a:t>/</a:t>
            </a:r>
            <a:r>
              <a:rPr lang="ja-JP" altLang="en-US" sz="2800" b="1" dirty="0" smtClean="0">
                <a:ln w="0"/>
                <a:solidFill>
                  <a:srgbClr val="002060"/>
                </a:solidFill>
                <a:latin typeface="メイリオ" panose="020B0604030504040204" pitchFamily="50" charset="-128"/>
              </a:rPr>
              <a:t>年</a:t>
            </a:r>
            <a:endParaRPr lang="ja-JP" altLang="en-US" sz="2800" b="1" dirty="0">
              <a:ln w="0"/>
              <a:solidFill>
                <a:srgbClr val="002060"/>
              </a:solidFill>
              <a:latin typeface="メイリオ" panose="020B0604030504040204" pitchFamily="50" charset="-128"/>
            </a:endParaRPr>
          </a:p>
          <a:p>
            <a:pPr algn="ctr"/>
            <a:r>
              <a:rPr lang="en-US" altLang="ja-JP" sz="2800" b="1" dirty="0">
                <a:ln w="0"/>
                <a:solidFill>
                  <a:srgbClr val="002060"/>
                </a:solidFill>
                <a:latin typeface="メイリオ" panose="020B0604030504040204" pitchFamily="50" charset="-128"/>
              </a:rPr>
              <a:t>35</a:t>
            </a:r>
            <a:r>
              <a:rPr lang="ja-JP" altLang="en-US" sz="2800" b="1" dirty="0">
                <a:ln w="0"/>
                <a:solidFill>
                  <a:srgbClr val="002060"/>
                </a:solidFill>
                <a:latin typeface="メイリオ" panose="020B0604030504040204" pitchFamily="50" charset="-128"/>
              </a:rPr>
              <a:t>年間ではなん</a:t>
            </a:r>
            <a:r>
              <a:rPr lang="ja-JP" altLang="en-US" sz="2800" b="1" dirty="0" smtClean="0">
                <a:ln w="0"/>
                <a:solidFill>
                  <a:srgbClr val="002060"/>
                </a:solidFill>
                <a:latin typeface="メイリオ" panose="020B0604030504040204" pitchFamily="50" charset="-128"/>
              </a:rPr>
              <a:t>と</a:t>
            </a:r>
            <a:r>
              <a:rPr lang="en-US" altLang="ja-JP" sz="2800" b="1" dirty="0" smtClean="0">
                <a:ln w="0"/>
                <a:solidFill>
                  <a:srgbClr val="C00000"/>
                </a:solidFill>
                <a:latin typeface="メイリオ" panose="020B0604030504040204" pitchFamily="50" charset="-128"/>
              </a:rPr>
              <a:t>1,298.5</a:t>
            </a:r>
            <a:r>
              <a:rPr lang="ja-JP" altLang="en-US" sz="2800" b="1" dirty="0" smtClean="0">
                <a:ln w="0"/>
                <a:solidFill>
                  <a:srgbClr val="C00000"/>
                </a:solidFill>
                <a:latin typeface="メイリオ" panose="020B0604030504040204" pitchFamily="50" charset="-128"/>
              </a:rPr>
              <a:t>万円</a:t>
            </a:r>
            <a:r>
              <a:rPr lang="en-US" altLang="ja-JP" sz="1400" dirty="0">
                <a:latin typeface="+mn-ea"/>
              </a:rPr>
              <a:t>〈</a:t>
            </a:r>
            <a:r>
              <a:rPr lang="ja-JP" altLang="en-US" sz="1400" dirty="0">
                <a:latin typeface="+mn-ea"/>
              </a:rPr>
              <a:t>生命保険文化センター　</a:t>
            </a:r>
            <a:r>
              <a:rPr lang="en-US" altLang="ja-JP" sz="1400" dirty="0" smtClean="0">
                <a:latin typeface="+mn-ea"/>
              </a:rPr>
              <a:t>2021</a:t>
            </a:r>
            <a:r>
              <a:rPr lang="ja-JP" altLang="en-US" sz="1400" dirty="0" smtClean="0">
                <a:latin typeface="+mn-ea"/>
              </a:rPr>
              <a:t>年</a:t>
            </a:r>
            <a:r>
              <a:rPr lang="ja-JP" altLang="en-US" sz="1400" dirty="0">
                <a:latin typeface="+mn-ea"/>
              </a:rPr>
              <a:t>調べ</a:t>
            </a:r>
            <a:r>
              <a:rPr lang="en-US" altLang="ja-JP" sz="1400" dirty="0" smtClean="0">
                <a:latin typeface="+mn-ea"/>
              </a:rPr>
              <a:t>〉</a:t>
            </a:r>
            <a:endParaRPr lang="en-US" altLang="ja-JP" sz="2800" dirty="0">
              <a:latin typeface="+mn-ea"/>
            </a:endParaRPr>
          </a:p>
        </p:txBody>
      </p:sp>
      <p:sp>
        <p:nvSpPr>
          <p:cNvPr id="11" name="タイトル 1"/>
          <p:cNvSpPr txBox="1">
            <a:spLocks/>
          </p:cNvSpPr>
          <p:nvPr/>
        </p:nvSpPr>
        <p:spPr>
          <a:xfrm>
            <a:off x="445804" y="242850"/>
            <a:ext cx="11385640"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ea typeface="+mn-ea"/>
              </a:rPr>
              <a:t>Ⅰ</a:t>
            </a:r>
            <a:r>
              <a:rPr lang="ja-JP" altLang="en-US" sz="4800" b="1" u="sng" dirty="0" err="1" smtClean="0">
                <a:solidFill>
                  <a:srgbClr val="002060"/>
                </a:solidFill>
              </a:rPr>
              <a:t>．</a:t>
            </a:r>
            <a:r>
              <a:rPr lang="ja-JP" altLang="en-US" sz="4800" b="1" u="sng" dirty="0" smtClean="0">
                <a:solidFill>
                  <a:srgbClr val="002060"/>
                </a:solidFill>
              </a:rPr>
              <a:t>賃金（給与）・</a:t>
            </a:r>
            <a:r>
              <a:rPr lang="ja-JP" altLang="en-US" sz="4800" b="1" u="sng" dirty="0">
                <a:solidFill>
                  <a:srgbClr val="002060"/>
                </a:solidFill>
              </a:rPr>
              <a:t>貯蓄・保障について</a:t>
            </a:r>
          </a:p>
        </p:txBody>
      </p:sp>
      <p:sp>
        <p:nvSpPr>
          <p:cNvPr id="2" name="角丸四角形吹き出し 1"/>
          <p:cNvSpPr/>
          <p:nvPr/>
        </p:nvSpPr>
        <p:spPr>
          <a:xfrm>
            <a:off x="10103005" y="2832413"/>
            <a:ext cx="2007219" cy="1951463"/>
          </a:xfrm>
          <a:prstGeom prst="wedgeRoundRectCallout">
            <a:avLst>
              <a:gd name="adj1" fmla="val -81697"/>
              <a:gd name="adj2" fmla="val 5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lumMod val="50000"/>
                    <a:lumOff val="50000"/>
                  </a:schemeClr>
                </a:solidFill>
              </a:rPr>
              <a:t>ご自身の状況に合わせて必要な保障額を都度見直すことで負担が軽くなります</a:t>
            </a:r>
            <a:endParaRPr kumimoji="1" lang="ja-JP" altLang="en-US" b="1" dirty="0">
              <a:solidFill>
                <a:schemeClr val="tx1">
                  <a:lumMod val="50000"/>
                  <a:lumOff val="50000"/>
                </a:schemeClr>
              </a:solidFill>
            </a:endParaRPr>
          </a:p>
        </p:txBody>
      </p:sp>
    </p:spTree>
    <p:extLst>
      <p:ext uri="{BB962C8B-B14F-4D97-AF65-F5344CB8AC3E}">
        <p14:creationId xmlns:p14="http://schemas.microsoft.com/office/powerpoint/2010/main" val="296693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716476" y="1616932"/>
            <a:ext cx="8962783" cy="25647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6264" y="1207232"/>
            <a:ext cx="10769130" cy="769441"/>
          </a:xfrm>
          <a:prstGeom prst="rect">
            <a:avLst/>
          </a:prstGeom>
          <a:noFill/>
        </p:spPr>
        <p:txBody>
          <a:bodyPr wrap="square" rtlCol="0">
            <a:spAutoFit/>
          </a:bodyPr>
          <a:lstStyle/>
          <a:p>
            <a:r>
              <a:rPr lang="ja-JP" altLang="en-US" sz="4400" b="1" dirty="0">
                <a:solidFill>
                  <a:srgbClr val="002060"/>
                </a:solidFill>
              </a:rPr>
              <a:t>５．死亡</a:t>
            </a:r>
            <a:r>
              <a:rPr lang="ja-JP" altLang="en-US" sz="4400" b="1" dirty="0" smtClean="0">
                <a:solidFill>
                  <a:srgbClr val="002060"/>
                </a:solidFill>
              </a:rPr>
              <a:t>保障と医療保障について②</a:t>
            </a:r>
            <a:endParaRPr lang="en-US" altLang="ja-JP" sz="4400" b="1" dirty="0">
              <a:solidFill>
                <a:srgbClr val="002060"/>
              </a:solidFill>
            </a:endParaRPr>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7</a:t>
            </a:r>
            <a:endParaRPr lang="ja-JP" altLang="en-US" sz="2000" dirty="0">
              <a:solidFill>
                <a:schemeClr val="bg1"/>
              </a:solidFill>
              <a:latin typeface="+mn-ea"/>
            </a:endParaRPr>
          </a:p>
        </p:txBody>
      </p:sp>
      <p:sp>
        <p:nvSpPr>
          <p:cNvPr id="16" name="テキスト ボックス 15"/>
          <p:cNvSpPr txBox="1"/>
          <p:nvPr/>
        </p:nvSpPr>
        <p:spPr>
          <a:xfrm>
            <a:off x="755426" y="5606858"/>
            <a:ext cx="10637774" cy="954107"/>
          </a:xfrm>
          <a:prstGeom prst="rect">
            <a:avLst/>
          </a:prstGeom>
          <a:solidFill>
            <a:schemeClr val="accent5"/>
          </a:solidFill>
        </p:spPr>
        <p:txBody>
          <a:bodyPr wrap="square" rtlCol="0">
            <a:spAutoFit/>
          </a:bodyPr>
          <a:lstStyle/>
          <a:p>
            <a:pPr algn="ctr"/>
            <a:r>
              <a:rPr lang="ja-JP" altLang="en-US" sz="2800" b="1" dirty="0" smtClean="0">
                <a:ln w="0"/>
                <a:solidFill>
                  <a:srgbClr val="C00000"/>
                </a:solidFill>
                <a:latin typeface="メイリオ" panose="020B0604030504040204" pitchFamily="50" charset="-128"/>
                <a:ea typeface="メイリオ" panose="020B0604030504040204" pitchFamily="50" charset="-128"/>
              </a:rPr>
              <a:t>ご</a:t>
            </a:r>
            <a:r>
              <a:rPr lang="ja-JP" altLang="en-US" sz="2800" b="1" dirty="0">
                <a:ln w="0"/>
                <a:solidFill>
                  <a:srgbClr val="C00000"/>
                </a:solidFill>
                <a:latin typeface="メイリオ" panose="020B0604030504040204" pitchFamily="50" charset="-128"/>
                <a:ea typeface="メイリオ" panose="020B0604030504040204" pitchFamily="50" charset="-128"/>
              </a:rPr>
              <a:t>自身</a:t>
            </a:r>
            <a:r>
              <a:rPr lang="ja-JP" altLang="en-US" sz="2800" b="1" dirty="0" smtClean="0">
                <a:ln w="0"/>
                <a:solidFill>
                  <a:srgbClr val="C00000"/>
                </a:solidFill>
                <a:latin typeface="メイリオ" panose="020B0604030504040204" pitchFamily="50" charset="-128"/>
                <a:ea typeface="メイリオ" panose="020B0604030504040204" pitchFamily="50" charset="-128"/>
              </a:rPr>
              <a:t>で準備する不足部分（私的保障）は</a:t>
            </a:r>
            <a:endParaRPr lang="en-US" altLang="ja-JP" sz="2800" b="1" dirty="0" smtClean="0">
              <a:ln w="0"/>
              <a:solidFill>
                <a:srgbClr val="C00000"/>
              </a:solidFill>
              <a:latin typeface="メイリオ" panose="020B0604030504040204" pitchFamily="50" charset="-128"/>
              <a:ea typeface="メイリオ" panose="020B0604030504040204" pitchFamily="50" charset="-128"/>
            </a:endParaRPr>
          </a:p>
          <a:p>
            <a:pPr algn="ctr"/>
            <a:r>
              <a:rPr lang="ja-JP" altLang="en-US" sz="2800" b="1" dirty="0">
                <a:ln w="0"/>
                <a:solidFill>
                  <a:srgbClr val="C00000"/>
                </a:solidFill>
                <a:latin typeface="メイリオ" panose="020B0604030504040204" pitchFamily="50" charset="-128"/>
              </a:rPr>
              <a:t>死亡</a:t>
            </a:r>
            <a:r>
              <a:rPr lang="ja-JP" altLang="en-US" sz="2800" b="1" dirty="0" smtClean="0">
                <a:ln w="0"/>
                <a:solidFill>
                  <a:srgbClr val="C00000"/>
                </a:solidFill>
                <a:latin typeface="メイリオ" panose="020B0604030504040204" pitchFamily="50" charset="-128"/>
              </a:rPr>
              <a:t>保障</a:t>
            </a:r>
            <a:r>
              <a:rPr lang="en-US" altLang="ja-JP" sz="2800" b="1" dirty="0">
                <a:ln w="0"/>
                <a:solidFill>
                  <a:srgbClr val="C00000"/>
                </a:solidFill>
                <a:latin typeface="メイリオ" panose="020B0604030504040204" pitchFamily="50" charset="-128"/>
              </a:rPr>
              <a:t>+</a:t>
            </a:r>
            <a:r>
              <a:rPr lang="ja-JP" altLang="en-US" sz="2800" b="1" dirty="0" smtClean="0">
                <a:ln w="0"/>
                <a:solidFill>
                  <a:srgbClr val="C00000"/>
                </a:solidFill>
                <a:latin typeface="メイリオ" panose="020B0604030504040204" pitchFamily="50" charset="-128"/>
              </a:rPr>
              <a:t>医療</a:t>
            </a:r>
            <a:r>
              <a:rPr lang="ja-JP" altLang="en-US" sz="2800" b="1" dirty="0" smtClean="0">
                <a:ln w="0"/>
                <a:solidFill>
                  <a:srgbClr val="C00000"/>
                </a:solidFill>
                <a:latin typeface="メイリオ" panose="020B0604030504040204" pitchFamily="50" charset="-128"/>
                <a:ea typeface="メイリオ" panose="020B0604030504040204" pitchFamily="50" charset="-128"/>
              </a:rPr>
              <a:t>保障で備える</a:t>
            </a:r>
            <a:endParaRPr lang="en-US" altLang="ja-JP" sz="2800" b="1" dirty="0" smtClean="0">
              <a:ln w="0"/>
              <a:solidFill>
                <a:srgbClr val="C00000"/>
              </a:solidFill>
              <a:latin typeface="メイリオ" panose="020B0604030504040204" pitchFamily="50" charset="-128"/>
              <a:ea typeface="メイリオ" panose="020B0604030504040204" pitchFamily="50" charset="-128"/>
            </a:endParaRPr>
          </a:p>
        </p:txBody>
      </p:sp>
      <p:grpSp>
        <p:nvGrpSpPr>
          <p:cNvPr id="6" name="グループ化 5"/>
          <p:cNvGrpSpPr/>
          <p:nvPr/>
        </p:nvGrpSpPr>
        <p:grpSpPr>
          <a:xfrm>
            <a:off x="1507513" y="2077032"/>
            <a:ext cx="8171746" cy="3130591"/>
            <a:chOff x="1507513" y="2244297"/>
            <a:chExt cx="8171746" cy="3130591"/>
          </a:xfrm>
        </p:grpSpPr>
        <p:grpSp>
          <p:nvGrpSpPr>
            <p:cNvPr id="4" name="グループ化 3"/>
            <p:cNvGrpSpPr/>
            <p:nvPr/>
          </p:nvGrpSpPr>
          <p:grpSpPr>
            <a:xfrm>
              <a:off x="1507513" y="2244297"/>
              <a:ext cx="8171746" cy="3130591"/>
              <a:chOff x="1507513" y="2244297"/>
              <a:chExt cx="8171746" cy="3130591"/>
            </a:xfrm>
          </p:grpSpPr>
          <p:pic>
            <p:nvPicPr>
              <p:cNvPr id="17" name="Picture 2" descr="C:\Users\k-Ando\Desktop\活用しよう、じちろうの共済（改定版）\必要保障額.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7513" y="2244297"/>
                <a:ext cx="8171746" cy="3130591"/>
              </a:xfrm>
              <a:prstGeom prst="rect">
                <a:avLst/>
              </a:prstGeom>
              <a:noFill/>
              <a:extLst/>
            </p:spPr>
          </p:pic>
          <p:sp>
            <p:nvSpPr>
              <p:cNvPr id="3" name="正方形/長方形 2"/>
              <p:cNvSpPr/>
              <p:nvPr/>
            </p:nvSpPr>
            <p:spPr>
              <a:xfrm>
                <a:off x="1661532" y="3579898"/>
                <a:ext cx="2129883" cy="456843"/>
              </a:xfrm>
              <a:prstGeom prst="rect">
                <a:avLst/>
              </a:prstGeom>
              <a:solidFill>
                <a:srgbClr val="CCE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540967" y="3968909"/>
                <a:ext cx="2027424" cy="480428"/>
              </a:xfrm>
              <a:prstGeom prst="rect">
                <a:avLst/>
              </a:prstGeom>
              <a:solidFill>
                <a:srgbClr val="CCE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661532" y="3167302"/>
                <a:ext cx="1784195" cy="480428"/>
              </a:xfrm>
              <a:prstGeom prst="rect">
                <a:avLst/>
              </a:prstGeom>
              <a:solidFill>
                <a:srgbClr val="CCE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p:cNvGrpSpPr/>
            <p:nvPr/>
          </p:nvGrpSpPr>
          <p:grpSpPr>
            <a:xfrm>
              <a:off x="1674781" y="3272575"/>
              <a:ext cx="2116634" cy="928728"/>
              <a:chOff x="-1256939" y="3342529"/>
              <a:chExt cx="2116634" cy="928728"/>
            </a:xfrm>
          </p:grpSpPr>
          <p:sp>
            <p:nvSpPr>
              <p:cNvPr id="2" name="テキスト ボックス 1"/>
              <p:cNvSpPr txBox="1"/>
              <p:nvPr/>
            </p:nvSpPr>
            <p:spPr>
              <a:xfrm>
                <a:off x="-1256939" y="3347927"/>
                <a:ext cx="2116634" cy="923330"/>
              </a:xfrm>
              <a:prstGeom prst="rect">
                <a:avLst/>
              </a:prstGeom>
              <a:noFill/>
            </p:spPr>
            <p:txBody>
              <a:bodyPr wrap="square" rtlCol="0">
                <a:spAutoFit/>
              </a:bodyPr>
              <a:lstStyle/>
              <a:p>
                <a:r>
                  <a:rPr kumimoji="1" lang="ja-JP" altLang="en-US" dirty="0" smtClean="0">
                    <a:ln w="114300">
                      <a:solidFill>
                        <a:srgbClr val="00ADEF"/>
                      </a:solidFill>
                    </a:ln>
                    <a:solidFill>
                      <a:schemeClr val="accent2">
                        <a:lumMod val="50000"/>
                      </a:schemeClr>
                    </a:solidFill>
                  </a:rPr>
                  <a:t>公的保障・</a:t>
                </a:r>
                <a:endParaRPr kumimoji="1" lang="en-US" altLang="ja-JP" dirty="0" smtClean="0">
                  <a:ln w="114300">
                    <a:solidFill>
                      <a:srgbClr val="00ADEF"/>
                    </a:solidFill>
                  </a:ln>
                  <a:solidFill>
                    <a:schemeClr val="accent2">
                      <a:lumMod val="50000"/>
                    </a:schemeClr>
                  </a:solidFill>
                </a:endParaRPr>
              </a:p>
              <a:p>
                <a:r>
                  <a:rPr kumimoji="1" lang="ja-JP" altLang="en-US" dirty="0" smtClean="0">
                    <a:ln w="114300">
                      <a:solidFill>
                        <a:srgbClr val="00ADEF"/>
                      </a:solidFill>
                    </a:ln>
                    <a:solidFill>
                      <a:schemeClr val="accent2">
                        <a:lumMod val="50000"/>
                      </a:schemeClr>
                    </a:solidFill>
                  </a:rPr>
                  <a:t>職域保障を知って考えましょう</a:t>
                </a:r>
                <a:endParaRPr kumimoji="1" lang="ja-JP" altLang="en-US" dirty="0">
                  <a:ln w="114300">
                    <a:solidFill>
                      <a:srgbClr val="00ADEF"/>
                    </a:solidFill>
                  </a:ln>
                  <a:solidFill>
                    <a:schemeClr val="accent2">
                      <a:lumMod val="50000"/>
                    </a:schemeClr>
                  </a:solidFill>
                </a:endParaRPr>
              </a:p>
            </p:txBody>
          </p:sp>
          <p:sp>
            <p:nvSpPr>
              <p:cNvPr id="19" name="テキスト ボックス 18"/>
              <p:cNvSpPr txBox="1"/>
              <p:nvPr/>
            </p:nvSpPr>
            <p:spPr>
              <a:xfrm>
                <a:off x="-1256939" y="3342529"/>
                <a:ext cx="2116634" cy="923330"/>
              </a:xfrm>
              <a:prstGeom prst="rect">
                <a:avLst/>
              </a:prstGeom>
              <a:noFill/>
            </p:spPr>
            <p:txBody>
              <a:bodyPr wrap="square" rtlCol="0">
                <a:spAutoFit/>
              </a:bodyPr>
              <a:lstStyle/>
              <a:p>
                <a:r>
                  <a:rPr kumimoji="1" lang="ja-JP" altLang="en-US" dirty="0" smtClean="0">
                    <a:ln w="19050">
                      <a:solidFill>
                        <a:schemeClr val="bg1"/>
                      </a:solidFill>
                    </a:ln>
                    <a:solidFill>
                      <a:schemeClr val="bg1">
                        <a:lumMod val="95000"/>
                      </a:schemeClr>
                    </a:solidFill>
                  </a:rPr>
                  <a:t>公的保障・</a:t>
                </a:r>
                <a:endParaRPr kumimoji="1" lang="en-US" altLang="ja-JP" dirty="0" smtClean="0">
                  <a:ln w="19050">
                    <a:solidFill>
                      <a:schemeClr val="bg1"/>
                    </a:solidFill>
                  </a:ln>
                  <a:solidFill>
                    <a:schemeClr val="bg1">
                      <a:lumMod val="95000"/>
                    </a:schemeClr>
                  </a:solidFill>
                </a:endParaRPr>
              </a:p>
              <a:p>
                <a:r>
                  <a:rPr kumimoji="1" lang="ja-JP" altLang="en-US" dirty="0" smtClean="0">
                    <a:ln w="19050">
                      <a:solidFill>
                        <a:schemeClr val="bg1"/>
                      </a:solidFill>
                    </a:ln>
                    <a:solidFill>
                      <a:schemeClr val="bg1">
                        <a:lumMod val="95000"/>
                      </a:schemeClr>
                    </a:solidFill>
                  </a:rPr>
                  <a:t>職域保障を知って考えましょう</a:t>
                </a:r>
                <a:endParaRPr kumimoji="1" lang="ja-JP" altLang="en-US" dirty="0">
                  <a:ln w="19050">
                    <a:solidFill>
                      <a:schemeClr val="bg1"/>
                    </a:solidFill>
                  </a:ln>
                  <a:solidFill>
                    <a:schemeClr val="bg1">
                      <a:lumMod val="95000"/>
                    </a:schemeClr>
                  </a:solidFill>
                </a:endParaRPr>
              </a:p>
            </p:txBody>
          </p:sp>
        </p:grpSp>
      </p:grpSp>
      <p:sp>
        <p:nvSpPr>
          <p:cNvPr id="20" name="タイトル 1"/>
          <p:cNvSpPr txBox="1">
            <a:spLocks/>
          </p:cNvSpPr>
          <p:nvPr/>
        </p:nvSpPr>
        <p:spPr>
          <a:xfrm>
            <a:off x="445804" y="242850"/>
            <a:ext cx="11385640"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ea typeface="+mn-ea"/>
              </a:rPr>
              <a:t>Ⅰ</a:t>
            </a:r>
            <a:r>
              <a:rPr lang="ja-JP" altLang="en-US" sz="4800" b="1" u="sng" dirty="0" err="1" smtClean="0">
                <a:solidFill>
                  <a:srgbClr val="002060"/>
                </a:solidFill>
              </a:rPr>
              <a:t>．</a:t>
            </a:r>
            <a:r>
              <a:rPr lang="ja-JP" altLang="en-US" sz="4800" b="1" u="sng" dirty="0" smtClean="0">
                <a:solidFill>
                  <a:srgbClr val="002060"/>
                </a:solidFill>
              </a:rPr>
              <a:t>賃金（給与）・</a:t>
            </a:r>
            <a:r>
              <a:rPr lang="ja-JP" altLang="en-US" sz="4800" b="1" u="sng" dirty="0">
                <a:solidFill>
                  <a:srgbClr val="002060"/>
                </a:solidFill>
              </a:rPr>
              <a:t>貯蓄・保障について</a:t>
            </a:r>
          </a:p>
        </p:txBody>
      </p:sp>
    </p:spTree>
    <p:extLst>
      <p:ext uri="{BB962C8B-B14F-4D97-AF65-F5344CB8AC3E}">
        <p14:creationId xmlns:p14="http://schemas.microsoft.com/office/powerpoint/2010/main" val="344900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8095785" y="2487411"/>
            <a:ext cx="3847171" cy="2497187"/>
          </a:xfrm>
          <a:prstGeom prst="roundRect">
            <a:avLst/>
          </a:prstGeom>
          <a:solidFill>
            <a:schemeClr val="bg1"/>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角丸四角形 11"/>
          <p:cNvSpPr/>
          <p:nvPr/>
        </p:nvSpPr>
        <p:spPr>
          <a:xfrm>
            <a:off x="716476" y="1616932"/>
            <a:ext cx="8962783" cy="25647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6264" y="1207232"/>
            <a:ext cx="10769130" cy="769441"/>
          </a:xfrm>
          <a:prstGeom prst="rect">
            <a:avLst/>
          </a:prstGeom>
          <a:noFill/>
        </p:spPr>
        <p:txBody>
          <a:bodyPr wrap="square" rtlCol="0">
            <a:spAutoFit/>
          </a:bodyPr>
          <a:lstStyle/>
          <a:p>
            <a:r>
              <a:rPr lang="ja-JP" altLang="en-US" sz="4400" b="1" dirty="0">
                <a:solidFill>
                  <a:srgbClr val="002060"/>
                </a:solidFill>
              </a:rPr>
              <a:t>６．死亡</a:t>
            </a:r>
            <a:r>
              <a:rPr lang="ja-JP" altLang="en-US" sz="4400" b="1" dirty="0" smtClean="0">
                <a:solidFill>
                  <a:srgbClr val="002060"/>
                </a:solidFill>
              </a:rPr>
              <a:t>保障と医療保障について③</a:t>
            </a:r>
            <a:endParaRPr lang="en-US" altLang="ja-JP" sz="4400" b="1" dirty="0">
              <a:solidFill>
                <a:srgbClr val="002060"/>
              </a:solidFill>
            </a:endParaRPr>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8</a:t>
            </a:r>
            <a:endParaRPr lang="ja-JP" altLang="en-US" sz="2000" dirty="0">
              <a:solidFill>
                <a:schemeClr val="bg1"/>
              </a:solidFill>
              <a:latin typeface="+mn-ea"/>
            </a:endParaRPr>
          </a:p>
        </p:txBody>
      </p:sp>
      <p:sp>
        <p:nvSpPr>
          <p:cNvPr id="16" name="テキスト ボックス 15"/>
          <p:cNvSpPr txBox="1"/>
          <p:nvPr/>
        </p:nvSpPr>
        <p:spPr>
          <a:xfrm>
            <a:off x="755426" y="5606858"/>
            <a:ext cx="10637774" cy="954107"/>
          </a:xfrm>
          <a:prstGeom prst="rect">
            <a:avLst/>
          </a:prstGeom>
          <a:solidFill>
            <a:schemeClr val="accent5"/>
          </a:solidFill>
        </p:spPr>
        <p:txBody>
          <a:bodyPr wrap="square" rtlCol="0">
            <a:spAutoFit/>
          </a:bodyPr>
          <a:lstStyle/>
          <a:p>
            <a:pPr algn="ctr"/>
            <a:r>
              <a:rPr lang="ja-JP" altLang="en-US" sz="2800" b="1" dirty="0" smtClean="0">
                <a:solidFill>
                  <a:srgbClr val="C00000"/>
                </a:solidFill>
                <a:latin typeface="+mn-ea"/>
              </a:rPr>
              <a:t>毎年の掛金の見直しは手取り額の向上に直結</a:t>
            </a:r>
            <a:endParaRPr lang="en-US" altLang="ja-JP" sz="2800" b="1" dirty="0" smtClean="0">
              <a:solidFill>
                <a:srgbClr val="C00000"/>
              </a:solidFill>
              <a:latin typeface="+mn-ea"/>
            </a:endParaRPr>
          </a:p>
          <a:p>
            <a:pPr algn="ctr"/>
            <a:r>
              <a:rPr lang="ja-JP" altLang="en-US" sz="2800" b="1" dirty="0">
                <a:solidFill>
                  <a:srgbClr val="C00000"/>
                </a:solidFill>
                <a:latin typeface="+mn-ea"/>
              </a:rPr>
              <a:t>自身</a:t>
            </a:r>
            <a:r>
              <a:rPr lang="ja-JP" altLang="en-US" sz="2800" b="1" dirty="0" smtClean="0">
                <a:solidFill>
                  <a:srgbClr val="C00000"/>
                </a:solidFill>
                <a:latin typeface="+mn-ea"/>
              </a:rPr>
              <a:t>で死亡保障を備えることは不可欠</a:t>
            </a:r>
            <a:endParaRPr lang="ja-JP" altLang="en-US" sz="2800" b="1" dirty="0">
              <a:solidFill>
                <a:srgbClr val="C00000"/>
              </a:solidFill>
              <a:latin typeface="+mn-ea"/>
            </a:endParaRPr>
          </a:p>
        </p:txBody>
      </p:sp>
      <p:sp>
        <p:nvSpPr>
          <p:cNvPr id="4" name="右矢印 3"/>
          <p:cNvSpPr/>
          <p:nvPr/>
        </p:nvSpPr>
        <p:spPr>
          <a:xfrm>
            <a:off x="7334559" y="3522993"/>
            <a:ext cx="602166" cy="440027"/>
          </a:xfrm>
          <a:prstGeom prst="rightArrow">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190260" y="2632375"/>
            <a:ext cx="3702205" cy="2246769"/>
          </a:xfrm>
          <a:prstGeom prst="rect">
            <a:avLst/>
          </a:prstGeom>
          <a:noFill/>
        </p:spPr>
        <p:txBody>
          <a:bodyPr wrap="square" rtlCol="0">
            <a:spAutoFit/>
          </a:bodyPr>
          <a:lstStyle/>
          <a:p>
            <a:r>
              <a:rPr kumimoji="1" lang="ja-JP" altLang="en-US" sz="2000" b="1" dirty="0" smtClean="0">
                <a:solidFill>
                  <a:srgbClr val="002060"/>
                </a:solidFill>
              </a:rPr>
              <a:t>・年齢</a:t>
            </a:r>
            <a:r>
              <a:rPr lang="ja-JP" altLang="en-US" sz="2000" b="1" dirty="0">
                <a:solidFill>
                  <a:srgbClr val="002060"/>
                </a:solidFill>
              </a:rPr>
              <a:t>や</a:t>
            </a:r>
            <a:r>
              <a:rPr kumimoji="1" lang="ja-JP" altLang="en-US" sz="2000" b="1" dirty="0" smtClean="0">
                <a:solidFill>
                  <a:srgbClr val="002060"/>
                </a:solidFill>
              </a:rPr>
              <a:t>家族の人数などで</a:t>
            </a:r>
            <a:endParaRPr kumimoji="1" lang="en-US" altLang="ja-JP" sz="2000" b="1" dirty="0" smtClean="0">
              <a:solidFill>
                <a:srgbClr val="002060"/>
              </a:solidFill>
            </a:endParaRPr>
          </a:p>
          <a:p>
            <a:r>
              <a:rPr kumimoji="1" lang="ja-JP" altLang="en-US" sz="2000" b="1" dirty="0" smtClean="0">
                <a:solidFill>
                  <a:srgbClr val="002060"/>
                </a:solidFill>
              </a:rPr>
              <a:t>必要な保障額は変わっていく。</a:t>
            </a:r>
            <a:r>
              <a:rPr kumimoji="1" lang="ja-JP" altLang="en-US" sz="2000" b="1" dirty="0" smtClean="0">
                <a:solidFill>
                  <a:srgbClr val="C00000"/>
                </a:solidFill>
              </a:rPr>
              <a:t>変化があれば見直しが必要。</a:t>
            </a:r>
            <a:endParaRPr kumimoji="1" lang="en-US" altLang="ja-JP" sz="2000" b="1" dirty="0" smtClean="0">
              <a:solidFill>
                <a:srgbClr val="C00000"/>
              </a:solidFill>
            </a:endParaRPr>
          </a:p>
          <a:p>
            <a:endParaRPr lang="en-US" altLang="ja-JP" sz="2000" b="1" dirty="0">
              <a:solidFill>
                <a:srgbClr val="C00000"/>
              </a:solidFill>
            </a:endParaRPr>
          </a:p>
          <a:p>
            <a:r>
              <a:rPr kumimoji="1" lang="ja-JP" altLang="en-US" sz="2000" b="1" dirty="0" smtClean="0">
                <a:solidFill>
                  <a:srgbClr val="002060"/>
                </a:solidFill>
              </a:rPr>
              <a:t>・</a:t>
            </a:r>
            <a:r>
              <a:rPr lang="ja-JP" altLang="en-US" sz="2000" b="1" dirty="0">
                <a:solidFill>
                  <a:srgbClr val="002060"/>
                </a:solidFill>
              </a:rPr>
              <a:t>万が一の時に葬儀代や</a:t>
            </a:r>
            <a:r>
              <a:rPr lang="ja-JP" altLang="en-US" sz="2000" b="1" dirty="0" smtClean="0">
                <a:solidFill>
                  <a:srgbClr val="002060"/>
                </a:solidFill>
              </a:rPr>
              <a:t>お墓代</a:t>
            </a:r>
            <a:r>
              <a:rPr lang="ja-JP" altLang="en-US" sz="2000" b="1" dirty="0">
                <a:solidFill>
                  <a:srgbClr val="002060"/>
                </a:solidFill>
              </a:rPr>
              <a:t>で</a:t>
            </a:r>
            <a:r>
              <a:rPr lang="ja-JP" altLang="en-US" sz="2000" b="1" dirty="0">
                <a:solidFill>
                  <a:srgbClr val="C00000"/>
                </a:solidFill>
              </a:rPr>
              <a:t>遺族に迷惑をかけないために</a:t>
            </a:r>
            <a:r>
              <a:rPr lang="ja-JP" altLang="en-US" sz="2000" b="1" dirty="0">
                <a:solidFill>
                  <a:srgbClr val="002060"/>
                </a:solidFill>
              </a:rPr>
              <a:t>遺族保障の加入は</a:t>
            </a:r>
            <a:r>
              <a:rPr lang="ja-JP" altLang="en-US" sz="2000" b="1" dirty="0" smtClean="0">
                <a:solidFill>
                  <a:srgbClr val="002060"/>
                </a:solidFill>
              </a:rPr>
              <a:t>必要。</a:t>
            </a:r>
            <a:endParaRPr lang="ja-JP" altLang="en-US" sz="2000" b="1" dirty="0">
              <a:solidFill>
                <a:srgbClr val="C00000"/>
              </a:solidFill>
            </a:endParaRPr>
          </a:p>
        </p:txBody>
      </p:sp>
      <p:grpSp>
        <p:nvGrpSpPr>
          <p:cNvPr id="11" name="グループ化 10"/>
          <p:cNvGrpSpPr/>
          <p:nvPr/>
        </p:nvGrpSpPr>
        <p:grpSpPr>
          <a:xfrm>
            <a:off x="869799" y="2088184"/>
            <a:ext cx="6211225" cy="3164043"/>
            <a:chOff x="869799" y="2244298"/>
            <a:chExt cx="6211225" cy="3164043"/>
          </a:xfrm>
        </p:grpSpPr>
        <p:grpSp>
          <p:nvGrpSpPr>
            <p:cNvPr id="3" name="グループ化 2"/>
            <p:cNvGrpSpPr/>
            <p:nvPr/>
          </p:nvGrpSpPr>
          <p:grpSpPr>
            <a:xfrm>
              <a:off x="869799" y="2244298"/>
              <a:ext cx="6211225" cy="3164043"/>
              <a:chOff x="2007220" y="2244298"/>
              <a:chExt cx="6813395" cy="3259298"/>
            </a:xfrm>
          </p:grpSpPr>
          <p:pic>
            <p:nvPicPr>
              <p:cNvPr id="17" name="図 16"/>
              <p:cNvPicPr/>
              <p:nvPr/>
            </p:nvPicPr>
            <p:blipFill>
              <a:blip r:embed="rId3" cstate="print">
                <a:extLst>
                  <a:ext uri="{28A0092B-C50C-407E-A947-70E740481C1C}">
                    <a14:useLocalDpi xmlns:a14="http://schemas.microsoft.com/office/drawing/2010/main" val="0"/>
                  </a:ext>
                </a:extLst>
              </a:blip>
              <a:stretch>
                <a:fillRect/>
              </a:stretch>
            </p:blipFill>
            <p:spPr>
              <a:xfrm>
                <a:off x="2007220" y="2244298"/>
                <a:ext cx="6813395" cy="3259298"/>
              </a:xfrm>
              <a:prstGeom prst="rect">
                <a:avLst/>
              </a:prstGeom>
            </p:spPr>
          </p:pic>
          <p:sp>
            <p:nvSpPr>
              <p:cNvPr id="2" name="角丸四角形 1"/>
              <p:cNvSpPr/>
              <p:nvPr/>
            </p:nvSpPr>
            <p:spPr>
              <a:xfrm>
                <a:off x="7810965" y="4645723"/>
                <a:ext cx="858644" cy="4683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C00000"/>
                    </a:solidFill>
                  </a:rPr>
                  <a:t>じちろう</a:t>
                </a:r>
                <a:endParaRPr lang="en-US" altLang="ja-JP" sz="800" b="1" dirty="0" smtClean="0">
                  <a:solidFill>
                    <a:srgbClr val="C00000"/>
                  </a:solidFill>
                </a:endParaRPr>
              </a:p>
              <a:p>
                <a:pPr algn="ctr"/>
                <a:r>
                  <a:rPr lang="ja-JP" altLang="en-US" sz="800" b="1" dirty="0" smtClean="0">
                    <a:solidFill>
                      <a:srgbClr val="C00000"/>
                    </a:solidFill>
                  </a:rPr>
                  <a:t>退職者団体生命共</a:t>
                </a:r>
                <a:r>
                  <a:rPr lang="ja-JP" altLang="en-US" sz="900" b="1" dirty="0" smtClean="0">
                    <a:solidFill>
                      <a:srgbClr val="C00000"/>
                    </a:solidFill>
                  </a:rPr>
                  <a:t>済</a:t>
                </a:r>
                <a:endParaRPr kumimoji="1" lang="ja-JP" altLang="en-US" sz="900" b="1" dirty="0">
                  <a:solidFill>
                    <a:srgbClr val="C00000"/>
                  </a:solidFill>
                </a:endParaRPr>
              </a:p>
            </p:txBody>
          </p:sp>
        </p:grpSp>
        <p:sp>
          <p:nvSpPr>
            <p:cNvPr id="8" name="テキスト ボックス 7"/>
            <p:cNvSpPr txBox="1"/>
            <p:nvPr/>
          </p:nvSpPr>
          <p:spPr>
            <a:xfrm>
              <a:off x="1002728" y="4830149"/>
              <a:ext cx="4904344" cy="215444"/>
            </a:xfrm>
            <a:prstGeom prst="rect">
              <a:avLst/>
            </a:prstGeom>
            <a:solidFill>
              <a:srgbClr val="D6EDFA"/>
            </a:solidFill>
            <a:ln>
              <a:noFill/>
            </a:ln>
          </p:spPr>
          <p:txBody>
            <a:bodyPr wrap="square" rtlCol="0">
              <a:spAutoFit/>
            </a:bodyPr>
            <a:lstStyle/>
            <a:p>
              <a:pPr algn="ctr"/>
              <a:r>
                <a:rPr lang="ja-JP" altLang="en-US" sz="800" b="1" dirty="0" smtClean="0">
                  <a:solidFill>
                    <a:srgbClr val="C00000"/>
                  </a:solidFill>
                </a:rPr>
                <a:t>［</a:t>
              </a:r>
              <a:r>
                <a:rPr kumimoji="1" lang="ja-JP" altLang="en-US" sz="800" b="1" dirty="0" smtClean="0">
                  <a:solidFill>
                    <a:srgbClr val="C00000"/>
                  </a:solidFill>
                </a:rPr>
                <a:t>団体生命共済</a:t>
              </a:r>
              <a:r>
                <a:rPr lang="ja-JP" altLang="en-US" sz="800" b="1" dirty="0" smtClean="0">
                  <a:solidFill>
                    <a:srgbClr val="C00000"/>
                  </a:solidFill>
                </a:rPr>
                <a:t>］</a:t>
              </a:r>
              <a:r>
                <a:rPr lang="ja-JP" altLang="en-US" sz="800" b="1" dirty="0" smtClean="0">
                  <a:solidFill>
                    <a:srgbClr val="00ADEF"/>
                  </a:solidFill>
                </a:rPr>
                <a:t>死亡保障額の目安</a:t>
              </a:r>
              <a:endParaRPr kumimoji="1" lang="ja-JP" altLang="en-US" sz="800" b="1" dirty="0">
                <a:solidFill>
                  <a:srgbClr val="00ADEF"/>
                </a:solidFill>
              </a:endParaRPr>
            </a:p>
          </p:txBody>
        </p:sp>
      </p:grpSp>
      <p:sp>
        <p:nvSpPr>
          <p:cNvPr id="18" name="タイトル 1"/>
          <p:cNvSpPr txBox="1">
            <a:spLocks/>
          </p:cNvSpPr>
          <p:nvPr/>
        </p:nvSpPr>
        <p:spPr>
          <a:xfrm>
            <a:off x="445804" y="242850"/>
            <a:ext cx="11385640"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ea typeface="+mn-ea"/>
              </a:rPr>
              <a:t>Ⅰ</a:t>
            </a:r>
            <a:r>
              <a:rPr lang="ja-JP" altLang="en-US" sz="4800" b="1" u="sng" dirty="0" err="1" smtClean="0">
                <a:solidFill>
                  <a:srgbClr val="002060"/>
                </a:solidFill>
              </a:rPr>
              <a:t>．</a:t>
            </a:r>
            <a:r>
              <a:rPr lang="ja-JP" altLang="en-US" sz="4800" b="1" u="sng" dirty="0" smtClean="0">
                <a:solidFill>
                  <a:srgbClr val="002060"/>
                </a:solidFill>
              </a:rPr>
              <a:t>賃金（給与）・</a:t>
            </a:r>
            <a:r>
              <a:rPr lang="ja-JP" altLang="en-US" sz="4800" b="1" u="sng" dirty="0">
                <a:solidFill>
                  <a:srgbClr val="002060"/>
                </a:solidFill>
              </a:rPr>
              <a:t>貯蓄・保障について</a:t>
            </a:r>
          </a:p>
        </p:txBody>
      </p:sp>
    </p:spTree>
    <p:extLst>
      <p:ext uri="{BB962C8B-B14F-4D97-AF65-F5344CB8AC3E}">
        <p14:creationId xmlns:p14="http://schemas.microsoft.com/office/powerpoint/2010/main" val="235565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716476" y="1605781"/>
            <a:ext cx="8962783" cy="25647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16264" y="1196081"/>
            <a:ext cx="10769130" cy="769441"/>
          </a:xfrm>
          <a:prstGeom prst="rect">
            <a:avLst/>
          </a:prstGeom>
          <a:noFill/>
        </p:spPr>
        <p:txBody>
          <a:bodyPr wrap="square" rtlCol="0">
            <a:spAutoFit/>
          </a:bodyPr>
          <a:lstStyle/>
          <a:p>
            <a:r>
              <a:rPr lang="ja-JP" altLang="en-US" sz="4400" b="1" dirty="0">
                <a:solidFill>
                  <a:srgbClr val="002060"/>
                </a:solidFill>
              </a:rPr>
              <a:t>７</a:t>
            </a:r>
            <a:r>
              <a:rPr lang="ja-JP" altLang="en-US" sz="4400" b="1" dirty="0" smtClean="0">
                <a:solidFill>
                  <a:srgbClr val="002060"/>
                </a:solidFill>
              </a:rPr>
              <a:t>．</a:t>
            </a:r>
            <a:r>
              <a:rPr lang="ja-JP" altLang="en-US" sz="4400" b="1" dirty="0">
                <a:solidFill>
                  <a:srgbClr val="002060"/>
                </a:solidFill>
              </a:rPr>
              <a:t>死亡</a:t>
            </a:r>
            <a:r>
              <a:rPr lang="ja-JP" altLang="en-US" sz="4400" b="1" dirty="0" smtClean="0">
                <a:solidFill>
                  <a:srgbClr val="002060"/>
                </a:solidFill>
              </a:rPr>
              <a:t>保障と医療保障について④</a:t>
            </a:r>
            <a:endParaRPr lang="en-US" altLang="ja-JP" sz="4400" b="1" dirty="0">
              <a:solidFill>
                <a:srgbClr val="002060"/>
              </a:solidFill>
            </a:endParaRPr>
          </a:p>
        </p:txBody>
      </p:sp>
      <p:sp>
        <p:nvSpPr>
          <p:cNvPr id="9" name="スライド番号プレースホルダー 5"/>
          <p:cNvSpPr txBox="1">
            <a:spLocks/>
          </p:cNvSpPr>
          <p:nvPr/>
        </p:nvSpPr>
        <p:spPr>
          <a:xfrm>
            <a:off x="11508661" y="6492875"/>
            <a:ext cx="683339"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accent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2000" dirty="0" smtClean="0">
                <a:solidFill>
                  <a:schemeClr val="bg1"/>
                </a:solidFill>
                <a:latin typeface="+mn-ea"/>
              </a:rPr>
              <a:t>9</a:t>
            </a:r>
            <a:endParaRPr lang="ja-JP" altLang="en-US" sz="2000" dirty="0">
              <a:solidFill>
                <a:schemeClr val="bg1"/>
              </a:solidFill>
              <a:latin typeface="+mn-ea"/>
            </a:endParaRPr>
          </a:p>
        </p:txBody>
      </p:sp>
      <p:sp>
        <p:nvSpPr>
          <p:cNvPr id="16" name="テキスト ボックス 15"/>
          <p:cNvSpPr txBox="1"/>
          <p:nvPr/>
        </p:nvSpPr>
        <p:spPr>
          <a:xfrm>
            <a:off x="755426" y="5606858"/>
            <a:ext cx="10637774" cy="954107"/>
          </a:xfrm>
          <a:prstGeom prst="rect">
            <a:avLst/>
          </a:prstGeom>
          <a:solidFill>
            <a:schemeClr val="accent5"/>
          </a:solidFill>
        </p:spPr>
        <p:txBody>
          <a:bodyPr wrap="square" rtlCol="0">
            <a:spAutoFit/>
          </a:bodyPr>
          <a:lstStyle/>
          <a:p>
            <a:pPr algn="ctr"/>
            <a:r>
              <a:rPr lang="ja-JP" altLang="en-US" sz="2800" b="1" dirty="0" smtClean="0">
                <a:solidFill>
                  <a:srgbClr val="C00000"/>
                </a:solidFill>
                <a:latin typeface="+mn-ea"/>
              </a:rPr>
              <a:t>安心してケガや病気の治療に専念できるために</a:t>
            </a:r>
            <a:endParaRPr lang="en-US" altLang="ja-JP" sz="2800" b="1" dirty="0" smtClean="0">
              <a:solidFill>
                <a:srgbClr val="C00000"/>
              </a:solidFill>
              <a:latin typeface="+mn-ea"/>
            </a:endParaRPr>
          </a:p>
          <a:p>
            <a:pPr algn="ctr"/>
            <a:r>
              <a:rPr lang="ja-JP" altLang="en-US" sz="2800" b="1" dirty="0" smtClean="0">
                <a:solidFill>
                  <a:srgbClr val="C00000"/>
                </a:solidFill>
                <a:latin typeface="+mn-ea"/>
              </a:rPr>
              <a:t>医療保障</a:t>
            </a:r>
            <a:r>
              <a:rPr lang="ja-JP" altLang="en-US" sz="2800" b="1" dirty="0">
                <a:solidFill>
                  <a:srgbClr val="C00000"/>
                </a:solidFill>
                <a:latin typeface="+mn-ea"/>
              </a:rPr>
              <a:t>の</a:t>
            </a:r>
            <a:r>
              <a:rPr lang="ja-JP" altLang="en-US" sz="2800" b="1" dirty="0" smtClean="0">
                <a:solidFill>
                  <a:srgbClr val="C00000"/>
                </a:solidFill>
                <a:latin typeface="+mn-ea"/>
              </a:rPr>
              <a:t>加入は不可欠</a:t>
            </a:r>
            <a:endParaRPr lang="ja-JP" altLang="en-US" sz="2800" b="1" dirty="0">
              <a:solidFill>
                <a:srgbClr val="C00000"/>
              </a:solidFill>
              <a:latin typeface="+mn-ea"/>
            </a:endParaRPr>
          </a:p>
        </p:txBody>
      </p:sp>
      <p:sp>
        <p:nvSpPr>
          <p:cNvPr id="18" name="タイトル 1"/>
          <p:cNvSpPr txBox="1">
            <a:spLocks/>
          </p:cNvSpPr>
          <p:nvPr/>
        </p:nvSpPr>
        <p:spPr>
          <a:xfrm>
            <a:off x="445804" y="242850"/>
            <a:ext cx="11385640" cy="1032041"/>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4800" b="1" u="sng" dirty="0" smtClean="0">
                <a:solidFill>
                  <a:srgbClr val="002060"/>
                </a:solidFill>
                <a:latin typeface="+mn-ea"/>
                <a:ea typeface="+mn-ea"/>
              </a:rPr>
              <a:t>Ⅰ</a:t>
            </a:r>
            <a:r>
              <a:rPr lang="ja-JP" altLang="en-US" sz="4800" b="1" u="sng" dirty="0" err="1" smtClean="0">
                <a:solidFill>
                  <a:srgbClr val="002060"/>
                </a:solidFill>
              </a:rPr>
              <a:t>．</a:t>
            </a:r>
            <a:r>
              <a:rPr lang="ja-JP" altLang="en-US" sz="4800" b="1" u="sng" dirty="0" smtClean="0">
                <a:solidFill>
                  <a:srgbClr val="002060"/>
                </a:solidFill>
              </a:rPr>
              <a:t>賃金（給与）・</a:t>
            </a:r>
            <a:r>
              <a:rPr lang="ja-JP" altLang="en-US" sz="4800" b="1" u="sng" dirty="0">
                <a:solidFill>
                  <a:srgbClr val="002060"/>
                </a:solidFill>
              </a:rPr>
              <a:t>貯蓄・保障について</a:t>
            </a:r>
          </a:p>
        </p:txBody>
      </p:sp>
      <p:sp>
        <p:nvSpPr>
          <p:cNvPr id="15" name="正方形/長方形 14"/>
          <p:cNvSpPr/>
          <p:nvPr/>
        </p:nvSpPr>
        <p:spPr>
          <a:xfrm>
            <a:off x="709933" y="1911860"/>
            <a:ext cx="10597773" cy="738664"/>
          </a:xfrm>
          <a:prstGeom prst="rect">
            <a:avLst/>
          </a:prstGeom>
        </p:spPr>
        <p:txBody>
          <a:bodyPr wrap="none">
            <a:spAutoFit/>
          </a:bodyPr>
          <a:lstStyle/>
          <a:p>
            <a:pPr algn="ctr">
              <a:lnSpc>
                <a:spcPct val="150000"/>
              </a:lnSpc>
            </a:pPr>
            <a:r>
              <a:rPr lang="ja-JP" altLang="en-US" sz="2800" b="1" dirty="0" smtClean="0">
                <a:solidFill>
                  <a:srgbClr val="002060"/>
                </a:solidFill>
                <a:latin typeface="+mn-ea"/>
              </a:rPr>
              <a:t>入院した場合の</a:t>
            </a:r>
            <a:r>
              <a:rPr lang="ja-JP" altLang="en-US" sz="2800" b="1" dirty="0" smtClean="0">
                <a:solidFill>
                  <a:srgbClr val="C00000"/>
                </a:solidFill>
                <a:latin typeface="+mn-ea"/>
              </a:rPr>
              <a:t>「</a:t>
            </a:r>
            <a:r>
              <a:rPr lang="ja-JP" altLang="en-US" sz="2800" b="1" dirty="0">
                <a:solidFill>
                  <a:srgbClr val="C00000"/>
                </a:solidFill>
                <a:latin typeface="+mn-ea"/>
              </a:rPr>
              <a:t>治療費以外にかかるお金</a:t>
            </a:r>
            <a:r>
              <a:rPr lang="ja-JP" altLang="en-US" sz="2800" b="1" dirty="0" smtClean="0">
                <a:solidFill>
                  <a:srgbClr val="C00000"/>
                </a:solidFill>
                <a:latin typeface="+mn-ea"/>
              </a:rPr>
              <a:t>」</a:t>
            </a:r>
            <a:r>
              <a:rPr lang="ja-JP" altLang="en-US" sz="2800" b="1" dirty="0" smtClean="0">
                <a:solidFill>
                  <a:srgbClr val="002060"/>
                </a:solidFill>
                <a:latin typeface="+mn-ea"/>
              </a:rPr>
              <a:t>を</a:t>
            </a:r>
            <a:r>
              <a:rPr lang="ja-JP" altLang="en-US" sz="2800" b="1" dirty="0">
                <a:solidFill>
                  <a:srgbClr val="002060"/>
                </a:solidFill>
                <a:latin typeface="+mn-ea"/>
              </a:rPr>
              <a:t>考えてみましょう</a:t>
            </a:r>
          </a:p>
        </p:txBody>
      </p:sp>
      <p:sp>
        <p:nvSpPr>
          <p:cNvPr id="22" name="テキスト ボックス 21"/>
          <p:cNvSpPr txBox="1"/>
          <p:nvPr/>
        </p:nvSpPr>
        <p:spPr>
          <a:xfrm>
            <a:off x="755426" y="2628348"/>
            <a:ext cx="5784377" cy="2731517"/>
          </a:xfrm>
          <a:prstGeom prst="rect">
            <a:avLst/>
          </a:prstGeom>
          <a:solidFill>
            <a:schemeClr val="accent6">
              <a:lumMod val="20000"/>
              <a:lumOff val="80000"/>
            </a:schemeClr>
          </a:solidFill>
          <a:ln>
            <a:solidFill>
              <a:srgbClr val="003300"/>
            </a:solidFill>
          </a:ln>
        </p:spPr>
        <p:txBody>
          <a:bodyPr wrap="square" rtlCol="0">
            <a:spAutoFit/>
          </a:bodyPr>
          <a:lstStyle/>
          <a:p>
            <a:r>
              <a:rPr lang="ja-JP" altLang="en-US" b="1" dirty="0" smtClean="0">
                <a:solidFill>
                  <a:schemeClr val="tx1">
                    <a:lumMod val="65000"/>
                    <a:lumOff val="35000"/>
                  </a:schemeClr>
                </a:solidFill>
                <a:latin typeface="+mn-ea"/>
              </a:rPr>
              <a:t>共済短期・健康</a:t>
            </a:r>
            <a:r>
              <a:rPr kumimoji="1" lang="ja-JP" altLang="en-US" b="1" dirty="0" smtClean="0">
                <a:solidFill>
                  <a:schemeClr val="tx1">
                    <a:lumMod val="65000"/>
                    <a:lumOff val="35000"/>
                  </a:schemeClr>
                </a:solidFill>
                <a:latin typeface="+mn-ea"/>
              </a:rPr>
              <a:t>保険対象とならない費用</a:t>
            </a:r>
            <a:r>
              <a:rPr kumimoji="1" lang="ja-JP" altLang="en-US" b="1" dirty="0">
                <a:solidFill>
                  <a:schemeClr val="tx1">
                    <a:lumMod val="65000"/>
                    <a:lumOff val="35000"/>
                  </a:schemeClr>
                </a:solidFill>
                <a:latin typeface="+mn-ea"/>
              </a:rPr>
              <a:t>に</a:t>
            </a:r>
            <a:r>
              <a:rPr kumimoji="1" lang="ja-JP" altLang="en-US" b="1" dirty="0" smtClean="0">
                <a:solidFill>
                  <a:schemeClr val="tx1">
                    <a:lumMod val="65000"/>
                    <a:lumOff val="35000"/>
                  </a:schemeClr>
                </a:solidFill>
                <a:latin typeface="+mn-ea"/>
              </a:rPr>
              <a:t>ついて</a:t>
            </a:r>
            <a:endParaRPr kumimoji="1" lang="en-US" altLang="ja-JP" b="1" dirty="0" smtClean="0">
              <a:solidFill>
                <a:schemeClr val="tx1">
                  <a:lumMod val="65000"/>
                  <a:lumOff val="35000"/>
                </a:schemeClr>
              </a:solidFill>
              <a:latin typeface="+mn-ea"/>
            </a:endParaRPr>
          </a:p>
          <a:p>
            <a:endParaRPr kumimoji="1" lang="en-US" altLang="ja-JP" sz="1050" dirty="0">
              <a:latin typeface="+mn-ea"/>
            </a:endParaRPr>
          </a:p>
          <a:p>
            <a:r>
              <a:rPr lang="ja-JP" altLang="en-US" sz="1050" dirty="0" smtClean="0">
                <a:latin typeface="+mn-ea"/>
              </a:rPr>
              <a:t>　</a:t>
            </a:r>
            <a:r>
              <a:rPr lang="ja-JP" altLang="en-US" sz="1100" dirty="0" smtClean="0">
                <a:latin typeface="+mn-ea"/>
              </a:rPr>
              <a:t>・</a:t>
            </a:r>
            <a:r>
              <a:rPr lang="ja-JP" altLang="en-US" sz="1100" b="1" dirty="0" smtClean="0">
                <a:solidFill>
                  <a:srgbClr val="C00000"/>
                </a:solidFill>
                <a:latin typeface="+mn-ea"/>
              </a:rPr>
              <a:t>入院</a:t>
            </a:r>
            <a:r>
              <a:rPr lang="ja-JP" altLang="en-US" sz="1100" b="1" dirty="0">
                <a:solidFill>
                  <a:srgbClr val="C00000"/>
                </a:solidFill>
                <a:latin typeface="+mn-ea"/>
              </a:rPr>
              <a:t>時の</a:t>
            </a:r>
            <a:r>
              <a:rPr lang="ja-JP" altLang="en-US" sz="1100" b="1" dirty="0" smtClean="0">
                <a:solidFill>
                  <a:srgbClr val="C00000"/>
                </a:solidFill>
                <a:latin typeface="+mn-ea"/>
              </a:rPr>
              <a:t>食事代（</a:t>
            </a:r>
            <a:r>
              <a:rPr lang="en-US" altLang="ja-JP" sz="1100" b="1" dirty="0" smtClean="0">
                <a:solidFill>
                  <a:srgbClr val="C00000"/>
                </a:solidFill>
                <a:latin typeface="+mn-ea"/>
              </a:rPr>
              <a:t>1</a:t>
            </a:r>
            <a:r>
              <a:rPr lang="ja-JP" altLang="en-US" sz="1100" b="1" dirty="0" smtClean="0">
                <a:solidFill>
                  <a:srgbClr val="C00000"/>
                </a:solidFill>
                <a:latin typeface="+mn-ea"/>
              </a:rPr>
              <a:t>日</a:t>
            </a:r>
            <a:r>
              <a:rPr lang="en-US" altLang="ja-JP" sz="1100" b="1" dirty="0" smtClean="0">
                <a:solidFill>
                  <a:srgbClr val="C00000"/>
                </a:solidFill>
                <a:latin typeface="+mn-ea"/>
              </a:rPr>
              <a:t>1,360</a:t>
            </a:r>
            <a:r>
              <a:rPr lang="ja-JP" altLang="en-US" sz="1100" b="1" dirty="0" smtClean="0">
                <a:solidFill>
                  <a:srgbClr val="C00000"/>
                </a:solidFill>
                <a:latin typeface="+mn-ea"/>
              </a:rPr>
              <a:t>円：</a:t>
            </a:r>
            <a:r>
              <a:rPr lang="en-US" altLang="ja-JP" sz="1100" b="1" dirty="0" smtClean="0">
                <a:solidFill>
                  <a:srgbClr val="C00000"/>
                </a:solidFill>
                <a:latin typeface="+mn-ea"/>
              </a:rPr>
              <a:t>1</a:t>
            </a:r>
            <a:r>
              <a:rPr lang="ja-JP" altLang="en-US" sz="1100" b="1" dirty="0" smtClean="0">
                <a:solidFill>
                  <a:srgbClr val="C00000"/>
                </a:solidFill>
                <a:latin typeface="+mn-ea"/>
              </a:rPr>
              <a:t>食</a:t>
            </a:r>
            <a:r>
              <a:rPr lang="en-US" altLang="ja-JP" sz="1100" b="1" dirty="0" smtClean="0">
                <a:solidFill>
                  <a:srgbClr val="C00000"/>
                </a:solidFill>
                <a:latin typeface="+mn-ea"/>
              </a:rPr>
              <a:t>460</a:t>
            </a:r>
            <a:r>
              <a:rPr lang="ja-JP" altLang="en-US" sz="1100" b="1" dirty="0" smtClean="0">
                <a:solidFill>
                  <a:srgbClr val="C00000"/>
                </a:solidFill>
                <a:latin typeface="+mn-ea"/>
              </a:rPr>
              <a:t>円）</a:t>
            </a:r>
            <a:endParaRPr lang="ja-JP" altLang="en-US" sz="1100" b="1" dirty="0">
              <a:solidFill>
                <a:srgbClr val="C00000"/>
              </a:solidFill>
              <a:latin typeface="+mn-ea"/>
            </a:endParaRPr>
          </a:p>
          <a:p>
            <a:r>
              <a:rPr lang="ja-JP" altLang="en-US" sz="1100" dirty="0" smtClean="0">
                <a:latin typeface="+mn-ea"/>
              </a:rPr>
              <a:t>　・</a:t>
            </a:r>
            <a:r>
              <a:rPr lang="ja-JP" altLang="en-US" sz="1100" b="1" dirty="0" smtClean="0">
                <a:solidFill>
                  <a:srgbClr val="C00000"/>
                </a:solidFill>
                <a:latin typeface="+mn-ea"/>
              </a:rPr>
              <a:t>入院</a:t>
            </a:r>
            <a:r>
              <a:rPr lang="ja-JP" altLang="en-US" sz="1100" b="1" dirty="0">
                <a:solidFill>
                  <a:srgbClr val="C00000"/>
                </a:solidFill>
                <a:latin typeface="+mn-ea"/>
              </a:rPr>
              <a:t>したことによってかかる雑費や</a:t>
            </a:r>
            <a:r>
              <a:rPr lang="ja-JP" altLang="en-US" sz="1100" b="1" dirty="0" smtClean="0">
                <a:solidFill>
                  <a:srgbClr val="C00000"/>
                </a:solidFill>
                <a:latin typeface="+mn-ea"/>
              </a:rPr>
              <a:t>日用品代（</a:t>
            </a:r>
            <a:r>
              <a:rPr lang="en-US" altLang="ja-JP" sz="1100" b="1" dirty="0" smtClean="0">
                <a:solidFill>
                  <a:srgbClr val="C00000"/>
                </a:solidFill>
                <a:latin typeface="+mn-ea"/>
              </a:rPr>
              <a:t>1</a:t>
            </a:r>
            <a:r>
              <a:rPr lang="ja-JP" altLang="en-US" sz="1100" b="1" dirty="0" smtClean="0">
                <a:solidFill>
                  <a:srgbClr val="C00000"/>
                </a:solidFill>
                <a:latin typeface="+mn-ea"/>
              </a:rPr>
              <a:t>日約</a:t>
            </a:r>
            <a:r>
              <a:rPr lang="en-US" altLang="ja-JP" sz="1100" b="1" dirty="0" smtClean="0">
                <a:solidFill>
                  <a:srgbClr val="C00000"/>
                </a:solidFill>
                <a:latin typeface="+mn-ea"/>
              </a:rPr>
              <a:t>1,000</a:t>
            </a:r>
            <a:r>
              <a:rPr lang="ja-JP" altLang="en-US" sz="1100" b="1" dirty="0" smtClean="0">
                <a:solidFill>
                  <a:srgbClr val="C00000"/>
                </a:solidFill>
                <a:latin typeface="+mn-ea"/>
              </a:rPr>
              <a:t>円～</a:t>
            </a:r>
            <a:r>
              <a:rPr lang="en-US" altLang="ja-JP" sz="1100" b="1" dirty="0" smtClean="0">
                <a:solidFill>
                  <a:srgbClr val="C00000"/>
                </a:solidFill>
                <a:latin typeface="+mn-ea"/>
              </a:rPr>
              <a:t>2,000</a:t>
            </a:r>
            <a:r>
              <a:rPr lang="ja-JP" altLang="en-US" sz="1100" b="1" dirty="0" smtClean="0">
                <a:solidFill>
                  <a:srgbClr val="C00000"/>
                </a:solidFill>
                <a:latin typeface="+mn-ea"/>
              </a:rPr>
              <a:t>円）</a:t>
            </a:r>
            <a:endParaRPr lang="ja-JP" altLang="en-US" sz="1100" b="1" dirty="0">
              <a:solidFill>
                <a:srgbClr val="C00000"/>
              </a:solidFill>
              <a:latin typeface="+mn-ea"/>
            </a:endParaRPr>
          </a:p>
          <a:p>
            <a:r>
              <a:rPr lang="ja-JP" altLang="en-US" sz="1100" dirty="0" smtClean="0">
                <a:latin typeface="+mn-ea"/>
              </a:rPr>
              <a:t>　・</a:t>
            </a:r>
            <a:r>
              <a:rPr lang="ja-JP" altLang="en-US" sz="1100" b="1" dirty="0" smtClean="0">
                <a:solidFill>
                  <a:srgbClr val="C00000"/>
                </a:solidFill>
                <a:latin typeface="+mn-ea"/>
              </a:rPr>
              <a:t>差額</a:t>
            </a:r>
            <a:r>
              <a:rPr lang="ja-JP" altLang="en-US" sz="1100" b="1" dirty="0">
                <a:solidFill>
                  <a:srgbClr val="C00000"/>
                </a:solidFill>
                <a:latin typeface="+mn-ea"/>
              </a:rPr>
              <a:t>ベッド代（病院によって異なるが</a:t>
            </a:r>
            <a:r>
              <a:rPr lang="ja-JP" altLang="en-US" sz="1100" b="1" dirty="0" smtClean="0">
                <a:solidFill>
                  <a:srgbClr val="C00000"/>
                </a:solidFill>
                <a:latin typeface="+mn-ea"/>
              </a:rPr>
              <a:t>、例①</a:t>
            </a:r>
            <a:r>
              <a:rPr lang="ja-JP" altLang="en-US" sz="1100" b="1" dirty="0">
                <a:solidFill>
                  <a:srgbClr val="C00000"/>
                </a:solidFill>
                <a:latin typeface="+mn-ea"/>
              </a:rPr>
              <a:t>個室の</a:t>
            </a:r>
            <a:r>
              <a:rPr lang="ja-JP" altLang="en-US" sz="1100" b="1" dirty="0" smtClean="0">
                <a:solidFill>
                  <a:srgbClr val="C00000"/>
                </a:solidFill>
                <a:latin typeface="+mn-ea"/>
              </a:rPr>
              <a:t>場合</a:t>
            </a:r>
            <a:r>
              <a:rPr lang="en-US" altLang="ja-JP" sz="1100" b="1" dirty="0" smtClean="0">
                <a:solidFill>
                  <a:srgbClr val="C00000"/>
                </a:solidFill>
                <a:latin typeface="+mn-ea"/>
              </a:rPr>
              <a:t>8,000</a:t>
            </a:r>
            <a:r>
              <a:rPr lang="ja-JP" altLang="en-US" sz="1100" b="1" dirty="0" smtClean="0">
                <a:solidFill>
                  <a:srgbClr val="C00000"/>
                </a:solidFill>
                <a:latin typeface="+mn-ea"/>
              </a:rPr>
              <a:t>円</a:t>
            </a:r>
            <a:r>
              <a:rPr lang="ja-JP" altLang="en-US" sz="1100" b="1" dirty="0">
                <a:solidFill>
                  <a:srgbClr val="C00000"/>
                </a:solidFill>
                <a:latin typeface="+mn-ea"/>
              </a:rPr>
              <a:t>、</a:t>
            </a:r>
            <a:r>
              <a:rPr lang="ja-JP" altLang="en-US" sz="1100" b="1" dirty="0" smtClean="0">
                <a:solidFill>
                  <a:srgbClr val="C00000"/>
                </a:solidFill>
                <a:latin typeface="+mn-ea"/>
              </a:rPr>
              <a:t>②</a:t>
            </a:r>
            <a:r>
              <a:rPr lang="en-US" altLang="ja-JP" sz="1100" b="1" dirty="0" smtClean="0">
                <a:solidFill>
                  <a:srgbClr val="C00000"/>
                </a:solidFill>
                <a:latin typeface="+mn-ea"/>
              </a:rPr>
              <a:t>2</a:t>
            </a:r>
            <a:r>
              <a:rPr lang="ja-JP" altLang="en-US" sz="1100" b="1" dirty="0" smtClean="0">
                <a:solidFill>
                  <a:srgbClr val="C00000"/>
                </a:solidFill>
                <a:latin typeface="+mn-ea"/>
              </a:rPr>
              <a:t>人</a:t>
            </a:r>
            <a:r>
              <a:rPr lang="ja-JP" altLang="en-US" sz="1100" b="1" dirty="0">
                <a:solidFill>
                  <a:srgbClr val="C00000"/>
                </a:solidFill>
                <a:latin typeface="+mn-ea"/>
              </a:rPr>
              <a:t>部屋の場合</a:t>
            </a:r>
            <a:endParaRPr lang="en-US" altLang="ja-JP" sz="1100" b="1" dirty="0">
              <a:solidFill>
                <a:srgbClr val="C00000"/>
              </a:solidFill>
              <a:latin typeface="+mn-ea"/>
            </a:endParaRPr>
          </a:p>
          <a:p>
            <a:r>
              <a:rPr lang="ja-JP" altLang="en-US" sz="1100" b="1" dirty="0">
                <a:solidFill>
                  <a:srgbClr val="C00000"/>
                </a:solidFill>
                <a:latin typeface="+mn-ea"/>
              </a:rPr>
              <a:t>　　</a:t>
            </a:r>
            <a:r>
              <a:rPr lang="en-US" altLang="ja-JP" sz="1100" b="1" dirty="0" smtClean="0">
                <a:solidFill>
                  <a:srgbClr val="C00000"/>
                </a:solidFill>
                <a:latin typeface="+mn-ea"/>
              </a:rPr>
              <a:t>3,000</a:t>
            </a:r>
            <a:r>
              <a:rPr lang="ja-JP" altLang="en-US" sz="1100" b="1" dirty="0" smtClean="0">
                <a:solidFill>
                  <a:srgbClr val="C00000"/>
                </a:solidFill>
                <a:latin typeface="+mn-ea"/>
              </a:rPr>
              <a:t>円、③</a:t>
            </a:r>
            <a:r>
              <a:rPr lang="en-US" altLang="ja-JP" sz="1100" b="1" dirty="0" smtClean="0">
                <a:solidFill>
                  <a:srgbClr val="C00000"/>
                </a:solidFill>
                <a:latin typeface="+mn-ea"/>
              </a:rPr>
              <a:t>4</a:t>
            </a:r>
            <a:r>
              <a:rPr lang="ja-JP" altLang="en-US" sz="1100" b="1" dirty="0" smtClean="0">
                <a:solidFill>
                  <a:srgbClr val="C00000"/>
                </a:solidFill>
                <a:latin typeface="+mn-ea"/>
              </a:rPr>
              <a:t>人部屋</a:t>
            </a:r>
            <a:r>
              <a:rPr lang="en-US" altLang="ja-JP" sz="1100" b="1" dirty="0" smtClean="0">
                <a:solidFill>
                  <a:srgbClr val="C00000"/>
                </a:solidFill>
                <a:latin typeface="+mn-ea"/>
              </a:rPr>
              <a:t>2,500</a:t>
            </a:r>
            <a:r>
              <a:rPr lang="ja-JP" altLang="en-US" sz="1100" b="1" dirty="0" smtClean="0">
                <a:solidFill>
                  <a:srgbClr val="C00000"/>
                </a:solidFill>
                <a:latin typeface="+mn-ea"/>
              </a:rPr>
              <a:t>円など</a:t>
            </a:r>
            <a:r>
              <a:rPr lang="ja-JP" altLang="en-US" sz="1100" b="1" dirty="0">
                <a:solidFill>
                  <a:srgbClr val="C00000"/>
                </a:solidFill>
                <a:latin typeface="+mn-ea"/>
              </a:rPr>
              <a:t>）</a:t>
            </a:r>
          </a:p>
          <a:p>
            <a:r>
              <a:rPr lang="ja-JP" altLang="en-US" sz="1100" dirty="0" smtClean="0">
                <a:latin typeface="+mn-ea"/>
              </a:rPr>
              <a:t>　</a:t>
            </a:r>
            <a:r>
              <a:rPr lang="ja-JP" altLang="en-US" sz="1100" dirty="0" smtClean="0">
                <a:solidFill>
                  <a:schemeClr val="tx1">
                    <a:lumMod val="65000"/>
                    <a:lumOff val="35000"/>
                  </a:schemeClr>
                </a:solidFill>
                <a:latin typeface="+mn-ea"/>
              </a:rPr>
              <a:t>・保険</a:t>
            </a:r>
            <a:r>
              <a:rPr lang="ja-JP" altLang="en-US" sz="1100" dirty="0">
                <a:solidFill>
                  <a:schemeClr val="tx1">
                    <a:lumMod val="65000"/>
                    <a:lumOff val="35000"/>
                  </a:schemeClr>
                </a:solidFill>
                <a:latin typeface="+mn-ea"/>
              </a:rPr>
              <a:t>適用外の治療費や手術代</a:t>
            </a:r>
          </a:p>
          <a:p>
            <a:r>
              <a:rPr lang="ja-JP" altLang="en-US" sz="1100" dirty="0" smtClean="0">
                <a:solidFill>
                  <a:schemeClr val="tx1">
                    <a:lumMod val="65000"/>
                    <a:lumOff val="35000"/>
                  </a:schemeClr>
                </a:solidFill>
                <a:latin typeface="+mn-ea"/>
              </a:rPr>
              <a:t>　・高度</a:t>
            </a:r>
            <a:r>
              <a:rPr lang="ja-JP" altLang="en-US" sz="1100" dirty="0">
                <a:solidFill>
                  <a:schemeClr val="tx1">
                    <a:lumMod val="65000"/>
                    <a:lumOff val="35000"/>
                  </a:schemeClr>
                </a:solidFill>
                <a:latin typeface="+mn-ea"/>
              </a:rPr>
              <a:t>先進医療費</a:t>
            </a:r>
          </a:p>
          <a:p>
            <a:r>
              <a:rPr lang="ja-JP" altLang="en-US" sz="1100" dirty="0" smtClean="0">
                <a:solidFill>
                  <a:schemeClr val="tx1">
                    <a:lumMod val="65000"/>
                    <a:lumOff val="35000"/>
                  </a:schemeClr>
                </a:solidFill>
                <a:latin typeface="+mn-ea"/>
              </a:rPr>
              <a:t>　・家族</a:t>
            </a:r>
            <a:r>
              <a:rPr lang="ja-JP" altLang="en-US" sz="1100" dirty="0">
                <a:solidFill>
                  <a:schemeClr val="tx1">
                    <a:lumMod val="65000"/>
                    <a:lumOff val="35000"/>
                  </a:schemeClr>
                </a:solidFill>
                <a:latin typeface="+mn-ea"/>
              </a:rPr>
              <a:t>の見舞いの交通費</a:t>
            </a:r>
          </a:p>
          <a:p>
            <a:r>
              <a:rPr lang="ja-JP" altLang="en-US" sz="1100" dirty="0" smtClean="0">
                <a:solidFill>
                  <a:schemeClr val="tx1">
                    <a:lumMod val="65000"/>
                    <a:lumOff val="35000"/>
                  </a:schemeClr>
                </a:solidFill>
                <a:latin typeface="+mn-ea"/>
              </a:rPr>
              <a:t>　・業務上</a:t>
            </a:r>
            <a:r>
              <a:rPr lang="ja-JP" altLang="en-US" sz="1100" dirty="0">
                <a:solidFill>
                  <a:schemeClr val="tx1">
                    <a:lumMod val="65000"/>
                    <a:lumOff val="35000"/>
                  </a:schemeClr>
                </a:solidFill>
                <a:latin typeface="+mn-ea"/>
              </a:rPr>
              <a:t>の病気やケガ（労災保険で扱う）</a:t>
            </a:r>
          </a:p>
          <a:p>
            <a:r>
              <a:rPr lang="ja-JP" altLang="en-US" sz="1100" dirty="0" smtClean="0">
                <a:solidFill>
                  <a:schemeClr val="tx1">
                    <a:lumMod val="65000"/>
                    <a:lumOff val="35000"/>
                  </a:schemeClr>
                </a:solidFill>
                <a:latin typeface="+mn-ea"/>
              </a:rPr>
              <a:t>　・通勤</a:t>
            </a:r>
            <a:r>
              <a:rPr lang="ja-JP" altLang="en-US" sz="1100" dirty="0">
                <a:solidFill>
                  <a:schemeClr val="tx1">
                    <a:lumMod val="65000"/>
                    <a:lumOff val="35000"/>
                  </a:schemeClr>
                </a:solidFill>
                <a:latin typeface="+mn-ea"/>
              </a:rPr>
              <a:t>途上で起きた事故（労災保険で扱う）</a:t>
            </a:r>
          </a:p>
          <a:p>
            <a:r>
              <a:rPr lang="ja-JP" altLang="en-US" sz="1100" dirty="0" smtClean="0">
                <a:solidFill>
                  <a:schemeClr val="tx1">
                    <a:lumMod val="65000"/>
                    <a:lumOff val="35000"/>
                  </a:schemeClr>
                </a:solidFill>
                <a:latin typeface="+mn-ea"/>
              </a:rPr>
              <a:t>　</a:t>
            </a:r>
            <a:r>
              <a:rPr lang="ja-JP" altLang="en-US" sz="1100" dirty="0">
                <a:solidFill>
                  <a:schemeClr val="tx1">
                    <a:lumMod val="65000"/>
                    <a:lumOff val="35000"/>
                  </a:schemeClr>
                </a:solidFill>
                <a:latin typeface="+mn-ea"/>
              </a:rPr>
              <a:t>・紹介のない</a:t>
            </a:r>
            <a:r>
              <a:rPr lang="en-US" altLang="ja-JP" sz="1100" dirty="0">
                <a:solidFill>
                  <a:schemeClr val="tx1">
                    <a:lumMod val="65000"/>
                    <a:lumOff val="35000"/>
                  </a:schemeClr>
                </a:solidFill>
                <a:latin typeface="+mn-ea"/>
              </a:rPr>
              <a:t>200</a:t>
            </a:r>
            <a:r>
              <a:rPr lang="ja-JP" altLang="en-US" sz="1100" dirty="0">
                <a:solidFill>
                  <a:schemeClr val="tx1">
                    <a:lumMod val="65000"/>
                    <a:lumOff val="35000"/>
                  </a:schemeClr>
                </a:solidFill>
                <a:latin typeface="+mn-ea"/>
              </a:rPr>
              <a:t>床以上の病院の</a:t>
            </a:r>
            <a:r>
              <a:rPr lang="ja-JP" altLang="en-US" sz="1100" dirty="0" smtClean="0">
                <a:solidFill>
                  <a:schemeClr val="tx1">
                    <a:lumMod val="65000"/>
                    <a:lumOff val="35000"/>
                  </a:schemeClr>
                </a:solidFill>
                <a:latin typeface="+mn-ea"/>
              </a:rPr>
              <a:t>初診料</a:t>
            </a:r>
            <a:endParaRPr lang="en-US" altLang="ja-JP" sz="1100" dirty="0" smtClean="0">
              <a:solidFill>
                <a:schemeClr val="tx1">
                  <a:lumMod val="65000"/>
                  <a:lumOff val="35000"/>
                </a:schemeClr>
              </a:solidFill>
              <a:latin typeface="+mn-ea"/>
            </a:endParaRPr>
          </a:p>
          <a:p>
            <a:r>
              <a:rPr lang="ja-JP" altLang="en-US" sz="1100" dirty="0">
                <a:solidFill>
                  <a:schemeClr val="tx1">
                    <a:lumMod val="65000"/>
                    <a:lumOff val="35000"/>
                  </a:schemeClr>
                </a:solidFill>
                <a:latin typeface="+mn-ea"/>
              </a:rPr>
              <a:t>　・予防注射</a:t>
            </a:r>
          </a:p>
          <a:p>
            <a:r>
              <a:rPr lang="ja-JP" altLang="en-US" sz="1100" dirty="0" smtClean="0">
                <a:solidFill>
                  <a:schemeClr val="tx1">
                    <a:lumMod val="65000"/>
                    <a:lumOff val="35000"/>
                  </a:schemeClr>
                </a:solidFill>
                <a:latin typeface="+mn-ea"/>
              </a:rPr>
              <a:t>　・正常</a:t>
            </a:r>
            <a:r>
              <a:rPr lang="ja-JP" altLang="en-US" sz="1100" dirty="0">
                <a:solidFill>
                  <a:schemeClr val="tx1">
                    <a:lumMod val="65000"/>
                    <a:lumOff val="35000"/>
                  </a:schemeClr>
                </a:solidFill>
                <a:latin typeface="+mn-ea"/>
              </a:rPr>
              <a:t>なお産</a:t>
            </a:r>
          </a:p>
          <a:p>
            <a:r>
              <a:rPr lang="ja-JP" altLang="en-US" sz="1100" dirty="0" smtClean="0">
                <a:solidFill>
                  <a:schemeClr val="tx1">
                    <a:lumMod val="65000"/>
                    <a:lumOff val="35000"/>
                  </a:schemeClr>
                </a:solidFill>
                <a:latin typeface="+mn-ea"/>
              </a:rPr>
              <a:t>　・その他</a:t>
            </a:r>
            <a:r>
              <a:rPr lang="ja-JP" altLang="en-US" sz="1100" dirty="0">
                <a:solidFill>
                  <a:schemeClr val="tx1">
                    <a:lumMod val="65000"/>
                    <a:lumOff val="35000"/>
                  </a:schemeClr>
                </a:solidFill>
                <a:latin typeface="+mn-ea"/>
              </a:rPr>
              <a:t>、医師が治療を必要と認めない</a:t>
            </a:r>
            <a:r>
              <a:rPr lang="ja-JP" altLang="en-US" sz="1100" dirty="0" smtClean="0">
                <a:solidFill>
                  <a:schemeClr val="tx1">
                    <a:lumMod val="65000"/>
                    <a:lumOff val="35000"/>
                  </a:schemeClr>
                </a:solidFill>
                <a:latin typeface="+mn-ea"/>
              </a:rPr>
              <a:t>もの　など</a:t>
            </a:r>
            <a:endParaRPr lang="ja-JP" altLang="en-US" sz="1100" dirty="0">
              <a:solidFill>
                <a:schemeClr val="tx1">
                  <a:lumMod val="65000"/>
                  <a:lumOff val="35000"/>
                </a:schemeClr>
              </a:solidFill>
              <a:latin typeface="+mn-ea"/>
            </a:endParaRPr>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505" y="3703359"/>
            <a:ext cx="1010490" cy="944807"/>
          </a:xfrm>
          <a:prstGeom prst="rect">
            <a:avLst/>
          </a:prstGeom>
        </p:spPr>
      </p:pic>
      <p:grpSp>
        <p:nvGrpSpPr>
          <p:cNvPr id="14" name="グループ化 13"/>
          <p:cNvGrpSpPr/>
          <p:nvPr/>
        </p:nvGrpSpPr>
        <p:grpSpPr>
          <a:xfrm>
            <a:off x="6988696" y="2704743"/>
            <a:ext cx="4809893" cy="2497187"/>
            <a:chOff x="6698768" y="2693590"/>
            <a:chExt cx="4809893" cy="2497187"/>
          </a:xfrm>
        </p:grpSpPr>
        <p:sp>
          <p:nvSpPr>
            <p:cNvPr id="23" name="角丸四角形 22"/>
            <p:cNvSpPr/>
            <p:nvPr/>
          </p:nvSpPr>
          <p:spPr>
            <a:xfrm>
              <a:off x="7114479" y="2693590"/>
              <a:ext cx="4047892" cy="2497187"/>
            </a:xfrm>
            <a:prstGeom prst="roundRect">
              <a:avLst/>
            </a:prstGeom>
            <a:solidFill>
              <a:schemeClr val="bg1"/>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698768" y="2833409"/>
              <a:ext cx="4809893" cy="2308324"/>
            </a:xfrm>
            <a:prstGeom prst="rect">
              <a:avLst/>
            </a:prstGeom>
            <a:noFill/>
          </p:spPr>
          <p:txBody>
            <a:bodyPr wrap="square" rtlCol="0">
              <a:spAutoFit/>
            </a:bodyPr>
            <a:lstStyle/>
            <a:p>
              <a:pPr algn="ctr"/>
              <a:r>
                <a:rPr lang="ja-JP" altLang="en-US" b="1" dirty="0">
                  <a:solidFill>
                    <a:srgbClr val="002060"/>
                  </a:solidFill>
                  <a:latin typeface="+mn-ea"/>
                </a:rPr>
                <a:t>治療費以外</a:t>
              </a:r>
              <a:r>
                <a:rPr lang="ja-JP" altLang="en-US" b="1" dirty="0" smtClean="0">
                  <a:solidFill>
                    <a:srgbClr val="002060"/>
                  </a:solidFill>
                  <a:latin typeface="+mn-ea"/>
                </a:rPr>
                <a:t>の食事代</a:t>
              </a:r>
              <a:r>
                <a:rPr lang="ja-JP" altLang="en-US" b="1" dirty="0">
                  <a:solidFill>
                    <a:srgbClr val="002060"/>
                  </a:solidFill>
                  <a:latin typeface="+mn-ea"/>
                </a:rPr>
                <a:t>・雑費</a:t>
              </a:r>
              <a:r>
                <a:rPr lang="ja-JP" altLang="en-US" b="1" dirty="0" smtClean="0">
                  <a:solidFill>
                    <a:srgbClr val="002060"/>
                  </a:solidFill>
                  <a:latin typeface="+mn-ea"/>
                </a:rPr>
                <a:t>や</a:t>
              </a:r>
              <a:endParaRPr lang="en-US" altLang="ja-JP" b="1" dirty="0" smtClean="0">
                <a:solidFill>
                  <a:srgbClr val="002060"/>
                </a:solidFill>
                <a:latin typeface="+mn-ea"/>
              </a:endParaRPr>
            </a:p>
            <a:p>
              <a:pPr algn="ctr"/>
              <a:r>
                <a:rPr lang="ja-JP" altLang="en-US" b="1" dirty="0" smtClean="0">
                  <a:solidFill>
                    <a:srgbClr val="002060"/>
                  </a:solidFill>
                  <a:latin typeface="+mn-ea"/>
                </a:rPr>
                <a:t>日用品代・</a:t>
              </a:r>
              <a:r>
                <a:rPr lang="ja-JP" altLang="en-US" b="1" dirty="0">
                  <a:solidFill>
                    <a:srgbClr val="002060"/>
                  </a:solidFill>
                  <a:latin typeface="+mn-ea"/>
                </a:rPr>
                <a:t>差額ベッド代</a:t>
              </a:r>
              <a:r>
                <a:rPr lang="ja-JP" altLang="en-US" b="1" dirty="0" smtClean="0">
                  <a:solidFill>
                    <a:srgbClr val="002060"/>
                  </a:solidFill>
                  <a:latin typeface="+mn-ea"/>
                </a:rPr>
                <a:t>で</a:t>
              </a:r>
              <a:endParaRPr lang="en-US" altLang="ja-JP" b="1" dirty="0" smtClean="0">
                <a:solidFill>
                  <a:srgbClr val="002060"/>
                </a:solidFill>
                <a:latin typeface="+mn-ea"/>
              </a:endParaRPr>
            </a:p>
            <a:p>
              <a:pPr algn="ctr"/>
              <a:r>
                <a:rPr lang="ja-JP" altLang="en-US" b="1" dirty="0" smtClean="0">
                  <a:solidFill>
                    <a:srgbClr val="002060"/>
                  </a:solidFill>
                  <a:latin typeface="+mn-ea"/>
                </a:rPr>
                <a:t>場合によっては</a:t>
              </a:r>
              <a:endParaRPr lang="en-US" altLang="ja-JP" b="1" dirty="0">
                <a:solidFill>
                  <a:srgbClr val="002060"/>
                </a:solidFill>
                <a:latin typeface="+mn-ea"/>
              </a:endParaRPr>
            </a:p>
            <a:p>
              <a:pPr algn="ctr"/>
              <a:r>
                <a:rPr lang="en-US" altLang="ja-JP" b="1" dirty="0">
                  <a:solidFill>
                    <a:srgbClr val="C00000"/>
                  </a:solidFill>
                  <a:latin typeface="+mn-ea"/>
                </a:rPr>
                <a:t>1</a:t>
              </a:r>
              <a:r>
                <a:rPr lang="ja-JP" altLang="en-US" b="1" dirty="0">
                  <a:solidFill>
                    <a:srgbClr val="C00000"/>
                  </a:solidFill>
                  <a:latin typeface="+mn-ea"/>
                </a:rPr>
                <a:t>日約</a:t>
              </a:r>
              <a:r>
                <a:rPr lang="en-US" altLang="ja-JP" b="1" dirty="0">
                  <a:solidFill>
                    <a:srgbClr val="C00000"/>
                  </a:solidFill>
                  <a:latin typeface="+mn-ea"/>
                </a:rPr>
                <a:t>10,000</a:t>
              </a:r>
              <a:r>
                <a:rPr lang="ja-JP" altLang="en-US" b="1" dirty="0">
                  <a:solidFill>
                    <a:srgbClr val="C00000"/>
                  </a:solidFill>
                  <a:latin typeface="+mn-ea"/>
                </a:rPr>
                <a:t>円～約</a:t>
              </a:r>
              <a:r>
                <a:rPr lang="en-US" altLang="ja-JP" b="1" dirty="0">
                  <a:solidFill>
                    <a:srgbClr val="C00000"/>
                  </a:solidFill>
                  <a:latin typeface="+mn-ea"/>
                </a:rPr>
                <a:t>3,000</a:t>
              </a:r>
              <a:r>
                <a:rPr lang="ja-JP" altLang="en-US" b="1" dirty="0">
                  <a:solidFill>
                    <a:srgbClr val="C00000"/>
                  </a:solidFill>
                  <a:latin typeface="+mn-ea"/>
                </a:rPr>
                <a:t>円</a:t>
              </a:r>
              <a:r>
                <a:rPr lang="ja-JP" altLang="en-US" b="1" dirty="0" smtClean="0">
                  <a:solidFill>
                    <a:srgbClr val="C00000"/>
                  </a:solidFill>
                  <a:latin typeface="+mn-ea"/>
                </a:rPr>
                <a:t>が必要</a:t>
              </a:r>
              <a:endParaRPr lang="en-US" altLang="ja-JP" b="1" dirty="0" smtClean="0">
                <a:solidFill>
                  <a:srgbClr val="C00000"/>
                </a:solidFill>
                <a:latin typeface="+mn-ea"/>
              </a:endParaRPr>
            </a:p>
            <a:p>
              <a:pPr algn="ctr"/>
              <a:endParaRPr lang="en-US" altLang="ja-JP" b="1" dirty="0">
                <a:latin typeface="+mn-ea"/>
              </a:endParaRPr>
            </a:p>
            <a:p>
              <a:pPr algn="ctr"/>
              <a:r>
                <a:rPr lang="ja-JP" altLang="en-US" b="1" dirty="0">
                  <a:solidFill>
                    <a:srgbClr val="002060"/>
                  </a:solidFill>
                  <a:latin typeface="+mn-ea"/>
                </a:rPr>
                <a:t>骨折で入院した場合は対象外の</a:t>
              </a:r>
              <a:endParaRPr lang="en-US" altLang="ja-JP" b="1" dirty="0">
                <a:solidFill>
                  <a:srgbClr val="002060"/>
                </a:solidFill>
                <a:latin typeface="+mn-ea"/>
              </a:endParaRPr>
            </a:p>
            <a:p>
              <a:pPr algn="ctr"/>
              <a:r>
                <a:rPr lang="ja-JP" altLang="en-US" b="1" dirty="0" smtClean="0">
                  <a:solidFill>
                    <a:srgbClr val="002060"/>
                  </a:solidFill>
                  <a:latin typeface="+mn-ea"/>
                </a:rPr>
                <a:t>タクシー移動などの交通費もかかる</a:t>
              </a:r>
              <a:endParaRPr lang="ja-JP" altLang="en-US" dirty="0">
                <a:solidFill>
                  <a:srgbClr val="002060"/>
                </a:solidFill>
                <a:latin typeface="+mn-ea"/>
              </a:endParaRPr>
            </a:p>
            <a:p>
              <a:endParaRPr kumimoji="1" lang="ja-JP" altLang="en-US" dirty="0"/>
            </a:p>
          </p:txBody>
        </p:sp>
      </p:grpSp>
      <p:sp>
        <p:nvSpPr>
          <p:cNvPr id="24" name="右矢印 23"/>
          <p:cNvSpPr/>
          <p:nvPr/>
        </p:nvSpPr>
        <p:spPr>
          <a:xfrm>
            <a:off x="6704706" y="3532857"/>
            <a:ext cx="602166" cy="440027"/>
          </a:xfrm>
          <a:prstGeom prst="rightArrow">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4404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ファセット">
  <a:themeElements>
    <a:clrScheme name="ユーザー定義 11">
      <a:dk1>
        <a:sysClr val="windowText" lastClr="000000"/>
      </a:dk1>
      <a:lt1>
        <a:sysClr val="window" lastClr="FFFFFF"/>
      </a:lt1>
      <a:dk2>
        <a:srgbClr val="2C3C43"/>
      </a:dk2>
      <a:lt2>
        <a:srgbClr val="EBEBEB"/>
      </a:lt2>
      <a:accent1>
        <a:srgbClr val="5FCBEF"/>
      </a:accent1>
      <a:accent2>
        <a:srgbClr val="2E83C3"/>
      </a:accent2>
      <a:accent3>
        <a:srgbClr val="42D0A2"/>
      </a:accent3>
      <a:accent4>
        <a:srgbClr val="FFCCFF"/>
      </a:accent4>
      <a:accent5>
        <a:srgbClr val="FFE5FF"/>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13432</TotalTime>
  <Words>4506</Words>
  <Application>Microsoft Office PowerPoint</Application>
  <PresentationFormat>ワイド画面</PresentationFormat>
  <Paragraphs>619</Paragraphs>
  <Slides>28</Slides>
  <Notes>28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28</vt:i4>
      </vt:variant>
    </vt:vector>
  </HeadingPairs>
  <TitlesOfParts>
    <vt:vector size="35" baseType="lpstr">
      <vt:lpstr>メイリオ</vt:lpstr>
      <vt:lpstr>游ゴシック</vt:lpstr>
      <vt:lpstr>Arial</vt:lpstr>
      <vt:lpstr>Times New Roman</vt:lpstr>
      <vt:lpstr>Trebuchet MS</vt:lpstr>
      <vt:lpstr>Wingdings 3</vt:lpstr>
      <vt:lpstr>ファセット</vt:lpstr>
      <vt:lpstr>PowerPoint プレゼンテーション</vt:lpstr>
      <vt:lpstr>PowerPoint プレゼンテーション</vt:lpstr>
      <vt:lpstr>Ⅰ．賃金（給与）・貯蓄・保障について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Ⅱ．じちろう団体生命共済とは </vt:lpstr>
      <vt:lpstr>Ⅱ．じちろう団体生命共済とは </vt:lpstr>
      <vt:lpstr>Ⅱ．じちろう団体生命共済とは </vt:lpstr>
      <vt:lpstr>Ⅱ．じちろう団体生命共済とは </vt:lpstr>
      <vt:lpstr>Ⅱ．じちろう団体生命共済とは </vt:lpstr>
      <vt:lpstr>Ⅱ．じちろう団体生命共済とは </vt:lpstr>
      <vt:lpstr>Ⅱ．じちろう団体生命共済とは </vt:lpstr>
      <vt:lpstr>Ⅱ．じちろう団体生命共済とは </vt:lpstr>
      <vt:lpstr>PowerPoint プレゼンテーション</vt:lpstr>
      <vt:lpstr>Ⅲ．いのち・健康・安心なくらしのため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全国労働者共済生活協同組合連合会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自治労共済本部</cp:lastModifiedBy>
  <cp:revision>1290</cp:revision>
  <cp:lastPrinted>2022-01-27T01:36:29Z</cp:lastPrinted>
  <dcterms:created xsi:type="dcterms:W3CDTF">2020-12-09T05:06:39Z</dcterms:created>
  <dcterms:modified xsi:type="dcterms:W3CDTF">2022-02-08T09:47:21Z</dcterms:modified>
</cp:coreProperties>
</file>